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2" r:id="rId4"/>
    <p:sldId id="263" r:id="rId5"/>
    <p:sldId id="264" r:id="rId6"/>
    <p:sldId id="265" r:id="rId7"/>
    <p:sldId id="266" r:id="rId8"/>
    <p:sldId id="269" r:id="rId9"/>
    <p:sldId id="270" r:id="rId10"/>
    <p:sldId id="271" r:id="rId11"/>
    <p:sldId id="273" r:id="rId12"/>
    <p:sldId id="280" r:id="rId13"/>
    <p:sldId id="281" r:id="rId14"/>
    <p:sldId id="282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6154" autoAdjust="0"/>
  </p:normalViewPr>
  <p:slideViewPr>
    <p:cSldViewPr snapToGrid="0">
      <p:cViewPr varScale="1">
        <p:scale>
          <a:sx n="112" d="100"/>
          <a:sy n="112" d="100"/>
        </p:scale>
        <p:origin x="-4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48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a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Nebeská modř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Voda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Vod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B6-182C-461F-B22C-D1430BA294DA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DAF2-D2DA-465C-AC17-26F8E731C547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C161-DFF7-45B3-8F59-92D92B65B461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beská modř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80446-537E-41B6-A267-C4B2591C9686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EED4-A3BF-4A44-8BE5-6CA862410E66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A15B-39A1-4955-A13C-35440BE42C43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FAF4B-B9AE-424D-AC50-45E1BA62BF3F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ebeská modř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3D05-0338-47D6-8498-97355E4C3C4E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E18D-8FE8-4B82-BA59-624721D07807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1C03-3000-4D58-A87A-8FE3EBDCC6D9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ebeská modř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cs-CZ" dirty="0"/>
          </a:p>
        </p:txBody>
      </p:sp>
      <p:sp>
        <p:nvSpPr>
          <p:cNvPr id="8" name="Voda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Voda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Vod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8BDE0F1D-9E08-4CA3-9AA9-11DAF0762BF6}" type="datetime1">
              <a:rPr lang="cs-CZ" smtClean="0"/>
              <a:pPr/>
              <a:t>15.3.2013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kip@cvut.cz" TargetMode="External"/><Relationship Id="rId2" Type="http://schemas.openxmlformats.org/officeDocument/2006/relationships/hyperlink" Target="mailto:skip@kvkli.c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0" i="0" dirty="0" smtClean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Zpráva o činnosti regionální organizace SKIP Libereckého kraje </a:t>
            </a:r>
            <a:br>
              <a:rPr lang="cs-CZ" sz="6000" b="0" i="0" dirty="0" smtClean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</a:br>
            <a:r>
              <a:rPr lang="cs-CZ" sz="6000" b="0" i="0" dirty="0" smtClean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za rok 2010 – 2012</a:t>
            </a:r>
            <a:endParaRPr lang="cs-CZ" sz="6000" b="0" i="0" dirty="0">
              <a:solidFill>
                <a:srgbClr val="3691AA">
                  <a:lumMod val="50000"/>
                </a:srgbClr>
              </a:solidFill>
              <a:latin typeface="Georgia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dirty="0" smtClean="0">
              <a:solidFill>
                <a:srgbClr val="3691AA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rgbClr val="3691AA"/>
                </a:solidFill>
              </a:rPr>
              <a:t>REGIONÁLNÍ VALNÁ HROMADA skip - region 07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i="0" baseline="0" dirty="0" smtClean="0">
                <a:solidFill>
                  <a:srgbClr val="3691AA"/>
                </a:solidFill>
              </a:rPr>
              <a:t>Liberec 12.3.</a:t>
            </a:r>
            <a:r>
              <a:rPr lang="cs-CZ" sz="2400" b="1" i="0" dirty="0" smtClean="0">
                <a:solidFill>
                  <a:srgbClr val="3691AA"/>
                </a:solidFill>
              </a:rPr>
              <a:t> 2013</a:t>
            </a:r>
            <a:endParaRPr lang="cs-CZ" sz="2400" b="1" i="0" baseline="0" dirty="0">
              <a:solidFill>
                <a:srgbClr val="3691A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Mimořádný projekt </a:t>
            </a:r>
            <a:br>
              <a:rPr lang="cs-CZ" sz="3200" b="1" dirty="0" smtClean="0"/>
            </a:br>
            <a:r>
              <a:rPr lang="cs-CZ" sz="3200" b="1" dirty="0" smtClean="0"/>
              <a:t>– happening  v Turnově 2010</a:t>
            </a:r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5" name="Picture 8" descr="HPIM47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866"/>
            <a:ext cx="4612385" cy="3466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PIM46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385">
            <a:off x="8698684" y="174163"/>
            <a:ext cx="3122107" cy="4151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PIM46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44" y="2590800"/>
            <a:ext cx="4416425" cy="3319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026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05" t="7773" r="20557" b="22748"/>
          <a:stretch/>
        </p:blipFill>
        <p:spPr bwMode="auto">
          <a:xfrm>
            <a:off x="-304800" y="921313"/>
            <a:ext cx="7073152" cy="52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67" t="2200" r="28095" b="24497"/>
          <a:stretch/>
        </p:blipFill>
        <p:spPr bwMode="auto">
          <a:xfrm>
            <a:off x="6829312" y="0"/>
            <a:ext cx="5021135" cy="433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Regionální SKIP – informace o nás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67" t="15128" r="41309" b="41407"/>
          <a:stretch/>
        </p:blipFill>
        <p:spPr bwMode="auto">
          <a:xfrm rot="528110">
            <a:off x="4826852" y="3891195"/>
            <a:ext cx="5041751" cy="28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59434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581491"/>
          </a:xfrm>
        </p:spPr>
        <p:txBody>
          <a:bodyPr>
            <a:normAutofit fontScale="90000"/>
          </a:bodyPr>
          <a:lstStyle/>
          <a:p>
            <a:r>
              <a:rPr lang="cs-CZ" dirty="0"/>
              <a:t>Společné aktivity, </a:t>
            </a:r>
            <a:r>
              <a:rPr lang="cs-CZ" dirty="0" smtClean="0"/>
              <a:t>nové </a:t>
            </a:r>
            <a:r>
              <a:rPr lang="cs-CZ" dirty="0"/>
              <a:t>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829733"/>
            <a:ext cx="9509760" cy="4885267"/>
          </a:xfrm>
        </p:spPr>
        <p:txBody>
          <a:bodyPr/>
          <a:lstStyle/>
          <a:p>
            <a:r>
              <a:rPr lang="cs-CZ" dirty="0"/>
              <a:t>Pravidelné zájezdy na knižní veletrh v Praze (</a:t>
            </a:r>
            <a:r>
              <a:rPr lang="cs-CZ" dirty="0" smtClean="0"/>
              <a:t>květen)			  pořádáno </a:t>
            </a:r>
            <a:r>
              <a:rPr lang="cs-CZ" dirty="0"/>
              <a:t>tradičně ve spolupráci s KVK </a:t>
            </a:r>
            <a:r>
              <a:rPr lang="cs-CZ" dirty="0" smtClean="0"/>
              <a:t>Liberec</a:t>
            </a:r>
          </a:p>
          <a:p>
            <a:r>
              <a:rPr lang="cs-CZ" dirty="0" smtClean="0"/>
              <a:t>Čtenář roku – připojení k celostátní aktivitě 				                v rámci kampaně Březen–měsíc čtenářů </a:t>
            </a:r>
          </a:p>
          <a:p>
            <a:pPr lvl="1"/>
            <a:r>
              <a:rPr lang="cs-CZ" dirty="0" smtClean="0"/>
              <a:t>Krajské kolo 2011, 2012, 2013</a:t>
            </a:r>
          </a:p>
          <a:p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572">
            <a:off x="8643939" y="278566"/>
            <a:ext cx="21685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709" y="3588057"/>
            <a:ext cx="4495331" cy="29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310" y="3568821"/>
            <a:ext cx="3960440" cy="29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4362">
            <a:off x="343465" y="3000161"/>
            <a:ext cx="2501436" cy="354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23412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51375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Zahraniční exkurse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745067"/>
            <a:ext cx="9509760" cy="4969933"/>
          </a:xfrm>
        </p:spPr>
        <p:txBody>
          <a:bodyPr/>
          <a:lstStyle/>
          <a:p>
            <a:r>
              <a:rPr lang="cs-CZ" sz="1800" dirty="0"/>
              <a:t>Zájezd do knihoven v příhraničí Německa </a:t>
            </a:r>
            <a:br>
              <a:rPr lang="cs-CZ" sz="1800" dirty="0"/>
            </a:br>
            <a:r>
              <a:rPr lang="cs-CZ" sz="1800" dirty="0"/>
              <a:t>a Česka (Žitava, </a:t>
            </a:r>
            <a:r>
              <a:rPr lang="cs-CZ" sz="1800" dirty="0" err="1"/>
              <a:t>Eibau</a:t>
            </a:r>
            <a:r>
              <a:rPr lang="cs-CZ" sz="1800" dirty="0"/>
              <a:t>, Varnsdorf</a:t>
            </a:r>
            <a:r>
              <a:rPr lang="cs-CZ" sz="1800" dirty="0" smtClean="0"/>
              <a:t>) v roce </a:t>
            </a:r>
            <a:r>
              <a:rPr lang="cs-CZ" sz="1800" dirty="0" smtClean="0"/>
              <a:t>2011</a:t>
            </a:r>
          </a:p>
          <a:p>
            <a:r>
              <a:rPr lang="pt-BR" sz="1800" dirty="0" smtClean="0"/>
              <a:t>Studijní cesta do centra Horní Lužice – Budyšína </a:t>
            </a:r>
            <a:r>
              <a:rPr lang="cs-CZ" sz="1800" dirty="0" smtClean="0"/>
              <a:t> </a:t>
            </a:r>
            <a:r>
              <a:rPr lang="cs-CZ" sz="2400" dirty="0" smtClean="0"/>
              <a:t>2012</a:t>
            </a:r>
            <a:endParaRPr lang="pt-BR" sz="2400" dirty="0" smtClean="0"/>
          </a:p>
          <a:p>
            <a:r>
              <a:rPr lang="cs-CZ" sz="2400" dirty="0"/>
              <a:t/>
            </a:r>
            <a:br>
              <a:rPr lang="cs-CZ" sz="2400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5" name="Picture 3" descr="C:\Documents and Settings\reditel.KNIHOVNA\Plocha\SKIP\exkurse SKIP 2011\Žitava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005">
            <a:off x="7936606" y="537253"/>
            <a:ext cx="3843516" cy="288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://img7.rajce.idnes.cz/d0701/5/5020/5020262_4ffe4f6c99045ef09a239ec8ee4ef761/images/Exkurze_knihovny_2011_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734"/>
            <a:ext cx="3875653" cy="290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00" y="3713964"/>
            <a:ext cx="365759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55" y="3369732"/>
            <a:ext cx="2460624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9966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4584" y="62775"/>
            <a:ext cx="4017987" cy="301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Literární vycházka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Literární vycházka</a:t>
            </a:r>
            <a:br>
              <a:rPr lang="cs-CZ" dirty="0"/>
            </a:br>
            <a:r>
              <a:rPr lang="cs-CZ" dirty="0"/>
              <a:t>Po stopách Karoliny </a:t>
            </a:r>
            <a:r>
              <a:rPr lang="cs-CZ" dirty="0" smtClean="0"/>
              <a:t>Světlé – 2012</a:t>
            </a:r>
          </a:p>
          <a:p>
            <a:r>
              <a:rPr lang="cs-CZ" dirty="0"/>
              <a:t>Vycházka do Světlé pod Ještědem a okolí, </a:t>
            </a:r>
            <a:r>
              <a:rPr lang="cs-CZ" dirty="0" smtClean="0"/>
              <a:t>				            kde </a:t>
            </a:r>
            <a:r>
              <a:rPr lang="cs-CZ" dirty="0"/>
              <a:t>prožila část svého života spisovatelka </a:t>
            </a:r>
            <a:r>
              <a:rPr lang="cs-CZ" dirty="0" smtClean="0"/>
              <a:t>				               K. </a:t>
            </a:r>
            <a:r>
              <a:rPr lang="cs-CZ" dirty="0"/>
              <a:t>Světlá.  </a:t>
            </a:r>
          </a:p>
          <a:p>
            <a:r>
              <a:rPr lang="cs-CZ" dirty="0"/>
              <a:t>Průvodcem nám byl místní znalec </a:t>
            </a:r>
            <a:r>
              <a:rPr lang="cs-CZ" dirty="0" smtClean="0"/>
              <a:t>					    spisovatelčina života </a:t>
            </a:r>
            <a:r>
              <a:rPr lang="cs-CZ" dirty="0"/>
              <a:t>a díla, </a:t>
            </a:r>
            <a:r>
              <a:rPr lang="cs-CZ" dirty="0" smtClean="0"/>
              <a:t>						   potomek rodu Mužáků 						  –       pan Pavel Bulíř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4148" y="949234"/>
            <a:ext cx="2187884" cy="291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81">
            <a:off x="5634365" y="3036655"/>
            <a:ext cx="4508998" cy="338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1757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Setkání knihovníků Libereckého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Pravidelně pořádaná konference – setkání knihovníků Libereckého kraje</a:t>
            </a:r>
          </a:p>
          <a:p>
            <a:pPr lvl="1"/>
            <a:r>
              <a:rPr lang="cs-CZ" dirty="0" smtClean="0"/>
              <a:t>Pro širokou odbornou veřejnost, pozvánka do všech knihoven </a:t>
            </a:r>
            <a:r>
              <a:rPr lang="cs-CZ" dirty="0" err="1" smtClean="0"/>
              <a:t>Lbk</a:t>
            </a:r>
            <a:endParaRPr lang="cs-CZ" dirty="0" smtClean="0"/>
          </a:p>
          <a:p>
            <a:pPr lvl="1"/>
            <a:r>
              <a:rPr lang="cs-CZ" dirty="0" smtClean="0"/>
              <a:t>Kromě zajímavých témat i příjemná atmosféra, neformální setkání, </a:t>
            </a:r>
          </a:p>
          <a:p>
            <a:r>
              <a:rPr lang="cs-CZ" b="1" dirty="0" smtClean="0"/>
              <a:t>Prezentace SKIP</a:t>
            </a:r>
          </a:p>
          <a:p>
            <a:r>
              <a:rPr lang="cs-CZ" b="1" dirty="0" smtClean="0"/>
              <a:t>Odborná přednáška s mimořádným hostem i tématem</a:t>
            </a:r>
          </a:p>
          <a:p>
            <a:pPr lvl="1"/>
            <a:r>
              <a:rPr lang="cs-CZ" dirty="0"/>
              <a:t>PhDr. Petr </a:t>
            </a:r>
            <a:r>
              <a:rPr lang="cs-CZ" dirty="0" err="1"/>
              <a:t>Škyřík</a:t>
            </a:r>
            <a:r>
              <a:rPr lang="cs-CZ" dirty="0"/>
              <a:t> </a:t>
            </a:r>
            <a:r>
              <a:rPr lang="cs-CZ" dirty="0" smtClean="0"/>
              <a:t>– Nové trendy v informačních službách </a:t>
            </a:r>
          </a:p>
          <a:p>
            <a:pPr lvl="1"/>
            <a:r>
              <a:rPr lang="cs-CZ" dirty="0" smtClean="0"/>
              <a:t>PhDr. Vít Richter – Autorský zákon a elektronické služby knihoven</a:t>
            </a:r>
          </a:p>
          <a:p>
            <a:pPr lvl="1"/>
            <a:r>
              <a:rPr lang="cs-CZ" dirty="0" smtClean="0"/>
              <a:t>Městská knihovna roku 2011 (Louny) – aneb Jak to dělají jinde</a:t>
            </a:r>
          </a:p>
          <a:p>
            <a:pPr lvl="1"/>
            <a:r>
              <a:rPr lang="cs-CZ" dirty="0" smtClean="0"/>
              <a:t>PhDr. Roman </a:t>
            </a:r>
            <a:r>
              <a:rPr lang="cs-CZ" dirty="0" err="1" smtClean="0"/>
              <a:t>Giebisch</a:t>
            </a:r>
            <a:r>
              <a:rPr lang="cs-CZ" dirty="0" smtClean="0"/>
              <a:t>, PhD. – Knihovny v pohybu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23386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Cena knihovník / knihovnice Libereckého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Nově v roce 2012</a:t>
            </a:r>
          </a:p>
          <a:p>
            <a:r>
              <a:rPr lang="cs-CZ" b="1" dirty="0" smtClean="0"/>
              <a:t>Snaha o tradici a záštitu Libereckého kraje</a:t>
            </a:r>
          </a:p>
          <a:p>
            <a:r>
              <a:rPr lang="cs-CZ" dirty="0"/>
              <a:t>Na Setkání knihovníků Libereckého kraje, které se uskutečnilo v úterý 11. 12. 2012, byla historicky poprvé udělena Cena Knihovník/Knihovnice Libereckého kraje. </a:t>
            </a:r>
            <a:endParaRPr lang="cs-CZ" dirty="0" smtClean="0"/>
          </a:p>
          <a:p>
            <a:r>
              <a:rPr lang="cs-CZ" dirty="0" smtClean="0"/>
              <a:t>Soutěž </a:t>
            </a:r>
            <a:r>
              <a:rPr lang="cs-CZ" dirty="0"/>
              <a:t>byla vyhlášena Regionální organizací Svazu knihovníků a informačních pracovníků ve dvou kategoriích - </a:t>
            </a:r>
            <a:r>
              <a:rPr lang="cs-CZ" b="1" dirty="0"/>
              <a:t>Knihovník/Knihovnice roku</a:t>
            </a:r>
            <a:r>
              <a:rPr lang="cs-CZ" dirty="0"/>
              <a:t> a </a:t>
            </a:r>
            <a:r>
              <a:rPr lang="cs-CZ" b="1" dirty="0"/>
              <a:t>Celoživotní přínos knihovnictví v Libereckém kraji</a:t>
            </a:r>
            <a:r>
              <a:rPr lang="cs-CZ" dirty="0"/>
              <a:t>. Návrhy zasílali jak knihovníci, tak veřejnost, časté byly i hlasy starostů jednotlivých obcí, kteří ukázali, že si dobré práce v knihovnách váží.</a:t>
            </a:r>
          </a:p>
          <a:p>
            <a:r>
              <a:rPr lang="cs-CZ" b="1" dirty="0"/>
              <a:t>Cenu za celoživotní přínos knihovnictví v Libereckém kraji </a:t>
            </a:r>
            <a:r>
              <a:rPr lang="cs-CZ" b="1" dirty="0" smtClean="0"/>
              <a:t>získali: 		              </a:t>
            </a:r>
            <a:r>
              <a:rPr lang="cs-CZ" dirty="0" smtClean="0"/>
              <a:t>paní </a:t>
            </a:r>
            <a:r>
              <a:rPr lang="cs-CZ" b="1" dirty="0" smtClean="0"/>
              <a:t>Svatomíra HENDRYCHOVÁ</a:t>
            </a:r>
            <a:r>
              <a:rPr lang="cs-CZ" dirty="0" smtClean="0"/>
              <a:t> z Městské knihovny v Semilech a pan </a:t>
            </a:r>
            <a:r>
              <a:rPr lang="cs-CZ" b="1" dirty="0"/>
              <a:t>Zdeněk </a:t>
            </a:r>
            <a:r>
              <a:rPr lang="cs-CZ" b="1" dirty="0" smtClean="0"/>
              <a:t>PAVLÍČEK    </a:t>
            </a:r>
            <a:r>
              <a:rPr lang="cs-CZ" dirty="0" smtClean="0"/>
              <a:t>z </a:t>
            </a:r>
            <a:r>
              <a:rPr lang="cs-CZ" dirty="0"/>
              <a:t>Místní lidové knihovny v Heřmanicích </a:t>
            </a:r>
            <a:r>
              <a:rPr lang="cs-CZ" dirty="0" smtClean="0"/>
              <a:t>				                              </a:t>
            </a:r>
            <a:r>
              <a:rPr lang="cs-CZ" b="1" dirty="0" smtClean="0"/>
              <a:t>Cenu </a:t>
            </a:r>
            <a:r>
              <a:rPr lang="cs-CZ" b="1" dirty="0"/>
              <a:t>Knihovník/Knihovnice Libereckého kraje roku 2012 </a:t>
            </a:r>
            <a:r>
              <a:rPr lang="cs-CZ" b="1" dirty="0" smtClean="0"/>
              <a:t>převzala: 	              </a:t>
            </a:r>
            <a:r>
              <a:rPr lang="cs-CZ" dirty="0" smtClean="0"/>
              <a:t>paní </a:t>
            </a:r>
            <a:r>
              <a:rPr lang="cs-CZ" b="1" dirty="0"/>
              <a:t>Eva </a:t>
            </a:r>
            <a:r>
              <a:rPr lang="cs-CZ" b="1" dirty="0" smtClean="0"/>
              <a:t>KORDOVÁ   </a:t>
            </a:r>
            <a:r>
              <a:rPr lang="cs-CZ" dirty="0" smtClean="0"/>
              <a:t>z </a:t>
            </a:r>
            <a:r>
              <a:rPr lang="cs-CZ" dirty="0"/>
              <a:t>Městské knihovny A. Marka v Turnově 	</a:t>
            </a:r>
            <a:r>
              <a:rPr lang="cs-CZ" dirty="0" smtClean="0"/>
              <a:t>	</a:t>
            </a:r>
            <a:r>
              <a:rPr lang="cs-CZ" dirty="0"/>
              <a:t>	</a:t>
            </a:r>
            <a:r>
              <a:rPr lang="cs-CZ" dirty="0" smtClean="0"/>
              <a:t>           Všichni tři nositelé ceny Knihovník/Knihovnice Libereckého kraje obdrželi pamětní list a peněžní poukázku v hodnotě 1000 Kč, kterou věnoval Regionální výbor SKIP Libereckého kraje.</a:t>
            </a:r>
            <a:endParaRPr lang="cs-CZ" dirty="0"/>
          </a:p>
          <a:p>
            <a:r>
              <a:rPr lang="cs-CZ" dirty="0" smtClean="0"/>
              <a:t>Pamětní list a květinu obdrželi i všichni </a:t>
            </a:r>
            <a:r>
              <a:rPr lang="cs-CZ" dirty="0"/>
              <a:t>nominovaní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49651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Celostátní kampaně, činnost sekcí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Zapojujeme se a propagujeme</a:t>
            </a:r>
          </a:p>
          <a:p>
            <a:pPr lvl="1"/>
            <a:r>
              <a:rPr lang="cs-CZ" dirty="0" smtClean="0"/>
              <a:t>Březen – měsíc čtenářů (distribuce plakátů, čtenář roku)</a:t>
            </a:r>
          </a:p>
          <a:p>
            <a:pPr lvl="1"/>
            <a:r>
              <a:rPr lang="cs-CZ" dirty="0" smtClean="0"/>
              <a:t>Noc s Andersenem</a:t>
            </a:r>
          </a:p>
          <a:p>
            <a:pPr lvl="1"/>
            <a:r>
              <a:rPr lang="cs-CZ" dirty="0" smtClean="0"/>
              <a:t>Týden knihoven</a:t>
            </a:r>
          </a:p>
          <a:p>
            <a:pPr lvl="1"/>
            <a:r>
              <a:rPr lang="cs-CZ" dirty="0" smtClean="0"/>
              <a:t>Den pro dětskou knihu</a:t>
            </a:r>
          </a:p>
          <a:p>
            <a:pPr marL="320040" lvl="1" indent="0">
              <a:buNone/>
            </a:pPr>
            <a:r>
              <a:rPr lang="cs-CZ" b="1" dirty="0"/>
              <a:t>Zapojujeme se </a:t>
            </a:r>
            <a:r>
              <a:rPr lang="cs-CZ" b="1" dirty="0" smtClean="0"/>
              <a:t>do činnosti sekcí</a:t>
            </a:r>
          </a:p>
          <a:p>
            <a:pPr lvl="1"/>
            <a:r>
              <a:rPr lang="cs-CZ" dirty="0" smtClean="0"/>
              <a:t>Sekce veřejných knihoven</a:t>
            </a:r>
          </a:p>
          <a:p>
            <a:pPr lvl="1"/>
            <a:r>
              <a:rPr lang="cs-CZ" dirty="0" smtClean="0"/>
              <a:t>Klub dětských knihoven</a:t>
            </a:r>
          </a:p>
          <a:p>
            <a:pPr lvl="1"/>
            <a:r>
              <a:rPr lang="cs-CZ" dirty="0" smtClean="0"/>
              <a:t>Zahraniční sekce</a:t>
            </a:r>
          </a:p>
          <a:p>
            <a:pPr lvl="1"/>
            <a:r>
              <a:rPr lang="cs-CZ" dirty="0" smtClean="0"/>
              <a:t>Sekce lékařských knihoven</a:t>
            </a:r>
          </a:p>
          <a:p>
            <a:pPr lvl="1"/>
            <a:endParaRPr lang="cs-CZ" dirty="0" smtClean="0"/>
          </a:p>
          <a:p>
            <a:pPr lvl="1"/>
            <a:endParaRPr lang="cs-CZ" b="1" dirty="0"/>
          </a:p>
          <a:p>
            <a:pPr marL="320040" lvl="1" indent="0">
              <a:buNone/>
            </a:pPr>
            <a:endParaRPr lang="cs-CZ" dirty="0"/>
          </a:p>
          <a:p>
            <a:pPr marL="320040" lvl="1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/>
              <a:t>Klubko dětských knihoven</a:t>
            </a:r>
          </a:p>
          <a:p>
            <a:pPr lvl="1"/>
            <a:r>
              <a:rPr lang="cs-CZ" dirty="0" err="1" smtClean="0"/>
              <a:t>NsA</a:t>
            </a:r>
            <a:endParaRPr lang="cs-CZ" dirty="0" smtClean="0"/>
          </a:p>
          <a:p>
            <a:pPr lvl="1"/>
            <a:r>
              <a:rPr lang="cs-CZ" dirty="0" smtClean="0"/>
              <a:t>Knížka pro prvňáčka</a:t>
            </a:r>
          </a:p>
          <a:p>
            <a:pPr lvl="1"/>
            <a:r>
              <a:rPr lang="cs-CZ" dirty="0" smtClean="0"/>
              <a:t>Den čtenářů na hradě</a:t>
            </a:r>
          </a:p>
          <a:p>
            <a:pPr lvl="1"/>
            <a:r>
              <a:rPr lang="cs-CZ" dirty="0" smtClean="0"/>
              <a:t>Pasování prvňáčků na čtenáře</a:t>
            </a:r>
          </a:p>
          <a:p>
            <a:pPr lvl="1"/>
            <a:r>
              <a:rPr lang="cs-CZ" dirty="0" smtClean="0"/>
              <a:t>Kde končí svět</a:t>
            </a:r>
          </a:p>
          <a:p>
            <a:pPr lvl="1"/>
            <a:r>
              <a:rPr lang="cs-CZ" dirty="0" smtClean="0"/>
              <a:t>Kamarádka knihovna</a:t>
            </a:r>
          </a:p>
          <a:p>
            <a:pPr lvl="1"/>
            <a:r>
              <a:rPr lang="cs-CZ" dirty="0" smtClean="0"/>
              <a:t>Den pro dětskou knihu</a:t>
            </a:r>
          </a:p>
          <a:p>
            <a:pPr lvl="1"/>
            <a:r>
              <a:rPr lang="cs-CZ" dirty="0" smtClean="0"/>
              <a:t>Setkání Klubka dětských knihoven</a:t>
            </a:r>
          </a:p>
          <a:p>
            <a:pPr lvl="1"/>
            <a:r>
              <a:rPr lang="cs-CZ" dirty="0" smtClean="0"/>
              <a:t>Jičín – město pohádky, 	    Okna – přehlídka Chrudim</a:t>
            </a:r>
          </a:p>
          <a:p>
            <a:pPr marL="32004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41900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341120" y="1354667"/>
            <a:ext cx="4572000" cy="1109133"/>
          </a:xfrm>
        </p:spPr>
        <p:txBody>
          <a:bodyPr>
            <a:normAutofit fontScale="62500" lnSpcReduction="20000"/>
          </a:bodyPr>
          <a:lstStyle/>
          <a:p>
            <a:endParaRPr lang="cs-CZ" b="1" dirty="0" smtClean="0"/>
          </a:p>
          <a:p>
            <a:r>
              <a:rPr lang="cs-CZ" sz="3300" b="1" dirty="0" smtClean="0"/>
              <a:t>Členská základna v roce 2009</a:t>
            </a:r>
          </a:p>
          <a:p>
            <a:endParaRPr lang="cs-CZ" sz="3300" b="1" dirty="0" smtClean="0"/>
          </a:p>
          <a:p>
            <a:r>
              <a:rPr lang="cs-CZ" sz="3300" b="1" dirty="0" smtClean="0"/>
              <a:t>CELKEM 79 ČLENŮ</a:t>
            </a:r>
            <a:endParaRPr lang="cs-CZ" sz="3300" dirty="0" smtClean="0"/>
          </a:p>
          <a:p>
            <a:r>
              <a:rPr lang="cs-CZ" b="1" dirty="0" smtClean="0"/>
              <a:t> 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374987" y="2201332"/>
            <a:ext cx="4572000" cy="3632201"/>
          </a:xfrm>
        </p:spPr>
        <p:txBody>
          <a:bodyPr>
            <a:normAutofit fontScale="92500" lnSpcReduction="10000"/>
          </a:bodyPr>
          <a:lstStyle/>
          <a:p>
            <a:endParaRPr lang="cs-CZ" sz="1900" i="1" dirty="0" smtClean="0"/>
          </a:p>
          <a:p>
            <a:r>
              <a:rPr lang="cs-CZ" sz="1900" i="1" dirty="0" smtClean="0"/>
              <a:t>Individuální členové:</a:t>
            </a:r>
            <a:r>
              <a:rPr lang="cs-CZ" sz="1900" dirty="0" smtClean="0"/>
              <a:t>	               </a:t>
            </a:r>
            <a:r>
              <a:rPr lang="cs-CZ" sz="1900" b="1" dirty="0" smtClean="0"/>
              <a:t>Celkem: 			59</a:t>
            </a:r>
            <a:r>
              <a:rPr lang="cs-CZ" sz="1900" dirty="0" smtClean="0"/>
              <a:t>        z toho    Českolipsko: 		  3	    Jablonecko:		  9	    Liberecko:		45   	    Semilsko:		  2</a:t>
            </a:r>
          </a:p>
          <a:p>
            <a:r>
              <a:rPr lang="cs-CZ" sz="1900" i="1" dirty="0" smtClean="0"/>
              <a:t>Institucionální členové:</a:t>
            </a:r>
            <a:r>
              <a:rPr lang="cs-CZ" sz="1900" dirty="0" smtClean="0"/>
              <a:t>	                </a:t>
            </a:r>
            <a:r>
              <a:rPr lang="cs-CZ" sz="1900" b="1" dirty="0" smtClean="0"/>
              <a:t>Celkem: 			20</a:t>
            </a:r>
            <a:r>
              <a:rPr lang="cs-CZ" sz="1900" dirty="0" smtClean="0"/>
              <a:t>      z toho    Českolipsko:		  4	    Jablonecko:		  4 	    Liberecko		  5 	    Semilsko:		  7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6278880" y="1388533"/>
            <a:ext cx="4572000" cy="939800"/>
          </a:xfrm>
        </p:spPr>
        <p:txBody>
          <a:bodyPr>
            <a:normAutofit fontScale="25000" lnSpcReduction="20000"/>
          </a:bodyPr>
          <a:lstStyle/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sz="5000" b="1" dirty="0" smtClean="0"/>
          </a:p>
          <a:p>
            <a:r>
              <a:rPr lang="cs-CZ" sz="8000" b="1" dirty="0" smtClean="0"/>
              <a:t>Členská základna v roce 2012</a:t>
            </a:r>
          </a:p>
          <a:p>
            <a:endParaRPr lang="cs-CZ" sz="8000" b="1" dirty="0" smtClean="0"/>
          </a:p>
          <a:p>
            <a:r>
              <a:rPr lang="cs-CZ" sz="8000" b="1" dirty="0" smtClean="0"/>
              <a:t>CELKEM 80 ČLENŮ</a:t>
            </a:r>
            <a:endParaRPr lang="cs-CZ" sz="8000" dirty="0" smtClean="0"/>
          </a:p>
          <a:p>
            <a:endParaRPr lang="cs-CZ" sz="8000" dirty="0" smtClean="0"/>
          </a:p>
          <a:p>
            <a:endParaRPr lang="cs-CZ" sz="8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>
          <a:xfrm>
            <a:off x="6278880" y="2260600"/>
            <a:ext cx="4572000" cy="3454401"/>
          </a:xfrm>
        </p:spPr>
        <p:txBody>
          <a:bodyPr>
            <a:normAutofit lnSpcReduction="10000"/>
          </a:bodyPr>
          <a:lstStyle/>
          <a:p>
            <a:endParaRPr lang="cs-CZ" i="1" dirty="0" smtClean="0"/>
          </a:p>
          <a:p>
            <a:r>
              <a:rPr lang="cs-CZ" i="1" dirty="0" smtClean="0"/>
              <a:t>Individuální členové:</a:t>
            </a:r>
            <a:r>
              <a:rPr lang="cs-CZ" dirty="0" smtClean="0"/>
              <a:t>	               </a:t>
            </a:r>
            <a:r>
              <a:rPr lang="cs-CZ" b="1" dirty="0" smtClean="0"/>
              <a:t>Celkem: 			54</a:t>
            </a:r>
            <a:r>
              <a:rPr lang="cs-CZ" dirty="0" smtClean="0"/>
              <a:t>        z toho     Českolipsko: 		</a:t>
            </a:r>
            <a:r>
              <a:rPr lang="cs-CZ" dirty="0" smtClean="0">
                <a:solidFill>
                  <a:srgbClr val="FF0000"/>
                </a:solidFill>
              </a:rPr>
              <a:t>   </a:t>
            </a:r>
            <a:r>
              <a:rPr lang="cs-CZ" dirty="0" smtClean="0"/>
              <a:t>5</a:t>
            </a: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dirty="0" smtClean="0"/>
              <a:t>     Jablonecko:		 10	     Liberecko:		 35   	     Semilsko:		</a:t>
            </a:r>
            <a:r>
              <a:rPr lang="cs-CZ" smtClean="0"/>
              <a:t>   4</a:t>
            </a:r>
            <a:endParaRPr lang="cs-CZ" dirty="0" smtClean="0"/>
          </a:p>
          <a:p>
            <a:r>
              <a:rPr lang="cs-CZ" i="1" dirty="0" smtClean="0"/>
              <a:t>Institucionální členové:</a:t>
            </a:r>
            <a:r>
              <a:rPr lang="cs-CZ" dirty="0" smtClean="0"/>
              <a:t>	                </a:t>
            </a:r>
            <a:r>
              <a:rPr lang="cs-CZ" b="1" dirty="0" smtClean="0"/>
              <a:t>Celkem: 			26 </a:t>
            </a:r>
            <a:r>
              <a:rPr lang="cs-CZ" dirty="0" smtClean="0"/>
              <a:t>      z toho    Českolipsko:		  5</a:t>
            </a:r>
            <a:r>
              <a:rPr lang="cs-CZ" dirty="0" smtClean="0">
                <a:solidFill>
                  <a:srgbClr val="FF0000"/>
                </a:solidFill>
              </a:rPr>
              <a:t>	    </a:t>
            </a:r>
            <a:r>
              <a:rPr lang="cs-CZ" dirty="0" smtClean="0"/>
              <a:t>Jablonecko:		  4 	    Liberecko		  10 	    </a:t>
            </a:r>
            <a:r>
              <a:rPr lang="cs-CZ" dirty="0" err="1" smtClean="0"/>
              <a:t>Semilsko</a:t>
            </a:r>
            <a:r>
              <a:rPr lang="cs-CZ" dirty="0" smtClean="0"/>
              <a:t>:		   7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Členská základna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Činnost regionálního výboru I.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366520" y="1540933"/>
            <a:ext cx="4572000" cy="4004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Regionální výbor pracoval ve složení:</a:t>
            </a:r>
          </a:p>
          <a:p>
            <a:r>
              <a:rPr lang="cs-CZ" dirty="0" smtClean="0"/>
              <a:t>Dana Kroulíková (předsedkyně), Jaroslava </a:t>
            </a:r>
            <a:r>
              <a:rPr lang="cs-CZ" dirty="0" err="1" smtClean="0"/>
              <a:t>Starcová</a:t>
            </a:r>
            <a:r>
              <a:rPr lang="cs-CZ" dirty="0" smtClean="0"/>
              <a:t> (hospodářka), Dagmar Sýkorová, Jitka Nosková, Kateřina </a:t>
            </a:r>
            <a:r>
              <a:rPr lang="cs-CZ" dirty="0" err="1" smtClean="0"/>
              <a:t>Kubašová</a:t>
            </a:r>
            <a:r>
              <a:rPr lang="cs-CZ" dirty="0" smtClean="0"/>
              <a:t>, Miroslava </a:t>
            </a:r>
            <a:r>
              <a:rPr lang="cs-CZ" dirty="0" err="1" smtClean="0"/>
              <a:t>Vrbenská</a:t>
            </a:r>
            <a:r>
              <a:rPr lang="cs-CZ" dirty="0" smtClean="0"/>
              <a:t>, Eva Kordová, Marek Sekyra, Jitka Klímová</a:t>
            </a:r>
          </a:p>
          <a:p>
            <a:r>
              <a:rPr lang="cs-CZ" dirty="0" smtClean="0"/>
              <a:t>Regionální dozorčí komise: </a:t>
            </a:r>
          </a:p>
          <a:p>
            <a:pPr lvl="1">
              <a:buNone/>
            </a:pPr>
            <a:r>
              <a:rPr lang="cs-CZ" dirty="0" smtClean="0"/>
              <a:t>Iva Slámová a Helena </a:t>
            </a:r>
            <a:r>
              <a:rPr lang="cs-CZ" dirty="0" err="1" smtClean="0"/>
              <a:t>Frömelová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Schůzky pravidelně </a:t>
            </a:r>
          </a:p>
          <a:p>
            <a:r>
              <a:rPr lang="cs-CZ" dirty="0" smtClean="0"/>
              <a:t>V roce 2010-4x, 2011-3x , 2012-4x</a:t>
            </a:r>
          </a:p>
          <a:p>
            <a:r>
              <a:rPr lang="cs-CZ" dirty="0" smtClean="0"/>
              <a:t>Jednání se účastní </a:t>
            </a:r>
            <a:r>
              <a:rPr lang="cs-CZ" dirty="0" err="1" smtClean="0"/>
              <a:t>j.h</a:t>
            </a:r>
            <a:r>
              <a:rPr lang="cs-CZ" dirty="0" smtClean="0"/>
              <a:t>. ředitelka KVK Liberec Mgr. B. Konvalinková</a:t>
            </a:r>
          </a:p>
          <a:p>
            <a:r>
              <a:rPr lang="cs-CZ" dirty="0" smtClean="0"/>
              <a:t>Regionální organizace o jednáních výboru pravidelně informována, do regionální elektronické konference posílány zápisy z jednání, důležité nebo zajímavé informace</a:t>
            </a:r>
          </a:p>
          <a:p>
            <a:pPr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regionálního výboru  II.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RV byl pravidelně informován o jednáních Výkonného výboru SKIP ČR</a:t>
            </a:r>
          </a:p>
          <a:p>
            <a:r>
              <a:rPr lang="cs-CZ" dirty="0" smtClean="0"/>
              <a:t>RV byl pravidelně informován o vedení našeho účetnictví, pravidelně předkládána zpráva o hospodaření</a:t>
            </a:r>
          </a:p>
          <a:p>
            <a:r>
              <a:rPr lang="cs-CZ" dirty="0" smtClean="0"/>
              <a:t>RV byl informován o aktivitách sekcí nebo Klubka dětských knihoven</a:t>
            </a:r>
          </a:p>
          <a:p>
            <a:r>
              <a:rPr lang="cs-CZ" dirty="0" smtClean="0"/>
              <a:t>RV připravoval plán práce, plánoval aktivity v jednotlivých obdobích</a:t>
            </a:r>
          </a:p>
          <a:p>
            <a:r>
              <a:rPr lang="cs-CZ" dirty="0" smtClean="0"/>
              <a:t>RV hledal nové náměty pro společnou činnost</a:t>
            </a:r>
          </a:p>
          <a:p>
            <a:r>
              <a:rPr lang="cs-CZ" dirty="0" smtClean="0"/>
              <a:t>RV hledal motivaci, benefity pro nové členy</a:t>
            </a:r>
          </a:p>
          <a:p>
            <a:r>
              <a:rPr lang="cs-CZ" dirty="0" smtClean="0"/>
              <a:t>RV založil nové tradice, nové projekty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Činnost regionálního výboru  </a:t>
            </a:r>
            <a:r>
              <a:rPr lang="cs-CZ" dirty="0" smtClean="0"/>
              <a:t>III.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Vlastní elektronická konference regionu </a:t>
            </a:r>
            <a:r>
              <a:rPr lang="cs-CZ" sz="2600" dirty="0" smtClean="0">
                <a:hlinkClick r:id="rId2"/>
              </a:rPr>
              <a:t>skip@kvkli.cz</a:t>
            </a:r>
            <a:endParaRPr lang="cs-CZ" sz="2600" dirty="0" smtClean="0"/>
          </a:p>
          <a:p>
            <a:r>
              <a:rPr lang="cs-CZ" sz="2600" dirty="0" smtClean="0"/>
              <a:t>Od roku 2011 elektronická konference  SKIP ČR – </a:t>
            </a:r>
            <a:r>
              <a:rPr lang="cs-CZ" sz="2600" dirty="0" smtClean="0">
                <a:hlinkClick r:id="rId3"/>
              </a:rPr>
              <a:t>skip@cvut.cz</a:t>
            </a:r>
            <a:endParaRPr lang="cs-CZ" sz="2600" dirty="0" smtClean="0"/>
          </a:p>
          <a:p>
            <a:pPr lvl="1"/>
            <a:r>
              <a:rPr lang="cs-CZ" sz="2600" dirty="0" smtClean="0"/>
              <a:t>Aktualizace kontaktů, adres </a:t>
            </a:r>
          </a:p>
          <a:p>
            <a:r>
              <a:rPr lang="cs-CZ" sz="2600" dirty="0" smtClean="0"/>
              <a:t>Web  </a:t>
            </a:r>
            <a:r>
              <a:rPr lang="cs-CZ" sz="2600" dirty="0" err="1" smtClean="0"/>
              <a:t>SKIPu</a:t>
            </a:r>
            <a:r>
              <a:rPr lang="cs-CZ" sz="2600" dirty="0" smtClean="0"/>
              <a:t> – soustavná péče, editace, aktualizace</a:t>
            </a:r>
          </a:p>
          <a:p>
            <a:r>
              <a:rPr lang="cs-CZ" sz="2600" dirty="0" smtClean="0"/>
              <a:t>Informace o činnosti regionu do Bulletinu SKIP, Čtenáře, </a:t>
            </a:r>
            <a:r>
              <a:rPr lang="cs-CZ" sz="2600" dirty="0" err="1" smtClean="0"/>
              <a:t>SVĚTLIKa</a:t>
            </a:r>
            <a:endParaRPr lang="cs-CZ" sz="2600" dirty="0" smtClean="0"/>
          </a:p>
          <a:p>
            <a:r>
              <a:rPr lang="cs-CZ" sz="2600" dirty="0" smtClean="0"/>
              <a:t>Organizační pomoc při mimořádných situacích , projektech</a:t>
            </a:r>
            <a:endParaRPr lang="cs-CZ" sz="2600" dirty="0"/>
          </a:p>
          <a:p>
            <a:pPr lvl="1"/>
            <a:endParaRPr lang="cs-CZ" sz="26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P10108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888">
            <a:off x="6215741" y="3134207"/>
            <a:ext cx="4412341" cy="3309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S6300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13467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200" b="1" dirty="0" smtClean="0">
                <a:solidFill>
                  <a:schemeClr val="accent2">
                    <a:lumMod val="75000"/>
                  </a:schemeClr>
                </a:solidFill>
              </a:rPr>
              <a:t>Mimořádná událost </a:t>
            </a:r>
            <a:r>
              <a:rPr lang="cs-CZ" sz="4200" b="1" dirty="0" smtClean="0">
                <a:solidFill>
                  <a:schemeClr val="tx1"/>
                </a:solidFill>
              </a:rPr>
              <a:t>– povodně 2010</a:t>
            </a:r>
            <a:endParaRPr lang="cs-CZ" sz="4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Zničeno , poškozeno 6 </a:t>
            </a:r>
            <a:r>
              <a:rPr lang="cs-CZ" sz="2800" dirty="0" smtClean="0"/>
              <a:t>knihoven</a:t>
            </a:r>
            <a:endParaRPr lang="cs-CZ" sz="2800" dirty="0"/>
          </a:p>
          <a:p>
            <a:pPr lvl="1"/>
            <a:r>
              <a:rPr lang="cs-CZ" sz="2800" dirty="0"/>
              <a:t>4 knihovny na Liberecku (Bílý kostel na Nisou, Dětřichov, Frýdlant, Raspenava</a:t>
            </a:r>
          </a:p>
          <a:p>
            <a:pPr lvl="1"/>
            <a:r>
              <a:rPr lang="cs-CZ" sz="2800" dirty="0"/>
              <a:t>2 knihovny na Českolipsku (Pertoltice, Velký </a:t>
            </a:r>
            <a:r>
              <a:rPr lang="cs-CZ" sz="2800" dirty="0" err="1"/>
              <a:t>Grunov</a:t>
            </a:r>
            <a:r>
              <a:rPr lang="cs-CZ" sz="2800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31676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Bezprostřední pomoc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defRPr/>
            </a:pPr>
            <a:r>
              <a:rPr lang="cs-CZ" sz="2800" dirty="0" smtClean="0"/>
              <a:t>RV </a:t>
            </a:r>
            <a:r>
              <a:rPr lang="cs-CZ" sz="2800" dirty="0"/>
              <a:t>SKIP vyhlásil za podpory vedení KVK v Liberci  mezi svými členy (a knihovníky vůbec) sbírku věcné humanitární pomoci na základě požadavků nejvíce postižených obcí. </a:t>
            </a:r>
            <a:endParaRPr lang="cs-CZ" sz="2800" dirty="0" smtClean="0"/>
          </a:p>
          <a:p>
            <a:pPr marL="457200" indent="-457200">
              <a:defRPr/>
            </a:pPr>
            <a:r>
              <a:rPr lang="cs-CZ" sz="2800" dirty="0" smtClean="0"/>
              <a:t>Nakoupené hygienické a pracovní potřeby  a sebrané oblečení, ručníky, deky apod. byly roztříděny a dovezeny do Raspenavy, Dětřichova, Frýdlantu a Heřmanic.  </a:t>
            </a:r>
          </a:p>
          <a:p>
            <a:pPr marL="457200" indent="-457200">
              <a:defRPr/>
            </a:pPr>
            <a:r>
              <a:rPr lang="cs-CZ" sz="2800" dirty="0" smtClean="0"/>
              <a:t>Do </a:t>
            </a:r>
            <a:r>
              <a:rPr lang="cs-CZ" sz="2800" dirty="0"/>
              <a:t>sbírky se zapojili knihovníci z KVK v Liberci, České Lípy, Semil, Cvikova... RV SKIP LK uvolnil na nákup potřebných věcí 3000 Kč. Významně přispěl prostřednictvím místostarostky J. Bláhové také Městský úřad v Osečné. </a:t>
            </a:r>
          </a:p>
          <a:p>
            <a:pPr indent="-274320">
              <a:buFont typeface="Wingdings"/>
              <a:buChar char=""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50740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4" y="312110"/>
            <a:ext cx="4465864" cy="335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img2.rajce.idnes.cz/d2/3/3812/3812707_acfb030fffabcfb4e7d940669a9cf99f/images/HPIM4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5" y="173718"/>
            <a:ext cx="4353152" cy="32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img2.rajce.idnes.cz/d2/3/3812/3812707_acfb030fffabcfb4e7d940669a9cf99f/images/HPIM4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466">
            <a:off x="493899" y="3462833"/>
            <a:ext cx="4073461" cy="306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mg2.rajce.idnes.cz/d2/3/3812/3812707_acfb030fffabcfb4e7d940669a9cf99f/images/HPIM43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312">
            <a:off x="5489574" y="3010596"/>
            <a:ext cx="4786539" cy="359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4359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Finanční </a:t>
            </a:r>
            <a:r>
              <a:rPr lang="cs-CZ" sz="3200" dirty="0" smtClean="0"/>
              <a:t>pomoc a následná </a:t>
            </a:r>
            <a:r>
              <a:rPr lang="cs-CZ" sz="3200" dirty="0" smtClean="0"/>
              <a:t>(</a:t>
            </a:r>
            <a:r>
              <a:rPr lang="cs-CZ" sz="3200" dirty="0" smtClean="0"/>
              <a:t>dlouhodobá) pomoc 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defRPr/>
            </a:pPr>
            <a:r>
              <a:rPr lang="cs-CZ" sz="1900" dirty="0">
                <a:latin typeface="+mj-lt"/>
              </a:rPr>
              <a:t>Podařilo se nám zajistit osobní pomoc  pro našeho dlouholetého kolegu pana Zdeňka PAVLÍČKA - knihovníka z Heřmanic. Pan Pavlíček je nejen náš dlouholetý profesní kolega, ale i člen SKIP od obnovení jeho činnosti v roce 1990. </a:t>
            </a:r>
          </a:p>
          <a:p>
            <a:pPr marL="342900" indent="-342900">
              <a:defRPr/>
            </a:pPr>
            <a:r>
              <a:rPr lang="cs-CZ" sz="1900" dirty="0">
                <a:latin typeface="+mj-lt"/>
              </a:rPr>
              <a:t>Během krátké doby bylo vybráno 14 200 Kč a panu Pavlíčkovi koupena pračka, zbytek finanční částky mu byl předán </a:t>
            </a:r>
          </a:p>
          <a:p>
            <a:r>
              <a:rPr lang="cs-CZ" sz="1900" dirty="0" smtClean="0">
                <a:latin typeface="+mj-lt"/>
              </a:rPr>
              <a:t> </a:t>
            </a:r>
            <a:r>
              <a:rPr lang="cs-CZ" sz="1900" dirty="0" smtClean="0">
                <a:latin typeface="+mj-lt"/>
              </a:rPr>
              <a:t>Ředitelka </a:t>
            </a:r>
            <a:r>
              <a:rPr lang="cs-CZ" sz="1900" dirty="0" smtClean="0">
                <a:latin typeface="+mj-lt"/>
              </a:rPr>
              <a:t>KVK v Liberci  Blanka Konvalinková a předsedkyně RV SKIP Dana Kroulíková </a:t>
            </a:r>
            <a:r>
              <a:rPr lang="cs-CZ" sz="1900" dirty="0" smtClean="0">
                <a:latin typeface="+mj-lt"/>
              </a:rPr>
              <a:t>     nabídly</a:t>
            </a:r>
            <a:r>
              <a:rPr lang="cs-CZ" sz="1900" dirty="0" smtClean="0">
                <a:latin typeface="+mj-lt"/>
              </a:rPr>
              <a:t> prostřednictvím společného dopisu starostům obcí a měst, kde byla  postižena </a:t>
            </a:r>
            <a:r>
              <a:rPr lang="cs-CZ" sz="1900" dirty="0" smtClean="0">
                <a:latin typeface="+mj-lt"/>
              </a:rPr>
              <a:t>  knihovna</a:t>
            </a:r>
            <a:r>
              <a:rPr lang="cs-CZ" sz="1900" dirty="0" smtClean="0">
                <a:latin typeface="+mj-lt"/>
              </a:rPr>
              <a:t>, spolupráci při získávání prostředků na obnovu knihoven</a:t>
            </a:r>
          </a:p>
          <a:p>
            <a:pPr>
              <a:lnSpc>
                <a:spcPct val="80000"/>
              </a:lnSpc>
            </a:pPr>
            <a:r>
              <a:rPr lang="cs-CZ" sz="1900" dirty="0" smtClean="0">
                <a:latin typeface="+mj-lt"/>
              </a:rPr>
              <a:t> Informace </a:t>
            </a:r>
            <a:r>
              <a:rPr lang="cs-CZ" sz="1900" dirty="0" smtClean="0">
                <a:latin typeface="+mj-lt"/>
              </a:rPr>
              <a:t>o situaci na Celostátní konferenci Knihovny současnosti Seči,  v elektronických  konferencí, v tisku</a:t>
            </a:r>
          </a:p>
          <a:p>
            <a:pPr>
              <a:lnSpc>
                <a:spcPct val="80000"/>
              </a:lnSpc>
            </a:pPr>
            <a:r>
              <a:rPr lang="cs-CZ" sz="1900" dirty="0" smtClean="0">
                <a:latin typeface="+mj-lt"/>
              </a:rPr>
              <a:t> Založeno </a:t>
            </a:r>
            <a:r>
              <a:rPr lang="cs-CZ" sz="1900" dirty="0" smtClean="0">
                <a:latin typeface="+mj-lt"/>
              </a:rPr>
              <a:t>speciální konto pro knihovnu v </a:t>
            </a:r>
            <a:r>
              <a:rPr lang="cs-CZ" sz="1900" dirty="0" err="1" smtClean="0">
                <a:latin typeface="+mj-lt"/>
              </a:rPr>
              <a:t>Raspenavě</a:t>
            </a:r>
            <a:r>
              <a:rPr lang="cs-CZ" sz="1900" dirty="0" smtClean="0">
                <a:latin typeface="+mj-lt"/>
              </a:rPr>
              <a:t> </a:t>
            </a:r>
            <a:r>
              <a:rPr lang="cs-CZ" sz="1900" b="1" dirty="0" smtClean="0">
                <a:latin typeface="+mj-lt"/>
              </a:rPr>
              <a:t>:</a:t>
            </a:r>
            <a:r>
              <a:rPr lang="cs-CZ" sz="1900" dirty="0" smtClean="0">
                <a:latin typeface="+mj-lt"/>
              </a:rPr>
              <a:t>	 	 </a:t>
            </a:r>
            <a:r>
              <a:rPr lang="cs-CZ" sz="1900" dirty="0" smtClean="0">
                <a:latin typeface="+mj-lt"/>
              </a:rPr>
              <a:t>      	       Vybráno 26 857,-Kč (Různí individuální dárci, </a:t>
            </a:r>
            <a:r>
              <a:rPr lang="cs-CZ" sz="1900" dirty="0" err="1" smtClean="0">
                <a:latin typeface="+mj-lt"/>
              </a:rPr>
              <a:t>Svk</a:t>
            </a:r>
            <a:r>
              <a:rPr lang="cs-CZ" sz="1900" dirty="0" smtClean="0">
                <a:latin typeface="+mj-lt"/>
              </a:rPr>
              <a:t> Ústí nad Labem, Městská knihovna v Ostravě, Nositel ceny </a:t>
            </a:r>
            <a:r>
              <a:rPr lang="cs-CZ" sz="1900" dirty="0" err="1" smtClean="0">
                <a:latin typeface="+mj-lt"/>
              </a:rPr>
              <a:t>Mark</a:t>
            </a:r>
            <a:r>
              <a:rPr lang="cs-CZ" sz="1900" dirty="0" smtClean="0">
                <a:latin typeface="+mj-lt"/>
              </a:rPr>
              <a:t> 2010PhDr. Petr </a:t>
            </a:r>
            <a:r>
              <a:rPr lang="cs-CZ" sz="1900" dirty="0" err="1" smtClean="0">
                <a:latin typeface="+mj-lt"/>
              </a:rPr>
              <a:t>Škyřík</a:t>
            </a:r>
            <a:r>
              <a:rPr lang="cs-CZ" sz="1900" dirty="0" smtClean="0">
                <a:latin typeface="+mj-lt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cs-CZ" sz="1900" dirty="0" smtClean="0">
                <a:latin typeface="+mj-lt"/>
              </a:rPr>
              <a:t>S </a:t>
            </a:r>
            <a:r>
              <a:rPr lang="cs-CZ" sz="1900" dirty="0" smtClean="0">
                <a:latin typeface="+mj-lt"/>
              </a:rPr>
              <a:t>Městskou knihovnou v Praze dojednán rozsáhlý knižní dar (systematické budování knižního daru, přesun a distribuce KVK Liberec)</a:t>
            </a:r>
          </a:p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32720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289525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375C65-19E6-40F6-938B-2D165D71CF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0</TotalTime>
  <Words>633</Words>
  <Application>Microsoft Office PowerPoint</Application>
  <PresentationFormat>Vlastní</PresentationFormat>
  <Paragraphs>137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TS102895256</vt:lpstr>
      <vt:lpstr>Zpráva o činnosti regionální organizace SKIP Libereckého kraje  za rok 2010 – 2012</vt:lpstr>
      <vt:lpstr>Členská základna</vt:lpstr>
      <vt:lpstr>Činnost regionálního výboru I. </vt:lpstr>
      <vt:lpstr>Činnost regionálního výboru  II.</vt:lpstr>
      <vt:lpstr>Činnost regionálního výboru  III. </vt:lpstr>
      <vt:lpstr>Mimořádná událost – povodně 2010</vt:lpstr>
      <vt:lpstr>Bezprostřední pomoc</vt:lpstr>
      <vt:lpstr>Snímek 8</vt:lpstr>
      <vt:lpstr>Finanční pomoc a následná (dlouhodobá) pomoc </vt:lpstr>
      <vt:lpstr>Mimořádný projekt  – happening  v Turnově 2010</vt:lpstr>
      <vt:lpstr>Regionální SKIP – informace o nás </vt:lpstr>
      <vt:lpstr>Společné aktivity, nové projekty</vt:lpstr>
      <vt:lpstr>Zahraniční exkurse</vt:lpstr>
      <vt:lpstr>Literární vycházka</vt:lpstr>
      <vt:lpstr>Setkání knihovníků Libereckého kraje</vt:lpstr>
      <vt:lpstr>Cena knihovník / knihovnice Libereckého kraje</vt:lpstr>
      <vt:lpstr>Celostátní kampaně, činnost sekcí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2013-03-08T15:37:48Z</dcterms:created>
  <dcterms:modified xsi:type="dcterms:W3CDTF">2013-03-15T14:44:27Z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