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media/image7.jpeg" ContentType="image/jpeg"/>
  <Override PartName="/ppt/media/image1.png" ContentType="image/png"/>
  <Override PartName="/ppt/media/image2.png" ContentType="image/png"/>
  <Override PartName="/ppt/media/image9.jpeg" ContentType="image/jpeg"/>
  <Override PartName="/ppt/media/image17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8.png" ContentType="image/png"/>
  <Override PartName="/ppt/media/image10.jpeg" ContentType="image/jpeg"/>
  <Override PartName="/ppt/media/image11.jpeg" ContentType="image/jpeg"/>
  <Override PartName="/ppt/media/image12.png" ContentType="image/png"/>
  <Override PartName="/ppt/media/image13.png" ContentType="image/png"/>
  <Override PartName="/ppt/media/image14.jpeg" ContentType="image/jpeg"/>
  <Override PartName="/ppt/media/image15.png" ContentType="image/png"/>
  <Override PartName="/ppt/media/image16.jpeg" ContentType="image/jpeg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lang="cs-CZ" sz="2000" spc="-1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lang="cs-CZ" sz="1400" spc="-1">
                <a:latin typeface="Times New Roman"/>
              </a:rPr>
              <a:t>&lt;záhlaví&gt;</a:t>
            </a:r>
            <a:endParaRPr/>
          </a:p>
        </p:txBody>
      </p:sp>
      <p:sp>
        <p:nvSpPr>
          <p:cNvPr id="112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cs-CZ" sz="1400" spc="-1">
                <a:latin typeface="Times New Roman"/>
              </a:rPr>
              <a:t>&lt;datum/čas&gt;</a:t>
            </a:r>
            <a:endParaRPr/>
          </a:p>
        </p:txBody>
      </p:sp>
      <p:sp>
        <p:nvSpPr>
          <p:cNvPr id="113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lang="cs-CZ" sz="1400" spc="-1">
                <a:latin typeface="Times New Roman"/>
              </a:rPr>
              <a:t>&lt;zápatí&gt;</a:t>
            </a:r>
            <a:endParaRPr/>
          </a:p>
        </p:txBody>
      </p:sp>
      <p:sp>
        <p:nvSpPr>
          <p:cNvPr id="114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639110D4-956F-418C-A805-16470B354F4B}" type="slidenum">
              <a:rPr lang="cs-CZ" sz="1400" spc="-1">
                <a:latin typeface="Times New Roman"/>
              </a:rPr>
              <a:t>&lt;číslo&gt;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/>
          <a:p>
            <a:pPr marL="216000" indent="-215640">
              <a:lnSpc>
                <a:spcPct val="100000"/>
              </a:lnSpc>
            </a:pPr>
            <a:r>
              <a:rPr lang="cs-CZ" sz="1100" spc="-1" strike="noStrike">
                <a:uFill>
                  <a:solidFill>
                    <a:srgbClr val="ffffff"/>
                  </a:solidFill>
                </a:uFill>
                <a:latin typeface="Arial"/>
              </a:rPr>
              <a:t>situace v ČR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11760" y="2936520"/>
            <a:ext cx="851976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7120" y="293652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311760" y="293652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5" name="" descr=""/>
          <p:cNvPicPr/>
          <p:nvPr/>
        </p:nvPicPr>
        <p:blipFill>
          <a:blip r:embed="rId2"/>
          <a:stretch/>
        </p:blipFill>
        <p:spPr>
          <a:xfrm>
            <a:off x="2431080" y="1152360"/>
            <a:ext cx="4280760" cy="3415680"/>
          </a:xfrm>
          <a:prstGeom prst="rect">
            <a:avLst/>
          </a:prstGeom>
          <a:ln>
            <a:noFill/>
          </a:ln>
        </p:spPr>
      </p:pic>
      <p:pic>
        <p:nvPicPr>
          <p:cNvPr id="36" name="" descr=""/>
          <p:cNvPicPr/>
          <p:nvPr/>
        </p:nvPicPr>
        <p:blipFill>
          <a:blip r:embed="rId3"/>
          <a:stretch/>
        </p:blipFill>
        <p:spPr>
          <a:xfrm>
            <a:off x="2431080" y="1152360"/>
            <a:ext cx="4280760" cy="34156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19760" cy="2652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311760" y="293652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677120" y="293652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311760" y="2936520"/>
            <a:ext cx="851976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311760" y="2936520"/>
            <a:ext cx="851976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7120" y="293652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5"/>
          <p:cNvSpPr>
            <a:spLocks noGrp="1"/>
          </p:cNvSpPr>
          <p:nvPr>
            <p:ph type="body"/>
          </p:nvPr>
        </p:nvSpPr>
        <p:spPr>
          <a:xfrm>
            <a:off x="311760" y="293652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1" name="" descr=""/>
          <p:cNvPicPr/>
          <p:nvPr/>
        </p:nvPicPr>
        <p:blipFill>
          <a:blip r:embed="rId2"/>
          <a:stretch/>
        </p:blipFill>
        <p:spPr>
          <a:xfrm>
            <a:off x="2431080" y="1152360"/>
            <a:ext cx="4280760" cy="3415680"/>
          </a:xfrm>
          <a:prstGeom prst="rect">
            <a:avLst/>
          </a:prstGeom>
          <a:ln>
            <a:noFill/>
          </a:ln>
        </p:spPr>
      </p:pic>
      <p:pic>
        <p:nvPicPr>
          <p:cNvPr id="72" name="" descr=""/>
          <p:cNvPicPr/>
          <p:nvPr/>
        </p:nvPicPr>
        <p:blipFill>
          <a:blip r:embed="rId3"/>
          <a:stretch/>
        </p:blipFill>
        <p:spPr>
          <a:xfrm>
            <a:off x="2431080" y="1152360"/>
            <a:ext cx="4280760" cy="34156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19760" cy="2652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311760" y="293652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4677120" y="293652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311760" y="2936520"/>
            <a:ext cx="851976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311760" y="2936520"/>
            <a:ext cx="851976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7120" y="293652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311760" y="293652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08" name="" descr=""/>
          <p:cNvPicPr/>
          <p:nvPr/>
        </p:nvPicPr>
        <p:blipFill>
          <a:blip r:embed="rId2"/>
          <a:stretch/>
        </p:blipFill>
        <p:spPr>
          <a:xfrm>
            <a:off x="2431080" y="1152360"/>
            <a:ext cx="4280760" cy="3415680"/>
          </a:xfrm>
          <a:prstGeom prst="rect">
            <a:avLst/>
          </a:prstGeom>
          <a:ln>
            <a:noFill/>
          </a:ln>
        </p:spPr>
      </p:pic>
      <p:pic>
        <p:nvPicPr>
          <p:cNvPr id="109" name="" descr=""/>
          <p:cNvPicPr/>
          <p:nvPr/>
        </p:nvPicPr>
        <p:blipFill>
          <a:blip r:embed="rId3"/>
          <a:stretch/>
        </p:blipFill>
        <p:spPr>
          <a:xfrm>
            <a:off x="2431080" y="1152360"/>
            <a:ext cx="4280760" cy="34156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19760" cy="2652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311760" y="293652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7120" y="293652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11760" y="2936520"/>
            <a:ext cx="8519760" cy="1629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200" spc="-1">
                <a:latin typeface="Arial"/>
              </a:rPr>
              <a:t>Klikněte pro úpravu formátu textu osnovy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800" spc="-1">
                <a:latin typeface="Arial"/>
              </a:rPr>
              <a:t>Druhá úroveň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spc="-1">
                <a:latin typeface="Arial"/>
              </a:rPr>
              <a:t>Třetí úroveň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000" spc="-1">
                <a:latin typeface="Arial"/>
              </a:rPr>
              <a:t>Čtvrtá úroveň osnovy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spc="-1">
                <a:latin typeface="Arial"/>
              </a:rPr>
              <a:t>Pátá úroveň osnovy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spc="-1">
                <a:latin typeface="Arial"/>
              </a:rPr>
              <a:t>Šestá úroveň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spc="-1">
                <a:latin typeface="Arial"/>
              </a:rPr>
              <a:t>Sedmá úroveň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spc="-1">
                <a:latin typeface="Arial"/>
              </a:rPr>
              <a:t>Klikněte pro úpravu formátu textu osnovy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1800" spc="-1">
                <a:latin typeface="Arial"/>
              </a:rPr>
              <a:t>Druhá úroveň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spc="-1">
                <a:latin typeface="Arial"/>
              </a:rPr>
              <a:t>Třetí úroveň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1800" spc="-1">
                <a:latin typeface="Arial"/>
              </a:rPr>
              <a:t>Čtvrtá úroveň osnovy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spc="-1">
                <a:latin typeface="Arial"/>
              </a:rPr>
              <a:t>Pátá úroveň osnovy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spc="-1">
                <a:latin typeface="Arial"/>
              </a:rPr>
              <a:t>Šestá úroveň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spc="-1">
                <a:latin typeface="Arial"/>
              </a:rPr>
              <a:t>Sedmá úroveň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spc="-1">
                <a:latin typeface="Arial"/>
              </a:rPr>
              <a:t>Klikněte pro úpravu formátu textu osnovy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1800" spc="-1">
                <a:latin typeface="Arial"/>
              </a:rPr>
              <a:t>Druhá úroveň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spc="-1">
                <a:latin typeface="Arial"/>
              </a:rPr>
              <a:t>Třetí úroveň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1800" spc="-1">
                <a:latin typeface="Arial"/>
              </a:rPr>
              <a:t>Čtvrtá úroveň osnovy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spc="-1">
                <a:latin typeface="Arial"/>
              </a:rPr>
              <a:t>Pátá úroveň osnovy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spc="-1">
                <a:latin typeface="Arial"/>
              </a:rPr>
              <a:t>Šestá úroveň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spc="-1">
                <a:latin typeface="Arial"/>
              </a:rPr>
              <a:t>Sedmá úroveň</a:t>
            </a:r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280" cy="34156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spc="-1">
                <a:latin typeface="Arial"/>
              </a:rPr>
              <a:t>Klikněte pro úpravu formátu textu osnovy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1800" spc="-1">
                <a:latin typeface="Arial"/>
              </a:rPr>
              <a:t>Druhá úroveň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spc="-1">
                <a:latin typeface="Arial"/>
              </a:rPr>
              <a:t>Třetí úroveň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1800" spc="-1">
                <a:latin typeface="Arial"/>
              </a:rPr>
              <a:t>Čtvrtá úroveň osnovy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spc="-1">
                <a:latin typeface="Arial"/>
              </a:rPr>
              <a:t>Pátá úroveň osnovy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spc="-1">
                <a:latin typeface="Arial"/>
              </a:rPr>
              <a:t>Šestá úroveň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spc="-1">
                <a:latin typeface="Arial"/>
              </a:rPr>
              <a:t>Sedmá úroveň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hyperlink" Target="mailto:d.chytkova@gmail.com" TargetMode="External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54" descr=""/>
          <p:cNvPicPr/>
          <p:nvPr/>
        </p:nvPicPr>
        <p:blipFill>
          <a:blip r:embed="rId1"/>
          <a:srcRect l="0" t="0" r="0" b="26346"/>
          <a:stretch/>
        </p:blipFill>
        <p:spPr>
          <a:xfrm>
            <a:off x="0" y="0"/>
            <a:ext cx="9309600" cy="5142960"/>
          </a:xfrm>
          <a:prstGeom prst="rect">
            <a:avLst/>
          </a:prstGeom>
          <a:ln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-99000" y="173160"/>
            <a:ext cx="5076000" cy="3927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/>
          <a:p>
            <a:pPr algn="ctr">
              <a:lnSpc>
                <a:spcPct val="100000"/>
              </a:lnSpc>
            </a:pPr>
            <a:r>
              <a:rPr lang="cs-CZ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Zvyšování informační gramotnosti -</a:t>
            </a:r>
            <a:endParaRPr/>
          </a:p>
          <a:p>
            <a:pPr algn="ctr">
              <a:lnSpc>
                <a:spcPct val="100000"/>
              </a:lnSpc>
            </a:pPr>
            <a:r>
              <a:rPr lang="cs-CZ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spolupráce knihovny a školy</a:t>
            </a:r>
            <a:endParaRPr/>
          </a:p>
        </p:txBody>
      </p:sp>
      <p:sp>
        <p:nvSpPr>
          <p:cNvPr id="117" name="CustomShape 2"/>
          <p:cNvSpPr/>
          <p:nvPr/>
        </p:nvSpPr>
        <p:spPr>
          <a:xfrm>
            <a:off x="5489280" y="4033800"/>
            <a:ext cx="3654000" cy="74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lang="cs-CZ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Mgr. Dagmar Chytková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Koncept lekcí</a:t>
            </a:r>
            <a:endParaRPr/>
          </a:p>
        </p:txBody>
      </p:sp>
      <p:sp>
        <p:nvSpPr>
          <p:cNvPr id="140" name="CustomShape 2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cíle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ŠVP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oblasti</a:t>
            </a:r>
            <a:endParaRPr/>
          </a:p>
          <a:p>
            <a:pPr marL="457200" indent="-227880">
              <a:lnSpc>
                <a:spcPct val="100000"/>
              </a:lnSpc>
            </a:pP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představení škole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tvorba plánu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ročníky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počet žáků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počet lekcí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délka lekcí</a:t>
            </a:r>
            <a:endParaRPr/>
          </a:p>
        </p:txBody>
      </p:sp>
      <p:pic>
        <p:nvPicPr>
          <p:cNvPr id="141" name="Shape 116" descr=""/>
          <p:cNvPicPr/>
          <p:nvPr/>
        </p:nvPicPr>
        <p:blipFill>
          <a:blip r:embed="rId1"/>
          <a:stretch/>
        </p:blipFill>
        <p:spPr>
          <a:xfrm>
            <a:off x="4594320" y="2314080"/>
            <a:ext cx="4548960" cy="2828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21" descr=""/>
          <p:cNvPicPr/>
          <p:nvPr/>
        </p:nvPicPr>
        <p:blipFill>
          <a:blip r:embed="rId1"/>
          <a:srcRect l="0" t="15274" r="0" b="-1169"/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3513600" y="99000"/>
            <a:ext cx="476064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r>
              <a:rPr lang="cs-CZ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Spolupráce knihovny a školy</a:t>
            </a:r>
            <a:endParaRPr/>
          </a:p>
          <a:p>
            <a:pPr>
              <a:lnSpc>
                <a:spcPct val="100000"/>
              </a:lnSpc>
            </a:pPr>
            <a:r>
              <a:rPr lang="cs-CZ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Příprava lekce</a:t>
            </a:r>
            <a:endParaRPr/>
          </a:p>
        </p:txBody>
      </p:sp>
      <p:sp>
        <p:nvSpPr>
          <p:cNvPr id="144" name="CustomShape 2"/>
          <p:cNvSpPr/>
          <p:nvPr/>
        </p:nvSpPr>
        <p:spPr>
          <a:xfrm>
            <a:off x="523440" y="3636360"/>
            <a:ext cx="4760640" cy="131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342360">
              <a:lnSpc>
                <a:spcPct val="100000"/>
              </a:lnSpc>
              <a:buFont typeface="Wingdings" charset="2"/>
              <a:buChar char=""/>
            </a:pPr>
            <a:r>
              <a:rPr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kdo</a:t>
            </a:r>
            <a:endParaRPr/>
          </a:p>
          <a:p>
            <a:pPr marL="457200" indent="-342360">
              <a:lnSpc>
                <a:spcPct val="100000"/>
              </a:lnSpc>
              <a:buFont typeface="Wingdings" charset="2"/>
              <a:buChar char=""/>
            </a:pPr>
            <a:r>
              <a:rPr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co</a:t>
            </a:r>
            <a:endParaRPr/>
          </a:p>
          <a:p>
            <a:pPr marL="457200" indent="-342360">
              <a:lnSpc>
                <a:spcPct val="100000"/>
              </a:lnSpc>
              <a:buFont typeface="Wingdings" charset="2"/>
              <a:buChar char=""/>
            </a:pPr>
            <a:r>
              <a:rPr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jak</a:t>
            </a:r>
            <a:endParaRPr/>
          </a:p>
          <a:p>
            <a:pPr marL="457200" indent="-342360">
              <a:lnSpc>
                <a:spcPct val="100000"/>
              </a:lnSpc>
              <a:buFont typeface="Wingdings" charset="2"/>
              <a:buChar char=""/>
            </a:pPr>
            <a:r>
              <a:rPr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proč</a:t>
            </a:r>
            <a:endParaRPr/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Obsah přípravy</a:t>
            </a:r>
            <a:endParaRPr/>
          </a:p>
        </p:txBody>
      </p:sp>
      <p:sp>
        <p:nvSpPr>
          <p:cNvPr id="146" name="CustomShape 2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oblast IG 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název lekce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cíl lekce 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cílová skupina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osnova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průběh lekce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forma/metody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materiál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modifikace</a:t>
            </a:r>
            <a:endParaRPr/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Oblast IG</a:t>
            </a:r>
            <a:endParaRPr/>
          </a:p>
        </p:txBody>
      </p:sp>
      <p:sp>
        <p:nvSpPr>
          <p:cNvPr id="148" name="CustomShape 2"/>
          <p:cNvSpPr/>
          <p:nvPr/>
        </p:nvSpPr>
        <p:spPr>
          <a:xfrm>
            <a:off x="311760" y="1152360"/>
            <a:ext cx="309960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Kam téma spadá, jakou dovednost bude rozvíjet?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49" name="Shape 136" descr=""/>
          <p:cNvPicPr/>
          <p:nvPr/>
        </p:nvPicPr>
        <p:blipFill>
          <a:blip r:embed="rId1"/>
          <a:srcRect l="11415" t="5705" r="11096" b="0"/>
          <a:stretch/>
        </p:blipFill>
        <p:spPr>
          <a:xfrm>
            <a:off x="3958920" y="1152360"/>
            <a:ext cx="4872600" cy="355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Oblasti IG - prakticky</a:t>
            </a:r>
            <a:endParaRPr/>
          </a:p>
        </p:txBody>
      </p:sp>
      <p:sp>
        <p:nvSpPr>
          <p:cNvPr id="151" name="CustomShape 2"/>
          <p:cNvSpPr/>
          <p:nvPr/>
        </p:nvSpPr>
        <p:spPr>
          <a:xfrm>
            <a:off x="311760" y="1152360"/>
            <a:ext cx="410472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Práce s klíčovými pojmy / formulace problému a otázek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Druhy zdrojů, jejich umístění – tištěné, digitální, lidské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Jak hledat zdroje a informace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Vyhledávání na internetu – Google a jiné vyhledávače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Jak lze organizovat informace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Uchovávání informací 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Hodnocení zdrojů a informací – analýza textu/rozdílných zdrojů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Prezentace informací cílové skupině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Publikování informací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Argumentace, Naslouchání</a:t>
            </a:r>
            <a:endParaRPr/>
          </a:p>
          <a:p>
            <a:pPr marL="457200" indent="-227880">
              <a:lnSpc>
                <a:spcPct val="100000"/>
              </a:lnSpc>
            </a:pPr>
            <a:endParaRPr/>
          </a:p>
        </p:txBody>
      </p:sp>
      <p:sp>
        <p:nvSpPr>
          <p:cNvPr id="152" name="CustomShape 3"/>
          <p:cNvSpPr/>
          <p:nvPr/>
        </p:nvSpPr>
        <p:spPr>
          <a:xfrm>
            <a:off x="4687560" y="1152360"/>
            <a:ext cx="414396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Interpretace textu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Hledání hlavních myšlenek v textu/psaní poznámek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Hledání souvislostí mez pojmy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Tvorba textu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Zpracování textu – typografie, citace, 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Vizualizace informací – práce s obrazovou informací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Audiovizuální dokumenty – druhy/vyhledávání/tvorba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Paměť - způsob uchovávání informací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Informační hygiena 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Etická práce s informacemi 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Bezpečnost při práci s informacemi </a:t>
            </a:r>
            <a:endParaRPr/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Název lekce</a:t>
            </a:r>
            <a:endParaRPr/>
          </a:p>
        </p:txBody>
      </p:sp>
      <p:sp>
        <p:nvSpPr>
          <p:cNvPr id="154" name="CustomShape 2"/>
          <p:cNvSpPr/>
          <p:nvPr/>
        </p:nvSpPr>
        <p:spPr>
          <a:xfrm>
            <a:off x="311760" y="1287720"/>
            <a:ext cx="399924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Co po nás zůstane aneb digitální stopa</a:t>
            </a:r>
            <a:endParaRPr/>
          </a:p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Můžeme používat sociální sítě ve škole</a:t>
            </a:r>
            <a:endParaRPr/>
          </a:p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Porušuji právo, když si stahuji filmy?</a:t>
            </a:r>
            <a:endParaRPr/>
          </a:p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Co dělat, když nestíhám? </a:t>
            </a:r>
            <a:endParaRPr/>
          </a:p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Nekritizuj, inspiruj se – brainstorming prakticky</a:t>
            </a:r>
            <a:endParaRPr/>
          </a:p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Co neví ani Google</a:t>
            </a:r>
            <a:endParaRPr/>
          </a:p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Nejkrásnější seminárka na světě</a:t>
            </a:r>
            <a:endParaRPr/>
          </a:p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Střihneme si aneb Tvořím své první video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55" name="CustomShape 3"/>
          <p:cNvSpPr/>
          <p:nvPr/>
        </p:nvSpPr>
        <p:spPr>
          <a:xfrm>
            <a:off x="4375080" y="1287720"/>
            <a:ext cx="463644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 co tomu bulváru vlastně jde?</a:t>
            </a:r>
            <a:endParaRPr/>
          </a:p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Čtu rychleji než rodiče</a:t>
            </a:r>
            <a:endParaRPr/>
          </a:p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Jak poslouchat ve škole a doma se už neučit</a:t>
            </a:r>
            <a:endParaRPr/>
          </a:p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Umím si zapamatovat všechny názvy kostí v těle</a:t>
            </a:r>
            <a:endParaRPr/>
          </a:p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Děláme si poznámky aneb Nepište si ve škole všechno</a:t>
            </a:r>
            <a:endParaRPr/>
          </a:p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Nevěřím všemu, co vidím v televizi</a:t>
            </a:r>
            <a:endParaRPr/>
          </a:p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Proč jsem dostal poznámku – základy argumentace</a:t>
            </a:r>
            <a:endParaRPr/>
          </a:p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Už se nebojím před tabulí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311760" y="36900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Cíl lekce</a:t>
            </a:r>
            <a:endParaRPr/>
          </a:p>
        </p:txBody>
      </p:sp>
      <p:sp>
        <p:nvSpPr>
          <p:cNvPr id="157" name="CustomShape 2"/>
          <p:cNvSpPr/>
          <p:nvPr/>
        </p:nvSpPr>
        <p:spPr>
          <a:xfrm>
            <a:off x="370800" y="1152360"/>
            <a:ext cx="250848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Znalosti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znám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vím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rozumím</a:t>
            </a:r>
            <a:endParaRPr/>
          </a:p>
        </p:txBody>
      </p:sp>
      <p:sp>
        <p:nvSpPr>
          <p:cNvPr id="158" name="CustomShape 3"/>
          <p:cNvSpPr/>
          <p:nvPr/>
        </p:nvSpPr>
        <p:spPr>
          <a:xfrm>
            <a:off x="3073680" y="1152360"/>
            <a:ext cx="250848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Dovednosti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dovedu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umím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praktikuji</a:t>
            </a:r>
            <a:endParaRPr/>
          </a:p>
        </p:txBody>
      </p:sp>
      <p:sp>
        <p:nvSpPr>
          <p:cNvPr id="159" name="CustomShape 4"/>
          <p:cNvSpPr/>
          <p:nvPr/>
        </p:nvSpPr>
        <p:spPr>
          <a:xfrm>
            <a:off x="5878080" y="1152360"/>
            <a:ext cx="250848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Postoje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myslím si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chápu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uvědomuji si</a:t>
            </a:r>
            <a:endParaRPr/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Metody</a:t>
            </a:r>
            <a:endParaRPr/>
          </a:p>
        </p:txBody>
      </p:sp>
      <p:sp>
        <p:nvSpPr>
          <p:cNvPr id="161" name="CustomShape 2"/>
          <p:cNvSpPr/>
          <p:nvPr/>
        </p:nvSpPr>
        <p:spPr>
          <a:xfrm>
            <a:off x="311760" y="1321560"/>
            <a:ext cx="851976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380160">
              <a:lnSpc>
                <a:spcPct val="100000"/>
              </a:lnSpc>
            </a:pPr>
            <a:r>
              <a:rPr lang="cs-CZ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forma výuky</a:t>
            </a:r>
            <a:endParaRPr/>
          </a:p>
          <a:p>
            <a:pPr marL="457200" indent="-380160">
              <a:lnSpc>
                <a:spcPct val="100000"/>
              </a:lnSpc>
            </a:pPr>
            <a:r>
              <a:rPr lang="cs-CZ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komunikace U - Ž</a:t>
            </a:r>
            <a:endParaRPr/>
          </a:p>
          <a:p>
            <a:pPr marL="457200" indent="-380160">
              <a:lnSpc>
                <a:spcPct val="100000"/>
              </a:lnSpc>
            </a:pPr>
            <a:r>
              <a:rPr lang="cs-CZ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dosahování cíle</a:t>
            </a:r>
            <a:endParaRPr/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Jak?</a:t>
            </a:r>
            <a:endParaRPr/>
          </a:p>
        </p:txBody>
      </p:sp>
      <p:sp>
        <p:nvSpPr>
          <p:cNvPr id="163" name="CustomShape 2"/>
          <p:cNvSpPr/>
          <p:nvPr/>
        </p:nvSpPr>
        <p:spPr>
          <a:xfrm>
            <a:off x="311760" y="1245240"/>
            <a:ext cx="845460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354960">
              <a:lnSpc>
                <a:spcPct val="100000"/>
              </a:lnSpc>
            </a:pPr>
            <a:r>
              <a:rPr lang="cs-CZ" sz="2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Vlastní práce žáků</a:t>
            </a:r>
            <a:endParaRPr/>
          </a:p>
          <a:p>
            <a:pPr marL="457200" indent="-354960">
              <a:lnSpc>
                <a:spcPct val="100000"/>
              </a:lnSpc>
            </a:pPr>
            <a:r>
              <a:rPr lang="cs-CZ" sz="2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Učitel je průvodce a zprostředkovatel; není vševědoucí nadřazená entita</a:t>
            </a:r>
            <a:endParaRPr/>
          </a:p>
          <a:p>
            <a:pPr marL="457200" indent="-354960">
              <a:lnSpc>
                <a:spcPct val="100000"/>
              </a:lnSpc>
            </a:pPr>
            <a:r>
              <a:rPr lang="cs-CZ" sz="2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Budování respektu</a:t>
            </a:r>
            <a:endParaRPr/>
          </a:p>
          <a:p>
            <a:pPr marL="457200" indent="-354960">
              <a:lnSpc>
                <a:spcPct val="100000"/>
              </a:lnSpc>
            </a:pPr>
            <a:r>
              <a:rPr lang="cs-CZ" sz="2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Studentova reflexe učícího se procesu – porozumění cílům lekce a ztotožnění se s nimi</a:t>
            </a:r>
            <a:endParaRPr/>
          </a:p>
          <a:p>
            <a:pPr marL="457200" indent="-354960">
              <a:lnSpc>
                <a:spcPct val="100000"/>
              </a:lnSpc>
            </a:pPr>
            <a:r>
              <a:rPr lang="cs-CZ" sz="2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Myšlení + řešení problému</a:t>
            </a:r>
            <a:endParaRPr/>
          </a:p>
          <a:p>
            <a:pPr marL="457200" indent="-354960">
              <a:lnSpc>
                <a:spcPct val="100000"/>
              </a:lnSpc>
            </a:pPr>
            <a:r>
              <a:rPr lang="cs-CZ" sz="2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Rozvoj: samostatnosti, zodpovědnosti, tvořivosti</a:t>
            </a:r>
            <a:endParaRPr/>
          </a:p>
          <a:p>
            <a:pPr marL="457200" indent="-354960"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Metody</a:t>
            </a:r>
            <a:endParaRPr/>
          </a:p>
        </p:txBody>
      </p:sp>
      <p:sp>
        <p:nvSpPr>
          <p:cNvPr id="165" name="CustomShape 2"/>
          <p:cNvSpPr/>
          <p:nvPr/>
        </p:nvSpPr>
        <p:spPr>
          <a:xfrm>
            <a:off x="311760" y="1152360"/>
            <a:ext cx="399924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skupinová výuka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projektová výuka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experiment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bádání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diskuze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řešení problémů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řešení konfliktů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inscenace</a:t>
            </a:r>
            <a:endParaRPr/>
          </a:p>
        </p:txBody>
      </p:sp>
      <p:sp>
        <p:nvSpPr>
          <p:cNvPr id="166" name="CustomShape 3"/>
          <p:cNvSpPr/>
          <p:nvPr/>
        </p:nvSpPr>
        <p:spPr>
          <a:xfrm>
            <a:off x="4832280" y="1152360"/>
            <a:ext cx="399924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Brainstorming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Myšlenkové mapy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Myšlenkové klobouky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Diskuze / debata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I.N.S.E.R.T.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Čtení s předvídáním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Pětilístek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Kreativní abeceda</a:t>
            </a:r>
            <a:endParaRPr/>
          </a:p>
          <a:p>
            <a:pPr marL="457200" indent="-34236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V-CH-D</a:t>
            </a:r>
            <a:endParaRPr/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61" descr=""/>
          <p:cNvPicPr/>
          <p:nvPr/>
        </p:nvPicPr>
        <p:blipFill>
          <a:blip r:embed="rId1"/>
          <a:srcRect l="7484" t="5150" r="0" b="16239"/>
          <a:stretch/>
        </p:blipFill>
        <p:spPr>
          <a:xfrm>
            <a:off x="0" y="0"/>
            <a:ext cx="9143280" cy="5142600"/>
          </a:xfrm>
          <a:prstGeom prst="rect">
            <a:avLst/>
          </a:prstGeom>
          <a:ln>
            <a:noFill/>
          </a:ln>
        </p:spPr>
      </p:pic>
      <p:sp>
        <p:nvSpPr>
          <p:cNvPr id="119" name="CustomShape 1"/>
          <p:cNvSpPr/>
          <p:nvPr/>
        </p:nvSpPr>
        <p:spPr>
          <a:xfrm>
            <a:off x="311760" y="444960"/>
            <a:ext cx="8534520" cy="244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Knihovny a informační vzdělávání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82" descr=""/>
          <p:cNvPicPr/>
          <p:nvPr/>
        </p:nvPicPr>
        <p:blipFill>
          <a:blip r:embed="rId1"/>
          <a:srcRect l="0" t="15274" r="0" b="-1169"/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>
            <a:noFill/>
          </a:ln>
        </p:spPr>
      </p:pic>
      <p:sp>
        <p:nvSpPr>
          <p:cNvPr id="168" name="CustomShape 1"/>
          <p:cNvSpPr/>
          <p:nvPr/>
        </p:nvSpPr>
        <p:spPr>
          <a:xfrm>
            <a:off x="3513600" y="99000"/>
            <a:ext cx="476064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r>
              <a:rPr lang="cs-CZ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Spolupráce knihovny a školy</a:t>
            </a:r>
            <a:endParaRPr/>
          </a:p>
          <a:p>
            <a:pPr>
              <a:lnSpc>
                <a:spcPct val="100000"/>
              </a:lnSpc>
            </a:pPr>
            <a:r>
              <a:rPr lang="cs-CZ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Evaluace lekce</a:t>
            </a:r>
            <a:endParaRPr/>
          </a:p>
        </p:txBody>
      </p:sp>
      <p:sp>
        <p:nvSpPr>
          <p:cNvPr id="169" name="CustomShape 2"/>
          <p:cNvSpPr/>
          <p:nvPr/>
        </p:nvSpPr>
        <p:spPr>
          <a:xfrm>
            <a:off x="523440" y="3636360"/>
            <a:ext cx="4760640" cy="131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342360">
              <a:lnSpc>
                <a:spcPct val="100000"/>
              </a:lnSpc>
              <a:buFont typeface="Wingdings" charset="2"/>
              <a:buChar char=""/>
            </a:pPr>
            <a:r>
              <a:rPr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kdo</a:t>
            </a:r>
            <a:endParaRPr/>
          </a:p>
          <a:p>
            <a:pPr marL="457200" indent="-342360">
              <a:lnSpc>
                <a:spcPct val="100000"/>
              </a:lnSpc>
              <a:buFont typeface="Wingdings" charset="2"/>
              <a:buChar char=""/>
            </a:pPr>
            <a:r>
              <a:rPr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co</a:t>
            </a:r>
            <a:endParaRPr/>
          </a:p>
          <a:p>
            <a:pPr marL="457200" indent="-342360">
              <a:lnSpc>
                <a:spcPct val="100000"/>
              </a:lnSpc>
              <a:buFont typeface="Wingdings" charset="2"/>
              <a:buChar char=""/>
            </a:pPr>
            <a:r>
              <a:rPr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jak</a:t>
            </a:r>
            <a:endParaRPr/>
          </a:p>
          <a:p>
            <a:pPr marL="457200" indent="-342360">
              <a:lnSpc>
                <a:spcPct val="100000"/>
              </a:lnSpc>
              <a:buFont typeface="Wingdings" charset="2"/>
              <a:buChar char=""/>
            </a:pPr>
            <a:r>
              <a:rPr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proč</a:t>
            </a:r>
            <a:endParaRPr/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hape 189" descr=""/>
          <p:cNvPicPr/>
          <p:nvPr/>
        </p:nvPicPr>
        <p:blipFill>
          <a:blip r:embed="rId1"/>
          <a:srcRect l="0" t="6145" r="0" b="10931"/>
          <a:stretch/>
        </p:blipFill>
        <p:spPr>
          <a:xfrm>
            <a:off x="0" y="0"/>
            <a:ext cx="9143280" cy="505440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3296880" y="2512800"/>
            <a:ext cx="4311000" cy="151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1" lang="cs-CZ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Dagmar Chytková</a:t>
            </a:r>
            <a:endParaRPr/>
          </a:p>
          <a:p>
            <a:pPr>
              <a:lnSpc>
                <a:spcPct val="100000"/>
              </a:lnSpc>
            </a:pPr>
            <a:r>
              <a:rPr lang="cs-CZ" sz="24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hlinkClick r:id="rId2"/>
              </a:rPr>
              <a:t>d.chytkova@gmail.com</a:t>
            </a:r>
            <a:endParaRPr/>
          </a:p>
          <a:p>
            <a:pPr>
              <a:lnSpc>
                <a:spcPct val="100000"/>
              </a:lnSpc>
            </a:pPr>
            <a:r>
              <a:rPr lang="cs-CZ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http://dagmar.ucenijeradost.cz</a:t>
            </a:r>
            <a:endParaRPr/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67" descr=""/>
          <p:cNvPicPr/>
          <p:nvPr/>
        </p:nvPicPr>
        <p:blipFill>
          <a:blip r:embed="rId1"/>
          <a:srcRect l="0" t="15236" r="0" b="0"/>
          <a:stretch/>
        </p:blipFill>
        <p:spPr>
          <a:xfrm>
            <a:off x="0" y="-4680"/>
            <a:ext cx="9143280" cy="5147280"/>
          </a:xfrm>
          <a:prstGeom prst="rect">
            <a:avLst/>
          </a:prstGeom>
          <a:ln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5555880" y="4392000"/>
            <a:ext cx="358740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IV ve školách</a:t>
            </a:r>
            <a:endParaRPr/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73" descr=""/>
          <p:cNvPicPr/>
          <p:nvPr/>
        </p:nvPicPr>
        <p:blipFill>
          <a:blip r:embed="rId1"/>
          <a:srcRect l="0" t="15236" r="0" b="0"/>
          <a:stretch/>
        </p:blipFill>
        <p:spPr>
          <a:xfrm>
            <a:off x="0" y="-4680"/>
            <a:ext cx="9143280" cy="5147280"/>
          </a:xfrm>
          <a:prstGeom prst="rect">
            <a:avLst/>
          </a:prstGeom>
          <a:ln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5555880" y="4392000"/>
            <a:ext cx="358740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IV ve školách</a:t>
            </a:r>
            <a:endParaRPr/>
          </a:p>
        </p:txBody>
      </p:sp>
      <p:sp>
        <p:nvSpPr>
          <p:cNvPr id="124" name="CustomShape 2"/>
          <p:cNvSpPr/>
          <p:nvPr/>
        </p:nvSpPr>
        <p:spPr>
          <a:xfrm>
            <a:off x="544320" y="532080"/>
            <a:ext cx="3847320" cy="258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Pro uplatnění jednotlivce ve společnosti je důležité umět zpracovat, vyhodnotit a využít podněty, které přicházejí z okolního světa</a:t>
            </a:r>
            <a:endParaRPr/>
          </a:p>
        </p:txBody>
      </p:sp>
      <p:sp>
        <p:nvSpPr>
          <p:cNvPr id="125" name="CustomShape 3"/>
          <p:cNvSpPr/>
          <p:nvPr/>
        </p:nvSpPr>
        <p:spPr>
          <a:xfrm>
            <a:off x="544320" y="3117960"/>
            <a:ext cx="5493240" cy="79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Informační vs. digitální gramotnost</a:t>
            </a:r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Strategie digitální gramotnosti ČR 2015 - 2020</a:t>
            </a:r>
            <a:endParaRPr/>
          </a:p>
        </p:txBody>
      </p:sp>
      <p:sp>
        <p:nvSpPr>
          <p:cNvPr id="127" name="CustomShape 2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Cíle: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zaměstnanost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konkurenceschopnost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sociální začleňování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podpora rodiny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elektronické služby veřejného sektoru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podpora systému vzdělávání a učení prostřednictvím digitálních technologií</a:t>
            </a:r>
            <a:endParaRPr/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Strategie digitální gramotnosti ČR 2015 - 2020</a:t>
            </a:r>
            <a:endParaRPr/>
          </a:p>
        </p:txBody>
      </p:sp>
      <p:sp>
        <p:nvSpPr>
          <p:cNvPr id="129" name="CustomShape 2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povede k využití digitálních kompetencí a pochopení jejich významu v životě jednotlivce, v ideálním případě i k nastartování jeho celoživotního učení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odstranění bariér pro přijetí digitálních technologií do života jednotlivců a institucí</a:t>
            </a:r>
            <a:endParaRPr/>
          </a:p>
          <a:p>
            <a:pPr marL="457200" indent="-227880"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ape 93" descr=""/>
          <p:cNvPicPr/>
          <p:nvPr/>
        </p:nvPicPr>
        <p:blipFill>
          <a:blip r:embed="rId1"/>
          <a:srcRect l="0" t="15274" r="0" b="-1169"/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3513600" y="99000"/>
            <a:ext cx="476064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Spolupráce knihovny a školy</a:t>
            </a:r>
            <a:endParaRPr/>
          </a:p>
          <a:p>
            <a:pPr>
              <a:lnSpc>
                <a:spcPct val="100000"/>
              </a:lnSpc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Příprava</a:t>
            </a:r>
            <a:endParaRPr/>
          </a:p>
        </p:txBody>
      </p:sp>
      <p:sp>
        <p:nvSpPr>
          <p:cNvPr id="132" name="CustomShape 2"/>
          <p:cNvSpPr/>
          <p:nvPr/>
        </p:nvSpPr>
        <p:spPr>
          <a:xfrm>
            <a:off x="258480" y="3556440"/>
            <a:ext cx="8519760" cy="138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komunikace se školami,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proškolení knihovníků v oblasti informační gramotnosti a informačního vzdělávání, 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vytvoření konceptu informačních lekcí a konzultacemi.</a:t>
            </a:r>
            <a:endParaRPr/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Komunikace se školou</a:t>
            </a:r>
            <a:endParaRPr/>
          </a:p>
        </p:txBody>
      </p:sp>
      <p:sp>
        <p:nvSpPr>
          <p:cNvPr id="134" name="CustomShape 2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rozvíjení současného vztahu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navázání nového vztahu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náprava stávajícího vztahu</a:t>
            </a:r>
            <a:endParaRPr/>
          </a:p>
          <a:p>
            <a:pPr marL="457200" indent="-227880">
              <a:lnSpc>
                <a:spcPct val="100000"/>
              </a:lnSpc>
            </a:pP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komunikace shora</a:t>
            </a:r>
            <a:endParaRPr/>
          </a:p>
          <a:p>
            <a:pPr marL="457200" indent="-227880"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komunikace zespodu</a:t>
            </a:r>
            <a:endParaRPr/>
          </a:p>
        </p:txBody>
      </p:sp>
      <p:pic>
        <p:nvPicPr>
          <p:cNvPr id="135" name="Shape 102" descr=""/>
          <p:cNvPicPr/>
          <p:nvPr/>
        </p:nvPicPr>
        <p:blipFill>
          <a:blip r:embed="rId1"/>
          <a:stretch/>
        </p:blipFill>
        <p:spPr>
          <a:xfrm>
            <a:off x="5537520" y="2293920"/>
            <a:ext cx="2983320" cy="2311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Proškolení knihovníků v oblasti IG a IV</a:t>
            </a:r>
            <a:endParaRPr/>
          </a:p>
        </p:txBody>
      </p:sp>
      <p:sp>
        <p:nvSpPr>
          <p:cNvPr id="137" name="CustomShape 2"/>
          <p:cNvSpPr/>
          <p:nvPr/>
        </p:nvSpPr>
        <p:spPr>
          <a:xfrm>
            <a:off x="311760" y="1152360"/>
            <a:ext cx="399924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1" lang="cs-CZ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IG</a:t>
            </a:r>
            <a:endParaRPr/>
          </a:p>
          <a:p>
            <a:pPr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modely IG</a:t>
            </a:r>
            <a:endParaRPr/>
          </a:p>
          <a:p>
            <a:pPr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standardy IV</a:t>
            </a:r>
            <a:endParaRPr/>
          </a:p>
          <a:p>
            <a:pPr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teorie vs. praxe</a:t>
            </a:r>
            <a:endParaRPr/>
          </a:p>
          <a:p>
            <a:pPr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výzkum</a:t>
            </a:r>
            <a:endParaRPr/>
          </a:p>
        </p:txBody>
      </p:sp>
      <p:sp>
        <p:nvSpPr>
          <p:cNvPr id="138" name="CustomShape 3"/>
          <p:cNvSpPr/>
          <p:nvPr/>
        </p:nvSpPr>
        <p:spPr>
          <a:xfrm>
            <a:off x="4832280" y="1152360"/>
            <a:ext cx="399924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1" lang="cs-CZ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IV</a:t>
            </a:r>
            <a:endParaRPr/>
          </a:p>
          <a:p>
            <a:pPr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obsah</a:t>
            </a:r>
            <a:endParaRPr/>
          </a:p>
          <a:p>
            <a:pPr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forma</a:t>
            </a:r>
            <a:endParaRPr/>
          </a:p>
          <a:p>
            <a:pPr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didaktické dovednosti</a:t>
            </a:r>
            <a:endParaRPr/>
          </a:p>
          <a:p>
            <a:pPr>
              <a:lnSpc>
                <a:spcPct val="100000"/>
              </a:lnSpc>
            </a:pPr>
            <a:r>
              <a:rPr lang="cs-CZ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psychologické dovednosti</a:t>
            </a:r>
            <a:endParaRPr/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Application>LibreOffice/5.0.3.2$Windows_x86 LibreOffice_project/e5f16313668ac592c1bfb310f4390624e3dbfb75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language>cs-CZ</dc:language>
  <dcterms:modified xsi:type="dcterms:W3CDTF">2016-02-24T11:56:40Z</dcterms:modified>
  <cp:revision>3</cp:revision>
</cp:coreProperties>
</file>