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7" r:id="rId4"/>
    <p:sldId id="268" r:id="rId5"/>
    <p:sldId id="269" r:id="rId6"/>
    <p:sldId id="270" r:id="rId7"/>
    <p:sldId id="271" r:id="rId8"/>
    <p:sldId id="272" r:id="rId9"/>
    <p:sldId id="276" r:id="rId10"/>
    <p:sldId id="275" r:id="rId11"/>
    <p:sldId id="277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69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32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59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7FB-0CFA-4DF2-AF66-3B0290F57A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5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CE4C9-7675-43CB-B396-632A6664A5F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4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377AE-BA3F-4CBC-A99F-920F69D5893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15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A160-A815-4547-9410-1BDC83E8A98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60308-5D69-42ED-B8DC-28D2368F5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0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C598-077B-434C-A86A-5C57D9774A3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5E8A8-B7B7-41DD-BC45-DDA09818D3A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AFB5-E6A7-418F-8368-B43A4042194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7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125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ED5A2-9ED9-4373-82CD-AC9216F4D8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5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EBFC5-611B-4AF0-98D2-96186CB9026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4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7AFC-E937-49B6-885F-9FAAE76F36A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4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3DE0A-0E8F-451F-821F-F6F76C6CCAD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7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D8A8-AF55-49DD-8C30-AF9A7D3CC82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8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DA92-9892-447B-AD33-85080DD159B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90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05E2-776D-4A40-9631-7547B392E35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8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8DE4B-6A21-4CE5-B0F1-87DAC63EDC1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1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7463-01C7-4638-9182-8A7538D461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89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91A4-5C82-417B-9857-8F266C1CE6C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781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5BDA5-22AC-49F2-90BF-F6E0D8C86C1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70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5612E-74AF-4928-B8CC-09E9B6A73E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11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5E62A-CC2D-47FE-8173-B9B66A6A2D5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49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9E530-DA0C-4B2B-AFAC-EB9C2FDE64C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1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5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40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7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32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4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2610-1B17-4CD8-A06A-3EF9C8BDBA81}" type="datetimeFigureOut">
              <a:rPr lang="cs-CZ" smtClean="0"/>
              <a:t>27.2.2012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CC65-CFA2-4044-9E45-C7D26D8301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6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66DB0F-5DC1-4922-93DF-69F68C6C9233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EB7232-83A1-489D-8E60-7B753E0406B0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tin.Zizala@nkp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980" y="155679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Pilotní projekt NK ČR</a:t>
            </a:r>
            <a:r>
              <a:rPr lang="cs-CZ" dirty="0">
                <a:solidFill>
                  <a:srgbClr val="D42E12"/>
                </a:solidFill>
              </a:rPr>
              <a:t/>
            </a:r>
            <a:br>
              <a:rPr lang="cs-CZ" dirty="0">
                <a:solidFill>
                  <a:srgbClr val="D42E12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Dobrovolné uložení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elektronických publikací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cs-CZ" dirty="0" smtClean="0">
                <a:solidFill>
                  <a:prstClr val="black"/>
                </a:solidFill>
                <a:ea typeface="+mj-ea"/>
                <a:cs typeface="+mj-cs"/>
              </a:rPr>
              <a:t>Mgr</a:t>
            </a:r>
            <a:r>
              <a:rPr lang="cs-CZ" dirty="0">
                <a:solidFill>
                  <a:prstClr val="black"/>
                </a:solidFill>
                <a:ea typeface="+mj-ea"/>
                <a:cs typeface="+mj-cs"/>
              </a:rPr>
              <a:t>. Martin Žížala</a:t>
            </a:r>
            <a:br>
              <a:rPr lang="cs-CZ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400" dirty="0">
                <a:solidFill>
                  <a:prstClr val="black"/>
                </a:solidFill>
                <a:ea typeface="+mj-ea"/>
                <a:cs typeface="+mj-cs"/>
              </a:rPr>
              <a:t>Oddělení doplňování domácích </a:t>
            </a:r>
            <a:r>
              <a:rPr lang="cs-CZ" sz="2400" dirty="0" smtClean="0">
                <a:solidFill>
                  <a:prstClr val="black"/>
                </a:solidFill>
                <a:ea typeface="+mj-ea"/>
                <a:cs typeface="+mj-cs"/>
              </a:rPr>
              <a:t>dokumentů</a:t>
            </a:r>
            <a:endParaRPr lang="cs-CZ" dirty="0"/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3828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1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</a:t>
            </a:r>
            <a:r>
              <a:rPr lang="cs-CZ" dirty="0" smtClean="0"/>
              <a:t>vám </a:t>
            </a:r>
            <a:r>
              <a:rPr lang="cs-CZ" dirty="0"/>
              <a:t>za </a:t>
            </a:r>
            <a:r>
              <a:rPr lang="cs-CZ" dirty="0" smtClean="0"/>
              <a:t>pozornost.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Mgr. Martin Žížala</a:t>
            </a:r>
            <a:br>
              <a:rPr lang="cs-CZ" sz="3600" dirty="0" smtClean="0"/>
            </a:br>
            <a:r>
              <a:rPr lang="cs-CZ" sz="2700" dirty="0" smtClean="0"/>
              <a:t>Oddělení doplňování domácích dokumentů</a:t>
            </a:r>
            <a:br>
              <a:rPr lang="cs-CZ" sz="2700" dirty="0" smtClean="0"/>
            </a:br>
            <a:r>
              <a:rPr lang="cs-CZ" sz="2700" dirty="0" smtClean="0">
                <a:hlinkClick r:id="rId2"/>
              </a:rPr>
              <a:t>Martin.Zizala@nkp.cz</a:t>
            </a:r>
            <a:r>
              <a:rPr lang="cs-CZ" sz="2700" dirty="0" smtClean="0"/>
              <a:t/>
            </a:r>
            <a:br>
              <a:rPr lang="cs-CZ" sz="2700" dirty="0" smtClean="0"/>
            </a:br>
            <a:endParaRPr lang="cs-CZ" sz="2700" dirty="0"/>
          </a:p>
        </p:txBody>
      </p:sp>
      <p:pic>
        <p:nvPicPr>
          <p:cNvPr id="5" name="Picture 4" descr="new_nklogo_rg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9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480233"/>
            <a:ext cx="5688632" cy="1076559"/>
          </a:xfrm>
        </p:spPr>
        <p:txBody>
          <a:bodyPr/>
          <a:lstStyle/>
          <a:p>
            <a:r>
              <a:rPr lang="cs-CZ" dirty="0" smtClean="0"/>
              <a:t>Inspirace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772816"/>
            <a:ext cx="7705228" cy="4608512"/>
          </a:xfrm>
        </p:spPr>
        <p:txBody>
          <a:bodyPr>
            <a:normAutofit/>
          </a:bodyPr>
          <a:lstStyle/>
          <a:p>
            <a:pPr lvl="0" algn="l"/>
            <a:r>
              <a:rPr lang="cs-CZ" dirty="0">
                <a:solidFill>
                  <a:prstClr val="black"/>
                </a:solidFill>
              </a:rPr>
              <a:t>Využití zkušeností z úspěšných projektů NK: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Kramerius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800" dirty="0" err="1">
                <a:solidFill>
                  <a:srgbClr val="FF0000"/>
                </a:solidFill>
              </a:rPr>
              <a:t>Manuscriptorium</a:t>
            </a:r>
            <a:endParaRPr lang="cs-CZ" sz="2800" dirty="0">
              <a:solidFill>
                <a:srgbClr val="FF0000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800" dirty="0" err="1">
                <a:solidFill>
                  <a:srgbClr val="FF0000"/>
                </a:solidFill>
              </a:rPr>
              <a:t>WebArchiv</a:t>
            </a:r>
            <a:endParaRPr lang="cs-CZ" sz="2800" dirty="0">
              <a:solidFill>
                <a:srgbClr val="FF0000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cs-CZ" sz="2800" dirty="0">
                <a:solidFill>
                  <a:prstClr val="black"/>
                </a:solidFill>
              </a:rPr>
              <a:t>vytvoření digitálního </a:t>
            </a:r>
            <a:r>
              <a:rPr lang="cs-CZ" sz="2800" dirty="0" smtClean="0">
                <a:solidFill>
                  <a:prstClr val="black"/>
                </a:solidFill>
              </a:rPr>
              <a:t>obsahu</a:t>
            </a:r>
            <a:endParaRPr lang="cs-CZ" sz="2800" dirty="0">
              <a:solidFill>
                <a:prstClr val="black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cs-CZ" sz="2800" dirty="0" smtClean="0">
                <a:solidFill>
                  <a:prstClr val="black"/>
                </a:solidFill>
              </a:rPr>
              <a:t>ukládání </a:t>
            </a:r>
            <a:r>
              <a:rPr lang="cs-CZ" sz="2800" dirty="0">
                <a:solidFill>
                  <a:prstClr val="black"/>
                </a:solidFill>
              </a:rPr>
              <a:t>a zpřístupňování </a:t>
            </a:r>
            <a:r>
              <a:rPr lang="cs-CZ" sz="2800" dirty="0" smtClean="0">
                <a:solidFill>
                  <a:prstClr val="black"/>
                </a:solidFill>
              </a:rPr>
              <a:t>e-dokumentů</a:t>
            </a:r>
            <a:endParaRPr lang="cs-CZ" sz="2800" dirty="0">
              <a:solidFill>
                <a:prstClr val="black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cs-CZ" sz="2800" dirty="0">
                <a:solidFill>
                  <a:prstClr val="black"/>
                </a:solidFill>
              </a:rPr>
              <a:t>archivace webových </a:t>
            </a:r>
            <a:r>
              <a:rPr lang="cs-CZ" sz="2800" dirty="0" smtClean="0">
                <a:solidFill>
                  <a:prstClr val="black"/>
                </a:solidFill>
              </a:rPr>
              <a:t>stránek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Národní digitální knihovna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463995"/>
            <a:ext cx="5904656" cy="1380829"/>
          </a:xfrm>
        </p:spPr>
        <p:txBody>
          <a:bodyPr/>
          <a:lstStyle/>
          <a:p>
            <a:r>
              <a:rPr lang="cs-CZ" dirty="0" smtClean="0"/>
              <a:t>Cíle projektu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0071" y="1916832"/>
            <a:ext cx="7633220" cy="4248472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reagovat </a:t>
            </a:r>
            <a:r>
              <a:rPr lang="cs-CZ" dirty="0">
                <a:solidFill>
                  <a:prstClr val="black"/>
                </a:solidFill>
              </a:rPr>
              <a:t>na dynamický vývoj digitálního </a:t>
            </a:r>
            <a:r>
              <a:rPr lang="cs-CZ" dirty="0" smtClean="0">
                <a:solidFill>
                  <a:prstClr val="black"/>
                </a:solidFill>
              </a:rPr>
              <a:t>publikování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vytvořit </a:t>
            </a:r>
            <a:r>
              <a:rPr lang="cs-CZ" dirty="0">
                <a:solidFill>
                  <a:prstClr val="black"/>
                </a:solidFill>
              </a:rPr>
              <a:t>elektronickou obdobu klasického povinného </a:t>
            </a:r>
            <a:r>
              <a:rPr lang="cs-CZ" dirty="0" smtClean="0">
                <a:solidFill>
                  <a:prstClr val="black"/>
                </a:solidFill>
              </a:rPr>
              <a:t>výtisku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získat </a:t>
            </a:r>
            <a:r>
              <a:rPr lang="cs-CZ" dirty="0">
                <a:solidFill>
                  <a:prstClr val="black"/>
                </a:solidFill>
              </a:rPr>
              <a:t>výchozí podklady pro formulaci a tvorbu nové </a:t>
            </a:r>
            <a:r>
              <a:rPr lang="cs-CZ" dirty="0" smtClean="0">
                <a:solidFill>
                  <a:prstClr val="black"/>
                </a:solidFill>
              </a:rPr>
              <a:t>legislativy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zajistit </a:t>
            </a:r>
            <a:r>
              <a:rPr lang="cs-CZ" dirty="0">
                <a:solidFill>
                  <a:prstClr val="black"/>
                </a:solidFill>
              </a:rPr>
              <a:t>bezpečné uchování digitálního obsahu a použitelnost dat při změnách technologie</a:t>
            </a:r>
          </a:p>
          <a:p>
            <a:endParaRPr lang="cs-CZ" dirty="0"/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476251"/>
            <a:ext cx="6334472" cy="936525"/>
          </a:xfrm>
        </p:spPr>
        <p:txBody>
          <a:bodyPr>
            <a:normAutofit/>
          </a:bodyPr>
          <a:lstStyle/>
          <a:p>
            <a:r>
              <a:rPr lang="cs-CZ" dirty="0" smtClean="0"/>
              <a:t>Elektronické publikace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6791"/>
            <a:ext cx="2952700" cy="465137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E-dokumenty</a:t>
            </a:r>
          </a:p>
          <a:p>
            <a:pPr lvl="0" algn="l"/>
            <a:r>
              <a:rPr lang="cs-CZ" sz="2800" dirty="0">
                <a:solidFill>
                  <a:prstClr val="black"/>
                </a:solidFill>
              </a:rPr>
              <a:t>(e-</a:t>
            </a:r>
            <a:r>
              <a:rPr lang="cs-CZ" sz="2800" dirty="0" err="1">
                <a:solidFill>
                  <a:prstClr val="black"/>
                </a:solidFill>
              </a:rPr>
              <a:t>book</a:t>
            </a:r>
            <a:r>
              <a:rPr lang="cs-CZ" sz="2800" dirty="0">
                <a:solidFill>
                  <a:prstClr val="black"/>
                </a:solidFill>
              </a:rPr>
              <a:t>, e-</a:t>
            </a:r>
            <a:r>
              <a:rPr lang="cs-CZ" sz="2800" dirty="0" err="1">
                <a:solidFill>
                  <a:prstClr val="black"/>
                </a:solidFill>
              </a:rPr>
              <a:t>born</a:t>
            </a:r>
            <a:r>
              <a:rPr lang="cs-CZ" sz="2800" dirty="0" smtClean="0">
                <a:solidFill>
                  <a:prstClr val="black"/>
                </a:solidFill>
              </a:rPr>
              <a:t>)</a:t>
            </a:r>
          </a:p>
          <a:p>
            <a:pPr lvl="0" algn="l"/>
            <a:endParaRPr lang="cs-CZ" sz="28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D-dokumenty</a:t>
            </a:r>
          </a:p>
          <a:p>
            <a:pPr lvl="0" algn="l"/>
            <a:r>
              <a:rPr lang="cs-CZ" sz="2800" dirty="0">
                <a:solidFill>
                  <a:prstClr val="black"/>
                </a:solidFill>
              </a:rPr>
              <a:t>(</a:t>
            </a:r>
            <a:r>
              <a:rPr lang="cs-CZ" sz="2800" dirty="0" smtClean="0">
                <a:solidFill>
                  <a:prstClr val="black"/>
                </a:solidFill>
              </a:rPr>
              <a:t>d-</a:t>
            </a:r>
            <a:r>
              <a:rPr lang="cs-CZ" sz="2800" dirty="0" err="1" smtClean="0">
                <a:solidFill>
                  <a:prstClr val="black"/>
                </a:solidFill>
              </a:rPr>
              <a:t>book</a:t>
            </a:r>
            <a:r>
              <a:rPr lang="cs-CZ" sz="2800" dirty="0" smtClean="0">
                <a:solidFill>
                  <a:prstClr val="black"/>
                </a:solidFill>
              </a:rPr>
              <a:t>, </a:t>
            </a:r>
            <a:r>
              <a:rPr lang="cs-CZ" sz="2800" dirty="0" err="1" smtClean="0">
                <a:solidFill>
                  <a:prstClr val="black"/>
                </a:solidFill>
              </a:rPr>
              <a:t>pre-print</a:t>
            </a:r>
            <a:r>
              <a:rPr lang="cs-CZ" sz="2800" dirty="0" smtClean="0">
                <a:solidFill>
                  <a:prstClr val="black"/>
                </a:solidFill>
              </a:rPr>
              <a:t>)</a:t>
            </a:r>
          </a:p>
          <a:p>
            <a:pPr lvl="0" algn="l"/>
            <a:endParaRPr lang="cs-CZ" sz="28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prstClr val="black"/>
                </a:solidFill>
              </a:rPr>
              <a:t>E-periodika</a:t>
            </a:r>
            <a:endParaRPr lang="cs-CZ" sz="2800" dirty="0">
              <a:solidFill>
                <a:prstClr val="black"/>
              </a:solidFill>
            </a:endParaRPr>
          </a:p>
          <a:p>
            <a:pPr lvl="0" algn="l"/>
            <a:r>
              <a:rPr lang="cs-CZ" sz="2800" dirty="0" smtClean="0">
                <a:solidFill>
                  <a:prstClr val="black"/>
                </a:solidFill>
              </a:rPr>
              <a:t>(noviny, časopisy)</a:t>
            </a:r>
            <a:endParaRPr lang="cs-CZ" sz="2800" dirty="0">
              <a:solidFill>
                <a:prstClr val="black"/>
              </a:solidFill>
            </a:endParaRPr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1"/>
            <a:ext cx="4828232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477707"/>
            <a:ext cx="6264696" cy="1298575"/>
          </a:xfrm>
        </p:spPr>
        <p:txBody>
          <a:bodyPr/>
          <a:lstStyle/>
          <a:p>
            <a:r>
              <a:rPr lang="cs-CZ" kern="1200" dirty="0">
                <a:solidFill>
                  <a:prstClr val="black"/>
                </a:solidFill>
                <a:latin typeface="Calibri"/>
              </a:rPr>
              <a:t>Děkujeme, nechceme!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88840"/>
            <a:ext cx="7777236" cy="4248472"/>
          </a:xfrm>
        </p:spPr>
        <p:txBody>
          <a:bodyPr/>
          <a:lstStyle/>
          <a:p>
            <a:pPr lvl="0" algn="l" fontAlgn="auto">
              <a:spcAft>
                <a:spcPts val="0"/>
              </a:spcAft>
            </a:pPr>
            <a:r>
              <a:rPr lang="cs-CZ" sz="2800" kern="1200" dirty="0">
                <a:solidFill>
                  <a:prstClr val="black"/>
                </a:solidFill>
                <a:latin typeface="Calibri"/>
              </a:rPr>
              <a:t>Pilotní projekt se </a:t>
            </a:r>
            <a:r>
              <a:rPr lang="cs-CZ" sz="2800" kern="1200" dirty="0">
                <a:latin typeface="Calibri"/>
              </a:rPr>
              <a:t>netýká: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sz="2800" kern="1200" dirty="0">
                <a:solidFill>
                  <a:prstClr val="black"/>
                </a:solidFill>
                <a:latin typeface="Calibri"/>
              </a:rPr>
              <a:t>elektronických dokumentů na fyzických nosičích (CD, DVD)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sz="2800" kern="1200" dirty="0">
                <a:solidFill>
                  <a:prstClr val="black"/>
                </a:solidFill>
                <a:latin typeface="Calibri"/>
              </a:rPr>
              <a:t>elektronických online dokumentů (webové stránky, databáze)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sz="2800" kern="1200" dirty="0">
                <a:solidFill>
                  <a:prstClr val="black"/>
                </a:solidFill>
                <a:latin typeface="Calibri"/>
              </a:rPr>
              <a:t>audiovizuálních publikací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sz="2800" kern="1200" dirty="0">
                <a:solidFill>
                  <a:prstClr val="black"/>
                </a:solidFill>
                <a:latin typeface="Calibri"/>
              </a:rPr>
              <a:t>klasické šedé literatury v elektronické podobě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sz="2800" kern="1200" dirty="0">
                <a:solidFill>
                  <a:prstClr val="black"/>
                </a:solidFill>
                <a:latin typeface="Calibri"/>
              </a:rPr>
              <a:t>softwaru a elektronických her</a:t>
            </a:r>
          </a:p>
          <a:p>
            <a:endParaRPr lang="cs-CZ" dirty="0"/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9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493712"/>
            <a:ext cx="6120680" cy="1298575"/>
          </a:xfrm>
        </p:spPr>
        <p:txBody>
          <a:bodyPr/>
          <a:lstStyle/>
          <a:p>
            <a:r>
              <a:rPr lang="cs-CZ" kern="1200" dirty="0">
                <a:solidFill>
                  <a:prstClr val="black"/>
                </a:solidFill>
                <a:latin typeface="Calibri"/>
              </a:rPr>
              <a:t>Licence a smlouvy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7" y="1916832"/>
            <a:ext cx="7629039" cy="3721968"/>
          </a:xfrm>
        </p:spPr>
        <p:txBody>
          <a:bodyPr/>
          <a:lstStyle/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latin typeface="Calibri"/>
              </a:rPr>
              <a:t>rámcová smlouva mezi NK a dodavatelem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 smtClean="0">
                <a:solidFill>
                  <a:prstClr val="black"/>
                </a:solidFill>
                <a:latin typeface="Calibri"/>
              </a:rPr>
              <a:t>„dobrovolné uložení“</a:t>
            </a:r>
            <a:endParaRPr lang="cs-CZ" kern="12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 smtClean="0">
                <a:solidFill>
                  <a:prstClr val="black"/>
                </a:solidFill>
                <a:latin typeface="Calibri"/>
              </a:rPr>
              <a:t>základ </a:t>
            </a:r>
            <a:r>
              <a:rPr lang="cs-CZ" kern="1200" dirty="0">
                <a:solidFill>
                  <a:prstClr val="black"/>
                </a:solidFill>
                <a:latin typeface="Calibri"/>
              </a:rPr>
              <a:t>nové legislativy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latin typeface="Calibri"/>
              </a:rPr>
              <a:t>novela zákona o </a:t>
            </a:r>
            <a:r>
              <a:rPr lang="cs-CZ" kern="1200" dirty="0" smtClean="0">
                <a:solidFill>
                  <a:prstClr val="black"/>
                </a:solidFill>
                <a:latin typeface="Calibri"/>
              </a:rPr>
              <a:t>PV</a:t>
            </a:r>
          </a:p>
          <a:p>
            <a:pPr marL="342900" lvl="0" indent="-3429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cs-CZ" kern="1200" dirty="0">
                <a:solidFill>
                  <a:prstClr val="black"/>
                </a:solidFill>
                <a:latin typeface="Calibri"/>
              </a:rPr>
              <a:t>text na webu:</a:t>
            </a:r>
          </a:p>
          <a:p>
            <a:pPr lvl="0" algn="l" fontAlgn="auto">
              <a:spcAft>
                <a:spcPts val="0"/>
              </a:spcAft>
            </a:pPr>
            <a:r>
              <a:rPr lang="cs-CZ" u="sng" kern="1200" dirty="0" smtClean="0">
                <a:solidFill>
                  <a:srgbClr val="FF0000"/>
                </a:solidFill>
                <a:latin typeface="Calibri"/>
              </a:rPr>
              <a:t>http://edpilot.nkp.cz/</a:t>
            </a:r>
          </a:p>
          <a:p>
            <a:pPr lvl="0" algn="l" fontAlgn="auto">
              <a:spcAft>
                <a:spcPts val="0"/>
              </a:spcAft>
            </a:pPr>
            <a:endParaRPr lang="cs-CZ" dirty="0">
              <a:solidFill>
                <a:srgbClr val="0066FF"/>
              </a:solidFill>
            </a:endParaRPr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175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476250"/>
            <a:ext cx="6692280" cy="1470025"/>
          </a:xfrm>
        </p:spPr>
        <p:txBody>
          <a:bodyPr/>
          <a:lstStyle/>
          <a:p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r>
              <a:rPr lang="cs-CZ" dirty="0" err="1"/>
              <a:t>Texttextexttext</a:t>
            </a:r>
            <a:r>
              <a:rPr lang="cs-CZ" dirty="0"/>
              <a:t> – písmo </a:t>
            </a:r>
            <a:r>
              <a:rPr lang="cs-CZ" dirty="0" err="1"/>
              <a:t>Arial</a:t>
            </a:r>
            <a:endParaRPr lang="cs-CZ" dirty="0"/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IZALAM\Pictures\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" y="116632"/>
            <a:ext cx="908525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8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476251"/>
            <a:ext cx="5976664" cy="122455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Partneři projektu</a:t>
            </a:r>
            <a:endParaRPr lang="cs-CZ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44824"/>
            <a:ext cx="8065268" cy="3793976"/>
          </a:xfrm>
        </p:spPr>
        <p:txBody>
          <a:bodyPr/>
          <a:lstStyle/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/>
              <a:t>nakladatelství, vydavatelství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cs-CZ" dirty="0" smtClean="0"/>
              <a:t>univerzity, školy, vědecké instituce</a:t>
            </a:r>
          </a:p>
          <a:p>
            <a:pPr marL="514350" indent="-514350" algn="l"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Národní ústav lidové kultury – Strážnice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cs-CZ" sz="2800" dirty="0" smtClean="0"/>
              <a:t>ohlášené e-knihy v bázi NKC – téměř 3 000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cs-CZ" sz="2800" dirty="0" err="1" smtClean="0"/>
              <a:t>Grada</a:t>
            </a:r>
            <a:r>
              <a:rPr lang="cs-CZ" sz="2800" dirty="0" smtClean="0"/>
              <a:t>, </a:t>
            </a:r>
            <a:r>
              <a:rPr lang="cs-CZ" sz="2800" dirty="0" err="1" smtClean="0"/>
              <a:t>Euromedia</a:t>
            </a:r>
            <a:r>
              <a:rPr lang="cs-CZ" sz="2800" dirty="0" smtClean="0"/>
              <a:t> Group, Host, </a:t>
            </a:r>
            <a:r>
              <a:rPr lang="cs-CZ" sz="2800" dirty="0" err="1" smtClean="0"/>
              <a:t>Brokilon</a:t>
            </a:r>
            <a:r>
              <a:rPr lang="cs-CZ" sz="2800" dirty="0" smtClean="0"/>
              <a:t>, </a:t>
            </a:r>
            <a:r>
              <a:rPr lang="cs-CZ" sz="2800" dirty="0" err="1" smtClean="0"/>
              <a:t>Galén</a:t>
            </a:r>
            <a:r>
              <a:rPr lang="cs-CZ" sz="2800" dirty="0" smtClean="0"/>
              <a:t>, </a:t>
            </a:r>
            <a:r>
              <a:rPr lang="cs-CZ" sz="2800" dirty="0" err="1" smtClean="0"/>
              <a:t>Urbone</a:t>
            </a:r>
            <a:r>
              <a:rPr lang="cs-CZ" sz="2800" dirty="0" smtClean="0"/>
              <a:t>, Vyšehrad</a:t>
            </a:r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4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486674"/>
            <a:ext cx="6264696" cy="938535"/>
          </a:xfrm>
        </p:spPr>
        <p:txBody>
          <a:bodyPr/>
          <a:lstStyle/>
          <a:p>
            <a:r>
              <a:rPr lang="cs-CZ" kern="1200" dirty="0" smtClean="0">
                <a:solidFill>
                  <a:prstClr val="black"/>
                </a:solidFill>
                <a:latin typeface="Calibri"/>
              </a:rPr>
              <a:t>Finanční zdroje</a:t>
            </a:r>
            <a:endParaRPr lang="cs-CZ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5195" y="1844824"/>
            <a:ext cx="7921252" cy="3600400"/>
          </a:xfrm>
        </p:spPr>
        <p:txBody>
          <a:bodyPr/>
          <a:lstStyle/>
          <a:p>
            <a:pPr marL="457200" indent="-457200" algn="l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800" dirty="0" smtClean="0"/>
              <a:t>Úspěch projektu v Programu </a:t>
            </a:r>
            <a:r>
              <a:rPr lang="cs-CZ" sz="2800" dirty="0"/>
              <a:t>aplikovaného výzkumu a vývoje národní a kulturní </a:t>
            </a:r>
            <a:r>
              <a:rPr lang="cs-CZ" sz="2800" dirty="0" smtClean="0"/>
              <a:t>identity (NAKI)</a:t>
            </a:r>
          </a:p>
          <a:p>
            <a:pPr marL="457200" indent="-457200" algn="l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</a:rPr>
              <a:t>Správa elektronických publikací v síti knihoven </a:t>
            </a:r>
            <a:r>
              <a:rPr lang="cs-CZ" sz="2800" dirty="0" smtClean="0">
                <a:solidFill>
                  <a:srgbClr val="FF0000"/>
                </a:solidFill>
              </a:rPr>
              <a:t>ČR </a:t>
            </a:r>
            <a:r>
              <a:rPr lang="cs-CZ" sz="2800" dirty="0" smtClean="0"/>
              <a:t>- 6. </a:t>
            </a:r>
            <a:r>
              <a:rPr lang="cs-CZ" sz="2800" dirty="0" smtClean="0"/>
              <a:t>místo ze 123 projektů</a:t>
            </a:r>
            <a:endParaRPr lang="cs-CZ" sz="2800" dirty="0" smtClean="0"/>
          </a:p>
          <a:p>
            <a:pPr marL="457200" indent="-457200" algn="l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800" dirty="0" smtClean="0"/>
              <a:t>2012-2015: MK poskytne cca 20 milionů Kč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cs-CZ" sz="2800" dirty="0" smtClean="0"/>
              <a:t>spolupráce a využití projektu NDK</a:t>
            </a:r>
          </a:p>
          <a:p>
            <a:pPr algn="l"/>
            <a:r>
              <a:rPr lang="cs-CZ" sz="2800" dirty="0" smtClean="0"/>
              <a:t> </a:t>
            </a:r>
            <a:endParaRPr lang="cs-CZ" sz="2800" dirty="0"/>
          </a:p>
          <a:p>
            <a:pPr algn="l"/>
            <a:endParaRPr lang="cs-CZ" sz="2800" dirty="0"/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931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248</Words>
  <Application>Microsoft Office PowerPoint</Application>
  <PresentationFormat>Předvádění na obrazovce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Motiv systému Office</vt:lpstr>
      <vt:lpstr>1_Motiv systému Office</vt:lpstr>
      <vt:lpstr>2_Motiv systému Office</vt:lpstr>
      <vt:lpstr>Pilotní projekt NK ČR Dobrovolné uložení elektronických publikací</vt:lpstr>
      <vt:lpstr>Inspirace</vt:lpstr>
      <vt:lpstr>Cíle projektu</vt:lpstr>
      <vt:lpstr>Elektronické publikace</vt:lpstr>
      <vt:lpstr>Děkujeme, nechceme!</vt:lpstr>
      <vt:lpstr>Licence a smlouvy</vt:lpstr>
      <vt:lpstr>Prezentace aplikace PowerPoint</vt:lpstr>
      <vt:lpstr>Partneři projektu</vt:lpstr>
      <vt:lpstr>Finanční zdroje</vt:lpstr>
      <vt:lpstr>Děkuji vám za pozornost.  Mgr. Martin Žížala Oddělení doplňování domácích dokumentů Martin.Zizala@nkp.cz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Pilotní projekt NK ČR</dc:title>
  <dc:creator>Žížala Martin</dc:creator>
  <cp:lastModifiedBy>Žížala Martin</cp:lastModifiedBy>
  <cp:revision>46</cp:revision>
  <dcterms:created xsi:type="dcterms:W3CDTF">2011-11-10T10:05:39Z</dcterms:created>
  <dcterms:modified xsi:type="dcterms:W3CDTF">2012-02-27T08:37:06Z</dcterms:modified>
</cp:coreProperties>
</file>