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5" r:id="rId2"/>
    <p:sldId id="285" r:id="rId3"/>
    <p:sldId id="288" r:id="rId4"/>
    <p:sldId id="290" r:id="rId5"/>
    <p:sldId id="291" r:id="rId6"/>
    <p:sldId id="295" r:id="rId7"/>
    <p:sldId id="272" r:id="rId8"/>
    <p:sldId id="270" r:id="rId9"/>
    <p:sldId id="273" r:id="rId10"/>
    <p:sldId id="297" r:id="rId11"/>
    <p:sldId id="298" r:id="rId12"/>
    <p:sldId id="299" r:id="rId13"/>
    <p:sldId id="314" r:id="rId14"/>
    <p:sldId id="308" r:id="rId15"/>
    <p:sldId id="309" r:id="rId16"/>
    <p:sldId id="310" r:id="rId17"/>
    <p:sldId id="313" r:id="rId18"/>
    <p:sldId id="311" r:id="rId19"/>
    <p:sldId id="312" r:id="rId20"/>
    <p:sldId id="316" r:id="rId21"/>
    <p:sldId id="317" r:id="rId22"/>
    <p:sldId id="296" r:id="rId23"/>
    <p:sldId id="300" r:id="rId24"/>
    <p:sldId id="301" r:id="rId25"/>
    <p:sldId id="315" r:id="rId26"/>
    <p:sldId id="304" r:id="rId27"/>
    <p:sldId id="323" r:id="rId28"/>
    <p:sldId id="305" r:id="rId29"/>
    <p:sldId id="307" r:id="rId30"/>
    <p:sldId id="306" r:id="rId31"/>
    <p:sldId id="279" r:id="rId32"/>
    <p:sldId id="280" r:id="rId33"/>
    <p:sldId id="281" r:id="rId34"/>
    <p:sldId id="318" r:id="rId35"/>
    <p:sldId id="324" r:id="rId36"/>
    <p:sldId id="325" r:id="rId37"/>
    <p:sldId id="320" r:id="rId38"/>
    <p:sldId id="321" r:id="rId39"/>
    <p:sldId id="282" r:id="rId40"/>
  </p:sldIdLst>
  <p:sldSz cx="9144000" cy="6858000" type="screen4x3"/>
  <p:notesSz cx="6858000" cy="9144000"/>
  <p:custDataLst>
    <p:tags r:id="rId4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p15:clr>
            <a:srgbClr val="A4A3A4"/>
          </p15:clr>
        </p15:guide>
        <p15:guide id="2" orient="horz" pos="2160">
          <p15:clr>
            <a:srgbClr val="A4A3A4"/>
          </p15:clr>
        </p15:guide>
        <p15:guide id="3" orient="horz" pos="1071">
          <p15:clr>
            <a:srgbClr val="A4A3A4"/>
          </p15:clr>
        </p15:guide>
        <p15:guide id="4" pos="2880">
          <p15:clr>
            <a:srgbClr val="A4A3A4"/>
          </p15:clr>
        </p15:guide>
        <p15:guide id="5" pos="5511">
          <p15:clr>
            <a:srgbClr val="A4A3A4"/>
          </p15:clr>
        </p15:guide>
        <p15:guide id="6"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72538" autoAdjust="0"/>
  </p:normalViewPr>
  <p:slideViewPr>
    <p:cSldViewPr showGuides="1">
      <p:cViewPr varScale="1">
        <p:scale>
          <a:sx n="111" d="100"/>
          <a:sy n="111" d="100"/>
        </p:scale>
        <p:origin x="786" y="108"/>
      </p:cViewPr>
      <p:guideLst>
        <p:guide orient="horz" pos="3974"/>
        <p:guide orient="horz" pos="2160"/>
        <p:guide orient="horz" pos="1071"/>
        <p:guide pos="2880"/>
        <p:guide pos="5511"/>
        <p:guide pos="24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BB7F7B-7BD7-492C-9670-536ABC8AE0AE}" type="datetimeFigureOut">
              <a:rPr lang="cs-CZ" smtClean="0"/>
              <a:t>18.4.2017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51E42-9DA8-4FEA-825E-4B693FD80B1C}" type="slidenum">
              <a:rPr lang="cs-CZ" smtClean="0"/>
              <a:t>‹#›</a:t>
            </a:fld>
            <a:endParaRPr lang="cs-CZ"/>
          </a:p>
        </p:txBody>
      </p:sp>
    </p:spTree>
    <p:extLst>
      <p:ext uri="{BB962C8B-B14F-4D97-AF65-F5344CB8AC3E}">
        <p14:creationId xmlns:p14="http://schemas.microsoft.com/office/powerpoint/2010/main" val="48635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Název základní součásti</a:t>
            </a:r>
          </a:p>
          <a:p>
            <a:pPr marL="171450" indent="-171450">
              <a:buFont typeface="Arial" pitchFamily="34" charset="0"/>
              <a:buChar char="•"/>
            </a:pPr>
            <a:r>
              <a:rPr lang="cs-CZ" baseline="0" dirty="0" smtClean="0"/>
              <a:t>Nadpis prezentace</a:t>
            </a:r>
          </a:p>
          <a:p>
            <a:pPr marL="171450" indent="-171450">
              <a:buFont typeface="Arial" pitchFamily="34" charset="0"/>
              <a:buChar char="•"/>
            </a:pPr>
            <a:r>
              <a:rPr lang="cs-CZ" baseline="0" dirty="0" smtClean="0"/>
              <a:t>Podnadpis – např. jméno prezentujícího</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Nechcete-li použít název základní součásti, můžete</a:t>
            </a:r>
          </a:p>
          <a:p>
            <a:pPr marL="171450" indent="-171450">
              <a:buFont typeface="Arial" pitchFamily="34" charset="0"/>
              <a:buChar char="•"/>
            </a:pPr>
            <a:r>
              <a:rPr lang="cs-CZ" baseline="0" dirty="0" smtClean="0"/>
              <a:t>nechat pole prázdné (nebude se zobrazovat při prezentování ani tisknout)</a:t>
            </a:r>
          </a:p>
          <a:p>
            <a:pPr marL="171450" indent="-171450">
              <a:buFont typeface="Arial" pitchFamily="34" charset="0"/>
              <a:buChar char="•"/>
            </a:pPr>
            <a:r>
              <a:rPr lang="cs-CZ" baseline="0" dirty="0" smtClean="0"/>
              <a:t>na kartě </a:t>
            </a:r>
            <a:r>
              <a:rPr lang="cs-CZ" i="1" baseline="0" dirty="0" smtClean="0"/>
              <a:t>Domů</a:t>
            </a:r>
            <a:r>
              <a:rPr lang="cs-CZ" baseline="0" dirty="0" smtClean="0"/>
              <a:t>, ve skupině </a:t>
            </a:r>
            <a:r>
              <a:rPr lang="cs-CZ" i="1" baseline="0" dirty="0" smtClean="0"/>
              <a:t>Snímky</a:t>
            </a:r>
            <a:r>
              <a:rPr lang="cs-CZ" baseline="0" dirty="0" smtClean="0"/>
              <a:t> v nabídce tlačítka </a:t>
            </a:r>
            <a:r>
              <a:rPr lang="cs-CZ" i="1" baseline="0" dirty="0" smtClean="0"/>
              <a:t>Rozložení</a:t>
            </a:r>
            <a:r>
              <a:rPr lang="cs-CZ" baseline="0" dirty="0" smtClean="0"/>
              <a:t> vybrat rozložení </a:t>
            </a:r>
            <a:r>
              <a:rPr lang="cs-CZ" i="1" baseline="0" dirty="0" smtClean="0"/>
              <a:t>Úvodní snímek</a:t>
            </a:r>
          </a:p>
          <a:p>
            <a:pPr marL="171450" indent="-171450">
              <a:buFont typeface="Arial" pitchFamily="34" charset="0"/>
              <a:buChar char="•"/>
            </a:pPr>
            <a:r>
              <a:rPr lang="cs-CZ" baseline="0" dirty="0" smtClean="0"/>
              <a:t>pole smazat</a:t>
            </a:r>
            <a:endParaRPr lang="cs-CZ"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1</a:t>
            </a:fld>
            <a:endParaRPr lang="cs-CZ"/>
          </a:p>
        </p:txBody>
      </p:sp>
    </p:spTree>
    <p:extLst>
      <p:ext uri="{BB962C8B-B14F-4D97-AF65-F5344CB8AC3E}">
        <p14:creationId xmlns:p14="http://schemas.microsoft.com/office/powerpoint/2010/main" val="2893631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10</a:t>
            </a:fld>
            <a:endParaRPr lang="cs-CZ"/>
          </a:p>
        </p:txBody>
      </p:sp>
    </p:spTree>
    <p:extLst>
      <p:ext uri="{BB962C8B-B14F-4D97-AF65-F5344CB8AC3E}">
        <p14:creationId xmlns:p14="http://schemas.microsoft.com/office/powerpoint/2010/main" val="1438903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11</a:t>
            </a:fld>
            <a:endParaRPr lang="cs-CZ"/>
          </a:p>
        </p:txBody>
      </p:sp>
    </p:spTree>
    <p:extLst>
      <p:ext uri="{BB962C8B-B14F-4D97-AF65-F5344CB8AC3E}">
        <p14:creationId xmlns:p14="http://schemas.microsoft.com/office/powerpoint/2010/main" val="518128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12</a:t>
            </a:fld>
            <a:endParaRPr lang="cs-CZ"/>
          </a:p>
        </p:txBody>
      </p:sp>
    </p:spTree>
    <p:extLst>
      <p:ext uri="{BB962C8B-B14F-4D97-AF65-F5344CB8AC3E}">
        <p14:creationId xmlns:p14="http://schemas.microsoft.com/office/powerpoint/2010/main" val="3047360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13</a:t>
            </a:fld>
            <a:endParaRPr lang="cs-CZ"/>
          </a:p>
        </p:txBody>
      </p:sp>
    </p:spTree>
    <p:extLst>
      <p:ext uri="{BB962C8B-B14F-4D97-AF65-F5344CB8AC3E}">
        <p14:creationId xmlns:p14="http://schemas.microsoft.com/office/powerpoint/2010/main" val="127106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14</a:t>
            </a:fld>
            <a:endParaRPr lang="cs-CZ"/>
          </a:p>
        </p:txBody>
      </p:sp>
    </p:spTree>
    <p:extLst>
      <p:ext uri="{BB962C8B-B14F-4D97-AF65-F5344CB8AC3E}">
        <p14:creationId xmlns:p14="http://schemas.microsoft.com/office/powerpoint/2010/main" val="3379905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15</a:t>
            </a:fld>
            <a:endParaRPr lang="cs-CZ"/>
          </a:p>
        </p:txBody>
      </p:sp>
    </p:spTree>
    <p:extLst>
      <p:ext uri="{BB962C8B-B14F-4D97-AF65-F5344CB8AC3E}">
        <p14:creationId xmlns:p14="http://schemas.microsoft.com/office/powerpoint/2010/main" val="2005652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16</a:t>
            </a:fld>
            <a:endParaRPr lang="cs-CZ"/>
          </a:p>
        </p:txBody>
      </p:sp>
    </p:spTree>
    <p:extLst>
      <p:ext uri="{BB962C8B-B14F-4D97-AF65-F5344CB8AC3E}">
        <p14:creationId xmlns:p14="http://schemas.microsoft.com/office/powerpoint/2010/main" val="1746712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17</a:t>
            </a:fld>
            <a:endParaRPr lang="cs-CZ"/>
          </a:p>
        </p:txBody>
      </p:sp>
    </p:spTree>
    <p:extLst>
      <p:ext uri="{BB962C8B-B14F-4D97-AF65-F5344CB8AC3E}">
        <p14:creationId xmlns:p14="http://schemas.microsoft.com/office/powerpoint/2010/main" val="4268541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18</a:t>
            </a:fld>
            <a:endParaRPr lang="cs-CZ"/>
          </a:p>
        </p:txBody>
      </p:sp>
    </p:spTree>
    <p:extLst>
      <p:ext uri="{BB962C8B-B14F-4D97-AF65-F5344CB8AC3E}">
        <p14:creationId xmlns:p14="http://schemas.microsoft.com/office/powerpoint/2010/main" val="1027429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19</a:t>
            </a:fld>
            <a:endParaRPr lang="cs-CZ"/>
          </a:p>
        </p:txBody>
      </p:sp>
    </p:spTree>
    <p:extLst>
      <p:ext uri="{BB962C8B-B14F-4D97-AF65-F5344CB8AC3E}">
        <p14:creationId xmlns:p14="http://schemas.microsoft.com/office/powerpoint/2010/main" val="225876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2</a:t>
            </a:fld>
            <a:endParaRPr lang="cs-CZ"/>
          </a:p>
        </p:txBody>
      </p:sp>
    </p:spTree>
    <p:extLst>
      <p:ext uri="{BB962C8B-B14F-4D97-AF65-F5344CB8AC3E}">
        <p14:creationId xmlns:p14="http://schemas.microsoft.com/office/powerpoint/2010/main" val="179643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20</a:t>
            </a:fld>
            <a:endParaRPr lang="cs-CZ"/>
          </a:p>
        </p:txBody>
      </p:sp>
    </p:spTree>
    <p:extLst>
      <p:ext uri="{BB962C8B-B14F-4D97-AF65-F5344CB8AC3E}">
        <p14:creationId xmlns:p14="http://schemas.microsoft.com/office/powerpoint/2010/main" val="2621275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21</a:t>
            </a:fld>
            <a:endParaRPr lang="cs-CZ"/>
          </a:p>
        </p:txBody>
      </p:sp>
    </p:spTree>
    <p:extLst>
      <p:ext uri="{BB962C8B-B14F-4D97-AF65-F5344CB8AC3E}">
        <p14:creationId xmlns:p14="http://schemas.microsoft.com/office/powerpoint/2010/main" val="4271975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22</a:t>
            </a:fld>
            <a:endParaRPr lang="cs-CZ"/>
          </a:p>
        </p:txBody>
      </p:sp>
    </p:spTree>
    <p:extLst>
      <p:ext uri="{BB962C8B-B14F-4D97-AF65-F5344CB8AC3E}">
        <p14:creationId xmlns:p14="http://schemas.microsoft.com/office/powerpoint/2010/main" val="2752964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23</a:t>
            </a:fld>
            <a:endParaRPr lang="cs-CZ"/>
          </a:p>
        </p:txBody>
      </p:sp>
    </p:spTree>
    <p:extLst>
      <p:ext uri="{BB962C8B-B14F-4D97-AF65-F5344CB8AC3E}">
        <p14:creationId xmlns:p14="http://schemas.microsoft.com/office/powerpoint/2010/main" val="672462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24</a:t>
            </a:fld>
            <a:endParaRPr lang="cs-CZ"/>
          </a:p>
        </p:txBody>
      </p:sp>
    </p:spTree>
    <p:extLst>
      <p:ext uri="{BB962C8B-B14F-4D97-AF65-F5344CB8AC3E}">
        <p14:creationId xmlns:p14="http://schemas.microsoft.com/office/powerpoint/2010/main" val="2549495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26</a:t>
            </a:fld>
            <a:endParaRPr lang="cs-CZ"/>
          </a:p>
        </p:txBody>
      </p:sp>
    </p:spTree>
    <p:extLst>
      <p:ext uri="{BB962C8B-B14F-4D97-AF65-F5344CB8AC3E}">
        <p14:creationId xmlns:p14="http://schemas.microsoft.com/office/powerpoint/2010/main" val="856020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28</a:t>
            </a:fld>
            <a:endParaRPr lang="cs-CZ"/>
          </a:p>
        </p:txBody>
      </p:sp>
    </p:spTree>
    <p:extLst>
      <p:ext uri="{BB962C8B-B14F-4D97-AF65-F5344CB8AC3E}">
        <p14:creationId xmlns:p14="http://schemas.microsoft.com/office/powerpoint/2010/main" val="2654185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29</a:t>
            </a:fld>
            <a:endParaRPr lang="cs-CZ"/>
          </a:p>
        </p:txBody>
      </p:sp>
    </p:spTree>
    <p:extLst>
      <p:ext uri="{BB962C8B-B14F-4D97-AF65-F5344CB8AC3E}">
        <p14:creationId xmlns:p14="http://schemas.microsoft.com/office/powerpoint/2010/main" val="1040522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30</a:t>
            </a:fld>
            <a:endParaRPr lang="cs-CZ"/>
          </a:p>
        </p:txBody>
      </p:sp>
    </p:spTree>
    <p:extLst>
      <p:ext uri="{BB962C8B-B14F-4D97-AF65-F5344CB8AC3E}">
        <p14:creationId xmlns:p14="http://schemas.microsoft.com/office/powerpoint/2010/main" val="1491544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31</a:t>
            </a:fld>
            <a:endParaRPr lang="cs-CZ"/>
          </a:p>
        </p:txBody>
      </p:sp>
    </p:spTree>
    <p:extLst>
      <p:ext uri="{BB962C8B-B14F-4D97-AF65-F5344CB8AC3E}">
        <p14:creationId xmlns:p14="http://schemas.microsoft.com/office/powerpoint/2010/main" val="362415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3</a:t>
            </a:fld>
            <a:endParaRPr lang="cs-CZ"/>
          </a:p>
        </p:txBody>
      </p:sp>
    </p:spTree>
    <p:extLst>
      <p:ext uri="{BB962C8B-B14F-4D97-AF65-F5344CB8AC3E}">
        <p14:creationId xmlns:p14="http://schemas.microsoft.com/office/powerpoint/2010/main" val="2144697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32</a:t>
            </a:fld>
            <a:endParaRPr lang="cs-CZ"/>
          </a:p>
        </p:txBody>
      </p:sp>
    </p:spTree>
    <p:extLst>
      <p:ext uri="{BB962C8B-B14F-4D97-AF65-F5344CB8AC3E}">
        <p14:creationId xmlns:p14="http://schemas.microsoft.com/office/powerpoint/2010/main" val="2735362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33</a:t>
            </a:fld>
            <a:endParaRPr lang="cs-CZ"/>
          </a:p>
        </p:txBody>
      </p:sp>
    </p:spTree>
    <p:extLst>
      <p:ext uri="{BB962C8B-B14F-4D97-AF65-F5344CB8AC3E}">
        <p14:creationId xmlns:p14="http://schemas.microsoft.com/office/powerpoint/2010/main" val="3692346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34</a:t>
            </a:fld>
            <a:endParaRPr lang="cs-CZ"/>
          </a:p>
        </p:txBody>
      </p:sp>
    </p:spTree>
    <p:extLst>
      <p:ext uri="{BB962C8B-B14F-4D97-AF65-F5344CB8AC3E}">
        <p14:creationId xmlns:p14="http://schemas.microsoft.com/office/powerpoint/2010/main" val="1948485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37</a:t>
            </a:fld>
            <a:endParaRPr lang="cs-CZ"/>
          </a:p>
        </p:txBody>
      </p:sp>
    </p:spTree>
    <p:extLst>
      <p:ext uri="{BB962C8B-B14F-4D97-AF65-F5344CB8AC3E}">
        <p14:creationId xmlns:p14="http://schemas.microsoft.com/office/powerpoint/2010/main" val="1301847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38</a:t>
            </a:fld>
            <a:endParaRPr lang="cs-CZ"/>
          </a:p>
        </p:txBody>
      </p:sp>
    </p:spTree>
    <p:extLst>
      <p:ext uri="{BB962C8B-B14F-4D97-AF65-F5344CB8AC3E}">
        <p14:creationId xmlns:p14="http://schemas.microsoft.com/office/powerpoint/2010/main" val="3129191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39</a:t>
            </a:fld>
            <a:endParaRPr lang="cs-CZ"/>
          </a:p>
        </p:txBody>
      </p:sp>
    </p:spTree>
    <p:extLst>
      <p:ext uri="{BB962C8B-B14F-4D97-AF65-F5344CB8AC3E}">
        <p14:creationId xmlns:p14="http://schemas.microsoft.com/office/powerpoint/2010/main" val="379590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4</a:t>
            </a:fld>
            <a:endParaRPr lang="cs-CZ"/>
          </a:p>
        </p:txBody>
      </p:sp>
    </p:spTree>
    <p:extLst>
      <p:ext uri="{BB962C8B-B14F-4D97-AF65-F5344CB8AC3E}">
        <p14:creationId xmlns:p14="http://schemas.microsoft.com/office/powerpoint/2010/main" val="1688515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„Standardizovaný formát struktury bibliografického, katalogizačního záznamu, autoritního záznamu, klasifikačních údajů, sloužící pro výměnu dat mezi jednotlivými informačními institucemi anebo systémy. Stanoví povinné údaje pro výměnu, pořadí údajů, jejich odpovídající kódová označení a pravidla použití.“ (KTD) </a:t>
            </a:r>
            <a:endParaRPr lang="cs-CZ" dirty="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5</a:t>
            </a:fld>
            <a:endParaRPr lang="cs-CZ"/>
          </a:p>
        </p:txBody>
      </p:sp>
    </p:spTree>
    <p:extLst>
      <p:ext uri="{BB962C8B-B14F-4D97-AF65-F5344CB8AC3E}">
        <p14:creationId xmlns:p14="http://schemas.microsoft.com/office/powerpoint/2010/main" val="264564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6</a:t>
            </a:fld>
            <a:endParaRPr lang="cs-CZ"/>
          </a:p>
        </p:txBody>
      </p:sp>
    </p:spTree>
    <p:extLst>
      <p:ext uri="{BB962C8B-B14F-4D97-AF65-F5344CB8AC3E}">
        <p14:creationId xmlns:p14="http://schemas.microsoft.com/office/powerpoint/2010/main" val="1029050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7</a:t>
            </a:fld>
            <a:endParaRPr lang="cs-CZ"/>
          </a:p>
        </p:txBody>
      </p:sp>
    </p:spTree>
    <p:extLst>
      <p:ext uri="{BB962C8B-B14F-4D97-AF65-F5344CB8AC3E}">
        <p14:creationId xmlns:p14="http://schemas.microsoft.com/office/powerpoint/2010/main" val="203324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8</a:t>
            </a:fld>
            <a:endParaRPr lang="cs-CZ"/>
          </a:p>
        </p:txBody>
      </p:sp>
    </p:spTree>
    <p:extLst>
      <p:ext uri="{BB962C8B-B14F-4D97-AF65-F5344CB8AC3E}">
        <p14:creationId xmlns:p14="http://schemas.microsoft.com/office/powerpoint/2010/main" val="304989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Kliknutím a</a:t>
            </a:r>
            <a:r>
              <a:rPr lang="cs-CZ" baseline="0" dirty="0" smtClean="0"/>
              <a:t> následným zápisem nebo zkopírováním vložte</a:t>
            </a:r>
          </a:p>
          <a:p>
            <a:pPr marL="171450" indent="-171450">
              <a:buFont typeface="Arial" pitchFamily="34" charset="0"/>
              <a:buChar char="•"/>
            </a:pPr>
            <a:r>
              <a:rPr lang="cs-CZ" baseline="0" dirty="0" smtClean="0"/>
              <a:t>Nadpis snímku</a:t>
            </a:r>
          </a:p>
          <a:p>
            <a:pPr marL="171450" indent="-171450">
              <a:buFont typeface="Arial" pitchFamily="34" charset="0"/>
              <a:buChar char="•"/>
            </a:pPr>
            <a:r>
              <a:rPr lang="cs-CZ" baseline="0" dirty="0" smtClean="0"/>
              <a:t>Text snímku nebo jiný typ obsahu kliknutím na odpovídající ikonu v zástupném symbolu (předpřipraveném poli) – tabulku, graf, diagram/</a:t>
            </a:r>
            <a:r>
              <a:rPr lang="cs-CZ" baseline="0" dirty="0" err="1" smtClean="0"/>
              <a:t>SmartArt</a:t>
            </a:r>
            <a:r>
              <a:rPr lang="cs-CZ" baseline="0" dirty="0" smtClean="0"/>
              <a:t> atd.</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Text snímku bude automaticky s odrážkami.</a:t>
            </a:r>
          </a:p>
          <a:p>
            <a:pPr marL="0" indent="0">
              <a:buFont typeface="Arial" pitchFamily="34" charset="0"/>
              <a:buNone/>
            </a:pPr>
            <a:r>
              <a:rPr lang="cs-CZ" baseline="0" dirty="0" smtClean="0"/>
              <a:t>Pro změnu na nižší/vyšší úroveň použijte</a:t>
            </a:r>
          </a:p>
          <a:p>
            <a:pPr marL="171450" indent="-171450">
              <a:buFont typeface="Arial" pitchFamily="34" charset="0"/>
              <a:buChar char="•"/>
            </a:pPr>
            <a:r>
              <a:rPr lang="cs-CZ" baseline="0" dirty="0" smtClean="0"/>
              <a:t>tlačítka </a:t>
            </a:r>
            <a:r>
              <a:rPr lang="cs-CZ" i="1" baseline="0" dirty="0" smtClean="0"/>
              <a:t>Snížit/Zvýšit úroveň seznamu</a:t>
            </a:r>
            <a:r>
              <a:rPr lang="cs-CZ" baseline="0" dirty="0" smtClean="0"/>
              <a:t>, která jsou k dispozici na kartě </a:t>
            </a:r>
            <a:r>
              <a:rPr lang="cs-CZ" i="1" baseline="0" dirty="0" smtClean="0"/>
              <a:t>Domů</a:t>
            </a:r>
            <a:r>
              <a:rPr lang="cs-CZ" baseline="0" dirty="0" smtClean="0"/>
              <a:t>, ve skupině </a:t>
            </a:r>
            <a:r>
              <a:rPr lang="cs-CZ" i="1" baseline="0" dirty="0" smtClean="0"/>
              <a:t>Odstavec</a:t>
            </a:r>
          </a:p>
          <a:p>
            <a:pPr marL="171450" indent="-171450">
              <a:buFont typeface="Arial" pitchFamily="34" charset="0"/>
              <a:buChar char="•"/>
            </a:pPr>
            <a:r>
              <a:rPr lang="cs-CZ" dirty="0" smtClean="0"/>
              <a:t>nebo klávesu</a:t>
            </a:r>
            <a:r>
              <a:rPr lang="cs-CZ" baseline="0" dirty="0" smtClean="0"/>
              <a:t> TAB resp. SHIFT + TAB na začátku řádku</a:t>
            </a:r>
          </a:p>
          <a:p>
            <a:pPr marL="171450" indent="-171450">
              <a:buFont typeface="Arial" pitchFamily="34" charset="0"/>
              <a:buChar char="•"/>
            </a:pPr>
            <a:endParaRPr lang="cs-CZ" baseline="0" dirty="0" smtClean="0"/>
          </a:p>
          <a:p>
            <a:pPr marL="0" indent="0">
              <a:buFont typeface="Arial" pitchFamily="34" charset="0"/>
              <a:buNone/>
            </a:pPr>
            <a:r>
              <a:rPr lang="cs-CZ" baseline="0" dirty="0" smtClean="0"/>
              <a:t>Zápatí pro celou prezentaci lze upravit v dialogovém okně </a:t>
            </a:r>
            <a:r>
              <a:rPr lang="cs-CZ" i="1" baseline="0" dirty="0" smtClean="0"/>
              <a:t>Záhlaví a zápatí</a:t>
            </a:r>
            <a:r>
              <a:rPr lang="cs-CZ" baseline="0" dirty="0" smtClean="0"/>
              <a:t> vyvolaném kliknutím na tlačítko </a:t>
            </a:r>
            <a:r>
              <a:rPr lang="cs-CZ" i="1" baseline="0" dirty="0" smtClean="0"/>
              <a:t>Záhlaví a zápatí</a:t>
            </a:r>
            <a:r>
              <a:rPr lang="cs-CZ" baseline="0" dirty="0" smtClean="0"/>
              <a:t> na kartě </a:t>
            </a:r>
            <a:r>
              <a:rPr lang="cs-CZ" i="1" baseline="0" dirty="0" smtClean="0"/>
              <a:t>Vložení</a:t>
            </a:r>
            <a:r>
              <a:rPr lang="cs-CZ" baseline="0" dirty="0" smtClean="0"/>
              <a:t>, ve skupině </a:t>
            </a:r>
            <a:r>
              <a:rPr lang="cs-CZ" i="1" baseline="0" dirty="0" smtClean="0"/>
              <a:t>Text</a:t>
            </a:r>
            <a:endParaRPr lang="cs-CZ" i="1" dirty="0" smtClean="0"/>
          </a:p>
        </p:txBody>
      </p:sp>
      <p:sp>
        <p:nvSpPr>
          <p:cNvPr id="4" name="Zástupný symbol pro číslo snímku 3"/>
          <p:cNvSpPr>
            <a:spLocks noGrp="1"/>
          </p:cNvSpPr>
          <p:nvPr>
            <p:ph type="sldNum" sz="quarter" idx="10"/>
          </p:nvPr>
        </p:nvSpPr>
        <p:spPr/>
        <p:txBody>
          <a:bodyPr/>
          <a:lstStyle/>
          <a:p>
            <a:fld id="{42751E42-9DA8-4FEA-825E-4B693FD80B1C}" type="slidenum">
              <a:rPr lang="cs-CZ" smtClean="0"/>
              <a:t>9</a:t>
            </a:fld>
            <a:endParaRPr lang="cs-CZ"/>
          </a:p>
        </p:txBody>
      </p:sp>
    </p:spTree>
    <p:extLst>
      <p:ext uri="{BB962C8B-B14F-4D97-AF65-F5344CB8AC3E}">
        <p14:creationId xmlns:p14="http://schemas.microsoft.com/office/powerpoint/2010/main" val="286676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 základní součást">
    <p:bg>
      <p:bgRef idx="1001">
        <a:schemeClr val="bg2"/>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4212602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6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Nadpis 1"/>
          <p:cNvSpPr>
            <a:spLocks noGrp="1"/>
          </p:cNvSpPr>
          <p:nvPr>
            <p:ph type="ctrTitle"/>
          </p:nvPr>
        </p:nvSpPr>
        <p:spPr>
          <a:xfrm>
            <a:off x="1739757" y="3356992"/>
            <a:ext cx="6525891" cy="1470025"/>
          </a:xfrm>
        </p:spPr>
        <p:txBody>
          <a:bodyPr/>
          <a:lstStyle>
            <a:lvl1pPr algn="l">
              <a:defRPr b="1" cap="small" baseline="0">
                <a:solidFill>
                  <a:schemeClr val="tx2"/>
                </a:solidFill>
              </a:defRPr>
            </a:lvl1pPr>
          </a:lstStyle>
          <a:p>
            <a:r>
              <a:rPr lang="cs-CZ" smtClean="0"/>
              <a:t>Kliknutím lze upravit styl.</a:t>
            </a:r>
            <a:endParaRPr lang="cs-CZ" dirty="0"/>
          </a:p>
        </p:txBody>
      </p:sp>
      <p:sp>
        <p:nvSpPr>
          <p:cNvPr id="3" name="Podnadpis 2"/>
          <p:cNvSpPr>
            <a:spLocks noGrp="1"/>
          </p:cNvSpPr>
          <p:nvPr>
            <p:ph type="subTitle" idx="1"/>
          </p:nvPr>
        </p:nvSpPr>
        <p:spPr>
          <a:xfrm>
            <a:off x="1739757" y="4891608"/>
            <a:ext cx="6525891" cy="127369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cs-CZ" dirty="0"/>
          </a:p>
        </p:txBody>
      </p:sp>
      <p:sp>
        <p:nvSpPr>
          <p:cNvPr id="11" name="Zástupný symbol pro text 10"/>
          <p:cNvSpPr>
            <a:spLocks noGrp="1"/>
          </p:cNvSpPr>
          <p:nvPr>
            <p:ph type="body" sz="quarter" idx="13" hasCustomPrompt="1"/>
          </p:nvPr>
        </p:nvSpPr>
        <p:spPr>
          <a:xfrm>
            <a:off x="1739757" y="2515374"/>
            <a:ext cx="3642834" cy="648841"/>
          </a:xfrm>
        </p:spPr>
        <p:txBody>
          <a:bodyPr>
            <a:noAutofit/>
          </a:bodyPr>
          <a:lstStyle>
            <a:lvl1pPr marL="0" indent="0">
              <a:buNone/>
              <a:defRPr sz="1600" b="1" cap="none"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dirty="0" smtClean="0"/>
              <a:t>Kliknutím vložíte název základní součásti.</a:t>
            </a:r>
            <a:endParaRPr lang="cs-CZ" dirty="0"/>
          </a:p>
        </p:txBody>
      </p:sp>
      <p:pic>
        <p:nvPicPr>
          <p:cNvPr id="13" name="Picture 4" descr="C:\Jana\_00\30_job_zlute\20 ff_uk\fakultniSablony\Logo\FF-1001-version1-FFUK_znacka_bar_neg.jpg"/>
          <p:cNvPicPr>
            <a:picLocks noChangeAspect="1" noChangeArrowheads="1"/>
          </p:cNvPicPr>
          <p:nvPr userDrawn="1"/>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1"/>
            <a:ext cx="2339752" cy="248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9116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Prázdný - bílý">
    <p:bg>
      <p:bgRef idx="1001">
        <a:schemeClr val="bg1"/>
      </p:bgRef>
    </p:bg>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lvl1pPr>
              <a:defRPr>
                <a:solidFill>
                  <a:schemeClr val="tx2"/>
                </a:solidFill>
              </a:defRPr>
            </a:lvl1pPr>
          </a:lstStyle>
          <a:p>
            <a:fld id="{B8D42961-972F-4B68-92F3-FD6C223CCEEA}" type="datetime1">
              <a:rPr lang="cs-CZ" smtClean="0"/>
              <a:t>18.4.2017</a:t>
            </a:fld>
            <a:endParaRPr lang="cs-CZ" dirty="0"/>
          </a:p>
        </p:txBody>
      </p:sp>
      <p:sp>
        <p:nvSpPr>
          <p:cNvPr id="6" name="Zástupný symbol pro zápatí 5"/>
          <p:cNvSpPr>
            <a:spLocks noGrp="1"/>
          </p:cNvSpPr>
          <p:nvPr>
            <p:ph type="ftr" sz="quarter" idx="11"/>
          </p:nvPr>
        </p:nvSpPr>
        <p:spPr/>
        <p:txBody>
          <a:bodyPr/>
          <a:lstStyle>
            <a:lvl1pPr>
              <a:defRPr>
                <a:solidFill>
                  <a:schemeClr val="tx2"/>
                </a:solidFill>
              </a:defRPr>
            </a:lvl1pPr>
          </a:lstStyle>
          <a:p>
            <a:r>
              <a:rPr lang="cs-CZ" smtClean="0"/>
              <a:t>Název prezentace</a:t>
            </a:r>
            <a:endParaRPr lang="cs-CZ"/>
          </a:p>
        </p:txBody>
      </p:sp>
      <p:sp>
        <p:nvSpPr>
          <p:cNvPr id="7" name="Zástupný symbol pro číslo snímku 6"/>
          <p:cNvSpPr>
            <a:spLocks noGrp="1"/>
          </p:cNvSpPr>
          <p:nvPr>
            <p:ph type="sldNum" sz="quarter" idx="12"/>
          </p:nvPr>
        </p:nvSpPr>
        <p:spPr/>
        <p:txBody>
          <a:bodyPr/>
          <a:lstStyle/>
          <a:p>
            <a:fld id="{48A91904-BF62-4ABC-8BA3-8847957A935F}" type="slidenum">
              <a:rPr lang="cs-CZ" smtClean="0"/>
              <a:pPr/>
              <a:t>‹#›</a:t>
            </a:fld>
            <a:endParaRPr lang="cs-CZ" dirty="0"/>
          </a:p>
        </p:txBody>
      </p:sp>
    </p:spTree>
    <p:extLst>
      <p:ext uri="{BB962C8B-B14F-4D97-AF65-F5344CB8AC3E}">
        <p14:creationId xmlns:p14="http://schemas.microsoft.com/office/powerpoint/2010/main" val="21883879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10960326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6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Obdélník 7"/>
          <p:cNvSpPr/>
          <p:nvPr userDrawn="1"/>
        </p:nvSpPr>
        <p:spPr>
          <a:xfrm>
            <a:off x="0" y="-2"/>
            <a:ext cx="3525115"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395288" y="273050"/>
            <a:ext cx="3008313" cy="1162050"/>
          </a:xfrm>
        </p:spPr>
        <p:txBody>
          <a:bodyPr anchor="b"/>
          <a:lstStyle>
            <a:lvl1pPr algn="l">
              <a:defRPr sz="2000" b="1">
                <a:solidFill>
                  <a:schemeClr val="bg2"/>
                </a:solidFill>
              </a:defRPr>
            </a:lvl1pPr>
          </a:lstStyle>
          <a:p>
            <a:r>
              <a:rPr lang="cs-CZ" smtClean="0"/>
              <a:t>Kliknutím lze upravit styl.</a:t>
            </a:r>
            <a:endParaRPr lang="cs-CZ" dirty="0"/>
          </a:p>
        </p:txBody>
      </p:sp>
      <p:sp>
        <p:nvSpPr>
          <p:cNvPr id="3" name="Zástupný symbol pro obsah 2"/>
          <p:cNvSpPr>
            <a:spLocks noGrp="1"/>
          </p:cNvSpPr>
          <p:nvPr>
            <p:ph idx="1"/>
          </p:nvPr>
        </p:nvSpPr>
        <p:spPr>
          <a:xfrm>
            <a:off x="3636963" y="273050"/>
            <a:ext cx="5111750" cy="6035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395288" y="1435100"/>
            <a:ext cx="3008313" cy="4873625"/>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Zástupný symbol pro datum 4"/>
          <p:cNvSpPr>
            <a:spLocks noGrp="1"/>
          </p:cNvSpPr>
          <p:nvPr>
            <p:ph type="dt" sz="half" idx="10"/>
          </p:nvPr>
        </p:nvSpPr>
        <p:spPr>
          <a:xfrm>
            <a:off x="395289" y="6524625"/>
            <a:ext cx="2133600" cy="252824"/>
          </a:xfrm>
        </p:spPr>
        <p:txBody>
          <a:bodyPr/>
          <a:lstStyle/>
          <a:p>
            <a:fld id="{86AAA359-9B95-4735-8BE4-3B25DEF5265A}" type="datetime1">
              <a:rPr lang="cs-CZ" smtClean="0"/>
              <a:t>18.4.2017</a:t>
            </a:fld>
            <a:endParaRPr lang="cs-CZ"/>
          </a:p>
        </p:txBody>
      </p:sp>
      <p:sp>
        <p:nvSpPr>
          <p:cNvPr id="6" name="Zástupný symbol pro zápatí 5"/>
          <p:cNvSpPr>
            <a:spLocks noGrp="1"/>
          </p:cNvSpPr>
          <p:nvPr>
            <p:ph type="ftr" sz="quarter" idx="11"/>
          </p:nvPr>
        </p:nvSpPr>
        <p:spPr>
          <a:xfrm>
            <a:off x="3636963" y="6524625"/>
            <a:ext cx="2895600" cy="252824"/>
          </a:xfrm>
        </p:spPr>
        <p:txBody>
          <a:bodyPr/>
          <a:lstStyle/>
          <a:p>
            <a:r>
              <a:rPr lang="cs-CZ" smtClean="0"/>
              <a:t>Název prezentace</a:t>
            </a:r>
            <a:endParaRPr lang="cs-CZ"/>
          </a:p>
        </p:txBody>
      </p:sp>
      <p:sp>
        <p:nvSpPr>
          <p:cNvPr id="7" name="Zástupný symbol pro číslo snímku 6"/>
          <p:cNvSpPr>
            <a:spLocks noGrp="1"/>
          </p:cNvSpPr>
          <p:nvPr>
            <p:ph type="sldNum" sz="quarter" idx="12"/>
          </p:nvPr>
        </p:nvSpPr>
        <p:spPr>
          <a:xfrm>
            <a:off x="8244509" y="6524625"/>
            <a:ext cx="504203" cy="252824"/>
          </a:xfrm>
        </p:spPr>
        <p:txBody>
          <a:bodyPr/>
          <a:lstStyle/>
          <a:p>
            <a:fld id="{48A91904-BF62-4ABC-8BA3-8847957A935F}" type="slidenum">
              <a:rPr lang="cs-CZ" smtClean="0"/>
              <a:t>‹#›</a:t>
            </a:fld>
            <a:endParaRPr lang="cs-CZ"/>
          </a:p>
        </p:txBody>
      </p:sp>
    </p:spTree>
    <p:extLst>
      <p:ext uri="{BB962C8B-B14F-4D97-AF65-F5344CB8AC3E}">
        <p14:creationId xmlns:p14="http://schemas.microsoft.com/office/powerpoint/2010/main" val="17515279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5114791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9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Obdélník 7"/>
          <p:cNvSpPr/>
          <p:nvPr userDrawn="1"/>
        </p:nvSpPr>
        <p:spPr>
          <a:xfrm>
            <a:off x="0" y="-2"/>
            <a:ext cx="9144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de-DE"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0" name="Zástupný symbol pro datum 9"/>
          <p:cNvSpPr>
            <a:spLocks noGrp="1"/>
          </p:cNvSpPr>
          <p:nvPr>
            <p:ph type="dt" sz="half" idx="10"/>
          </p:nvPr>
        </p:nvSpPr>
        <p:spPr/>
        <p:txBody>
          <a:bodyPr/>
          <a:lstStyle/>
          <a:p>
            <a:fld id="{82680AE5-A254-4F9E-AFB5-EFA47E55381A}" type="datetime1">
              <a:rPr lang="cs-CZ" smtClean="0"/>
              <a:t>18.4.2017</a:t>
            </a:fld>
            <a:endParaRPr lang="cs-CZ" dirty="0"/>
          </a:p>
        </p:txBody>
      </p:sp>
      <p:sp>
        <p:nvSpPr>
          <p:cNvPr id="11" name="Zástupný symbol pro zápatí 10"/>
          <p:cNvSpPr>
            <a:spLocks noGrp="1"/>
          </p:cNvSpPr>
          <p:nvPr>
            <p:ph type="ftr" sz="quarter" idx="11"/>
          </p:nvPr>
        </p:nvSpPr>
        <p:spPr/>
        <p:txBody>
          <a:bodyPr/>
          <a:lstStyle/>
          <a:p>
            <a:r>
              <a:rPr lang="cs-CZ" smtClean="0"/>
              <a:t>Název prezentace</a:t>
            </a:r>
            <a:endParaRPr lang="cs-CZ"/>
          </a:p>
        </p:txBody>
      </p:sp>
      <p:sp>
        <p:nvSpPr>
          <p:cNvPr id="12" name="Zástupný symbol pro číslo snímku 11"/>
          <p:cNvSpPr>
            <a:spLocks noGrp="1"/>
          </p:cNvSpPr>
          <p:nvPr>
            <p:ph type="sldNum" sz="quarter" idx="12"/>
          </p:nvPr>
        </p:nvSpPr>
        <p:spPr/>
        <p:txBody>
          <a:bodyPr/>
          <a:lstStyle/>
          <a:p>
            <a:fld id="{48A91904-BF62-4ABC-8BA3-8847957A935F}" type="slidenum">
              <a:rPr lang="cs-CZ" smtClean="0"/>
              <a:pPr/>
              <a:t>‹#›</a:t>
            </a:fld>
            <a:endParaRPr lang="cs-CZ" dirty="0"/>
          </a:p>
        </p:txBody>
      </p:sp>
    </p:spTree>
    <p:extLst>
      <p:ext uri="{BB962C8B-B14F-4D97-AF65-F5344CB8AC3E}">
        <p14:creationId xmlns:p14="http://schemas.microsoft.com/office/powerpoint/2010/main" val="28789204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F2C42EF-9023-4324-BFE5-22220FF576C6}" type="datetime1">
              <a:rPr lang="cs-CZ" smtClean="0"/>
              <a:t>18.4.2017</a:t>
            </a:fld>
            <a:endParaRPr lang="cs-CZ" dirty="0"/>
          </a:p>
        </p:txBody>
      </p:sp>
      <p:sp>
        <p:nvSpPr>
          <p:cNvPr id="8" name="Zástupný symbol pro zápatí 7"/>
          <p:cNvSpPr>
            <a:spLocks noGrp="1"/>
          </p:cNvSpPr>
          <p:nvPr>
            <p:ph type="ftr" sz="quarter" idx="11"/>
          </p:nvPr>
        </p:nvSpPr>
        <p:spPr/>
        <p:txBody>
          <a:bodyPr/>
          <a:lstStyle/>
          <a:p>
            <a:r>
              <a:rPr lang="cs-CZ" smtClean="0"/>
              <a:t>Název prezentace</a:t>
            </a:r>
            <a:endParaRPr lang="cs-CZ"/>
          </a:p>
        </p:txBody>
      </p:sp>
      <p:sp>
        <p:nvSpPr>
          <p:cNvPr id="9" name="Zástupný symbol pro číslo snímku 8"/>
          <p:cNvSpPr>
            <a:spLocks noGrp="1"/>
          </p:cNvSpPr>
          <p:nvPr>
            <p:ph type="sldNum" sz="quarter" idx="12"/>
          </p:nvPr>
        </p:nvSpPr>
        <p:spPr/>
        <p:txBody>
          <a:bodyPr/>
          <a:lstStyle/>
          <a:p>
            <a:fld id="{48A91904-BF62-4ABC-8BA3-8847957A935F}" type="slidenum">
              <a:rPr lang="cs-CZ" smtClean="0"/>
              <a:pPr/>
              <a:t>‹#›</a:t>
            </a:fld>
            <a:endParaRPr lang="cs-CZ" dirty="0"/>
          </a:p>
        </p:txBody>
      </p:sp>
    </p:spTree>
    <p:extLst>
      <p:ext uri="{BB962C8B-B14F-4D97-AF65-F5344CB8AC3E}">
        <p14:creationId xmlns:p14="http://schemas.microsoft.com/office/powerpoint/2010/main" val="44839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5276634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1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Obdélník 6"/>
          <p:cNvSpPr/>
          <p:nvPr userDrawn="1"/>
        </p:nvSpPr>
        <p:spPr>
          <a:xfrm>
            <a:off x="0" y="-2"/>
            <a:ext cx="9144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Zástupný symbol pro datum 8"/>
          <p:cNvSpPr>
            <a:spLocks noGrp="1"/>
          </p:cNvSpPr>
          <p:nvPr>
            <p:ph type="dt" sz="half" idx="10"/>
          </p:nvPr>
        </p:nvSpPr>
        <p:spPr/>
        <p:txBody>
          <a:bodyPr/>
          <a:lstStyle/>
          <a:p>
            <a:fld id="{73DEE95B-4B88-4425-B0C9-D204EF2A6C3F}" type="datetime1">
              <a:rPr lang="cs-CZ" smtClean="0"/>
              <a:t>18.4.2017</a:t>
            </a:fld>
            <a:endParaRPr lang="cs-CZ" dirty="0"/>
          </a:p>
        </p:txBody>
      </p:sp>
      <p:sp>
        <p:nvSpPr>
          <p:cNvPr id="10" name="Zástupný symbol pro zápatí 9"/>
          <p:cNvSpPr>
            <a:spLocks noGrp="1"/>
          </p:cNvSpPr>
          <p:nvPr>
            <p:ph type="ftr" sz="quarter" idx="11"/>
          </p:nvPr>
        </p:nvSpPr>
        <p:spPr/>
        <p:txBody>
          <a:bodyPr/>
          <a:lstStyle/>
          <a:p>
            <a:r>
              <a:rPr lang="cs-CZ" smtClean="0"/>
              <a:t>Název prezentace</a:t>
            </a:r>
            <a:endParaRPr lang="cs-CZ"/>
          </a:p>
        </p:txBody>
      </p:sp>
      <p:sp>
        <p:nvSpPr>
          <p:cNvPr id="11" name="Zástupný symbol pro číslo snímku 10"/>
          <p:cNvSpPr>
            <a:spLocks noGrp="1"/>
          </p:cNvSpPr>
          <p:nvPr>
            <p:ph type="sldNum" sz="quarter" idx="12"/>
          </p:nvPr>
        </p:nvSpPr>
        <p:spPr/>
        <p:txBody>
          <a:bodyPr/>
          <a:lstStyle/>
          <a:p>
            <a:fld id="{48A91904-BF62-4ABC-8BA3-8847957A935F}" type="slidenum">
              <a:rPr lang="cs-CZ" smtClean="0"/>
              <a:pPr/>
              <a:t>‹#›</a:t>
            </a:fld>
            <a:endParaRPr lang="cs-CZ" dirty="0"/>
          </a:p>
        </p:txBody>
      </p:sp>
    </p:spTree>
    <p:extLst>
      <p:ext uri="{BB962C8B-B14F-4D97-AF65-F5344CB8AC3E}">
        <p14:creationId xmlns:p14="http://schemas.microsoft.com/office/powerpoint/2010/main" val="28741051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0465988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Nadpis 1"/>
          <p:cNvSpPr>
            <a:spLocks noGrp="1"/>
          </p:cNvSpPr>
          <p:nvPr>
            <p:ph type="title"/>
          </p:nvPr>
        </p:nvSpPr>
        <p:spPr/>
        <p:txBody>
          <a:bodyPr/>
          <a:lstStyle>
            <a:lvl1pPr>
              <a:defRPr>
                <a:solidFill>
                  <a:schemeClr val="bg1"/>
                </a:solidFill>
              </a:defRPr>
            </a:lvl1pPr>
          </a:lstStyle>
          <a:p>
            <a:r>
              <a:rPr lang="cs-CZ" smtClean="0"/>
              <a:t>Kliknutím lze upravit styl.</a:t>
            </a:r>
            <a:endParaRPr lang="cs-CZ" dirty="0"/>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6A24F71-4459-449A-8217-22B91B7811C5}" type="datetime1">
              <a:rPr lang="cs-CZ" smtClean="0"/>
              <a:t>18.4.2017</a:t>
            </a:fld>
            <a:endParaRPr lang="cs-CZ" dirty="0"/>
          </a:p>
        </p:txBody>
      </p:sp>
      <p:sp>
        <p:nvSpPr>
          <p:cNvPr id="5" name="Zástupný symbol pro zápatí 4"/>
          <p:cNvSpPr>
            <a:spLocks noGrp="1"/>
          </p:cNvSpPr>
          <p:nvPr>
            <p:ph type="ftr" sz="quarter" idx="11"/>
          </p:nvPr>
        </p:nvSpPr>
        <p:spPr/>
        <p:txBody>
          <a:bodyPr/>
          <a:lstStyle/>
          <a:p>
            <a:r>
              <a:rPr lang="cs-CZ" smtClean="0"/>
              <a:t>Název prezentace</a:t>
            </a:r>
            <a:endParaRPr lang="cs-CZ"/>
          </a:p>
        </p:txBody>
      </p:sp>
      <p:sp>
        <p:nvSpPr>
          <p:cNvPr id="10" name="Zástupný symbol pro číslo snímku 9"/>
          <p:cNvSpPr>
            <a:spLocks noGrp="1"/>
          </p:cNvSpPr>
          <p:nvPr>
            <p:ph type="sldNum" sz="quarter" idx="12"/>
          </p:nvPr>
        </p:nvSpPr>
        <p:spPr/>
        <p:txBody>
          <a:bodyPr/>
          <a:lstStyle/>
          <a:p>
            <a:fld id="{48A91904-BF62-4ABC-8BA3-8847957A935F}" type="slidenum">
              <a:rPr lang="cs-CZ" smtClean="0"/>
              <a:pPr/>
              <a:t>‹#›</a:t>
            </a:fld>
            <a:endParaRPr lang="cs-CZ" dirty="0"/>
          </a:p>
        </p:txBody>
      </p:sp>
    </p:spTree>
    <p:extLst>
      <p:ext uri="{BB962C8B-B14F-4D97-AF65-F5344CB8AC3E}">
        <p14:creationId xmlns:p14="http://schemas.microsoft.com/office/powerpoint/2010/main" val="1930359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adpis a text">
    <p:bg>
      <p:bgPr>
        <a:solidFill>
          <a:schemeClr val="tx2"/>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10012315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Nadpis 1"/>
          <p:cNvSpPr>
            <a:spLocks noGrp="1"/>
          </p:cNvSpPr>
          <p:nvPr>
            <p:ph type="title"/>
          </p:nvPr>
        </p:nvSpPr>
        <p:spPr/>
        <p:txBody>
          <a:bodyPr/>
          <a:lstStyle/>
          <a:p>
            <a:r>
              <a:rPr lang="cs-CZ" smtClean="0"/>
              <a:t>Kliknutím lze upravit styl.</a:t>
            </a:r>
            <a:endParaRPr lang="cs-CZ"/>
          </a:p>
        </p:txBody>
      </p:sp>
      <p:sp>
        <p:nvSpPr>
          <p:cNvPr id="8" name="Zástupný symbol pro text 7"/>
          <p:cNvSpPr>
            <a:spLocks noGrp="1"/>
          </p:cNvSpPr>
          <p:nvPr>
            <p:ph type="body" sz="quarter" idx="13"/>
          </p:nvPr>
        </p:nvSpPr>
        <p:spPr>
          <a:xfrm>
            <a:off x="395289" y="1700213"/>
            <a:ext cx="8352000" cy="4608000"/>
          </a:xfrm>
          <a:noFill/>
          <a:ln>
            <a:noFill/>
          </a:ln>
        </p:spPr>
        <p:style>
          <a:lnRef idx="2">
            <a:schemeClr val="accent2"/>
          </a:lnRef>
          <a:fillRef idx="1">
            <a:schemeClr val="lt1"/>
          </a:fillRef>
          <a:effectRef idx="0">
            <a:schemeClr val="accent2"/>
          </a:effectRef>
          <a:fontRef idx="none"/>
        </p:style>
        <p:txBody>
          <a:bodyPr vert="horz" lIns="91440" tIns="45720" rIns="91440" bIns="45720" rtlCol="0">
            <a:normAutofit/>
          </a:bodyPr>
          <a:lstStyle>
            <a:lvl1pPr>
              <a:buClr>
                <a:schemeClr val="bg2"/>
              </a:buClr>
              <a:defRPr lang="cs-CZ" smtClean="0">
                <a:solidFill>
                  <a:schemeClr val="bg1"/>
                </a:solidFill>
              </a:defRPr>
            </a:lvl1pPr>
            <a:lvl2pPr>
              <a:buClr>
                <a:schemeClr val="bg2"/>
              </a:buClr>
              <a:defRPr lang="cs-CZ" smtClean="0">
                <a:solidFill>
                  <a:schemeClr val="bg1"/>
                </a:solidFill>
              </a:defRPr>
            </a:lvl2pPr>
            <a:lvl3pPr>
              <a:buClr>
                <a:schemeClr val="bg2"/>
              </a:buClr>
              <a:defRPr lang="cs-CZ" smtClean="0">
                <a:solidFill>
                  <a:schemeClr val="bg1"/>
                </a:solidFill>
              </a:defRPr>
            </a:lvl3pPr>
            <a:lvl4pPr>
              <a:buClr>
                <a:schemeClr val="bg2"/>
              </a:buClr>
              <a:defRPr lang="cs-CZ" smtClean="0">
                <a:solidFill>
                  <a:schemeClr val="bg1"/>
                </a:solidFill>
              </a:defRPr>
            </a:lvl4pPr>
            <a:lvl5pPr>
              <a:buClr>
                <a:schemeClr val="bg2"/>
              </a:buClr>
              <a:defRPr lang="cs-CZ">
                <a:solidFill>
                  <a:schemeClr val="bg1"/>
                </a:solidFill>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pic>
        <p:nvPicPr>
          <p:cNvPr id="11" name="Picture 4" descr="C:\Jana\_00\30_job_zlute\20 ff_uk\fakultniSablony\Logo\FF-1001-version1-FFUK_znacka_bar_neg.jpg"/>
          <p:cNvPicPr>
            <a:picLocks noChangeAspect="1" noChangeArrowheads="1"/>
          </p:cNvPicPr>
          <p:nvPr userDrawn="1"/>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1444625" cy="15367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Přímá spojnice 11"/>
          <p:cNvCxnSpPr/>
          <p:nvPr userDrawn="1"/>
        </p:nvCxnSpPr>
        <p:spPr>
          <a:xfrm>
            <a:off x="0" y="1484784"/>
            <a:ext cx="9144000"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userDrawn="1"/>
        </p:nvCxnSpPr>
        <p:spPr>
          <a:xfrm>
            <a:off x="0" y="1525796"/>
            <a:ext cx="9144000"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6" name="Zástupný symbol pro datum 5"/>
          <p:cNvSpPr>
            <a:spLocks noGrp="1"/>
          </p:cNvSpPr>
          <p:nvPr>
            <p:ph type="dt" sz="half" idx="14"/>
          </p:nvPr>
        </p:nvSpPr>
        <p:spPr/>
        <p:txBody>
          <a:bodyPr/>
          <a:lstStyle/>
          <a:p>
            <a:fld id="{6CA6943F-C4F9-420E-B422-C17FA77E3BF8}" type="datetime1">
              <a:rPr lang="cs-CZ" smtClean="0"/>
              <a:t>18.4.2017</a:t>
            </a:fld>
            <a:endParaRPr lang="cs-CZ" dirty="0"/>
          </a:p>
        </p:txBody>
      </p:sp>
      <p:sp>
        <p:nvSpPr>
          <p:cNvPr id="7" name="Zástupný symbol pro zápatí 6"/>
          <p:cNvSpPr>
            <a:spLocks noGrp="1"/>
          </p:cNvSpPr>
          <p:nvPr>
            <p:ph type="ftr" sz="quarter" idx="15"/>
          </p:nvPr>
        </p:nvSpPr>
        <p:spPr/>
        <p:txBody>
          <a:bodyPr/>
          <a:lstStyle/>
          <a:p>
            <a:r>
              <a:rPr lang="cs-CZ" smtClean="0"/>
              <a:t>Název prezentace</a:t>
            </a:r>
            <a:endParaRPr lang="cs-CZ"/>
          </a:p>
        </p:txBody>
      </p:sp>
      <p:sp>
        <p:nvSpPr>
          <p:cNvPr id="14" name="Zástupný symbol pro číslo snímku 13"/>
          <p:cNvSpPr>
            <a:spLocks noGrp="1"/>
          </p:cNvSpPr>
          <p:nvPr>
            <p:ph type="sldNum" sz="quarter" idx="16"/>
          </p:nvPr>
        </p:nvSpPr>
        <p:spPr/>
        <p:txBody>
          <a:bodyPr/>
          <a:lstStyle/>
          <a:p>
            <a:fld id="{48A91904-BF62-4ABC-8BA3-8847957A935F}" type="slidenum">
              <a:rPr lang="cs-CZ" smtClean="0"/>
              <a:pPr/>
              <a:t>‹#›</a:t>
            </a:fld>
            <a:endParaRPr lang="cs-CZ" dirty="0"/>
          </a:p>
        </p:txBody>
      </p:sp>
    </p:spTree>
    <p:extLst>
      <p:ext uri="{BB962C8B-B14F-4D97-AF65-F5344CB8AC3E}">
        <p14:creationId xmlns:p14="http://schemas.microsoft.com/office/powerpoint/2010/main" val="33521643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Úvodní snímek">
    <p:bg>
      <p:bgRef idx="1001">
        <a:schemeClr val="bg2"/>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40555259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4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Nadpis 1"/>
          <p:cNvSpPr>
            <a:spLocks noGrp="1"/>
          </p:cNvSpPr>
          <p:nvPr>
            <p:ph type="ctrTitle"/>
          </p:nvPr>
        </p:nvSpPr>
        <p:spPr>
          <a:xfrm>
            <a:off x="1739757" y="3356992"/>
            <a:ext cx="6525891" cy="1470025"/>
          </a:xfrm>
        </p:spPr>
        <p:txBody>
          <a:bodyPr/>
          <a:lstStyle>
            <a:lvl1pPr algn="l">
              <a:defRPr b="1" cap="small" baseline="0">
                <a:solidFill>
                  <a:schemeClr val="tx2"/>
                </a:solidFill>
              </a:defRPr>
            </a:lvl1pPr>
          </a:lstStyle>
          <a:p>
            <a:r>
              <a:rPr lang="cs-CZ" smtClean="0"/>
              <a:t>Kliknutím lze upravit styl.</a:t>
            </a:r>
            <a:endParaRPr lang="cs-CZ" dirty="0"/>
          </a:p>
        </p:txBody>
      </p:sp>
      <p:sp>
        <p:nvSpPr>
          <p:cNvPr id="14" name="Podnadpis 2"/>
          <p:cNvSpPr>
            <a:spLocks noGrp="1"/>
          </p:cNvSpPr>
          <p:nvPr>
            <p:ph type="subTitle" idx="1"/>
          </p:nvPr>
        </p:nvSpPr>
        <p:spPr>
          <a:xfrm>
            <a:off x="1739757" y="4891608"/>
            <a:ext cx="6525891" cy="127369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cs-CZ" dirty="0"/>
          </a:p>
        </p:txBody>
      </p:sp>
      <p:pic>
        <p:nvPicPr>
          <p:cNvPr id="6" name="Picture 4" descr="C:\Jana\_00\30_job_zlute\20 ff_uk\fakultniSablony\Logo\FF-1001-version1-FFUK_znacka_bar_neg.jpg"/>
          <p:cNvPicPr>
            <a:picLocks noChangeAspect="1" noChangeArrowheads="1"/>
          </p:cNvPicPr>
          <p:nvPr userDrawn="1"/>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1"/>
            <a:ext cx="2339752" cy="248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8132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tx2"/>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20140412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2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Nadpis 1"/>
          <p:cNvSpPr>
            <a:spLocks noGrp="1"/>
          </p:cNvSpPr>
          <p:nvPr>
            <p:ph type="title"/>
          </p:nvPr>
        </p:nvSpPr>
        <p:spPr>
          <a:xfrm>
            <a:off x="722313" y="4406900"/>
            <a:ext cx="7772400" cy="1362075"/>
          </a:xfrm>
        </p:spPr>
        <p:txBody>
          <a:bodyPr anchor="t"/>
          <a:lstStyle>
            <a:lvl1pPr algn="l">
              <a:defRPr sz="4000" b="1" cap="small" baseline="0">
                <a:solidFill>
                  <a:schemeClr val="bg2"/>
                </a:solidFill>
              </a:defRPr>
            </a:lvl1pPr>
          </a:lstStyle>
          <a:p>
            <a:r>
              <a:rPr lang="cs-CZ" smtClean="0"/>
              <a:t>Kliknutím lze upravit styl.</a:t>
            </a:r>
            <a:endParaRPr lang="cs-CZ" dirty="0"/>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6" name="Zástupný symbol pro číslo snímku 5"/>
          <p:cNvSpPr>
            <a:spLocks noGrp="1"/>
          </p:cNvSpPr>
          <p:nvPr>
            <p:ph type="sldNum" sz="quarter" idx="12"/>
          </p:nvPr>
        </p:nvSpPr>
        <p:spPr>
          <a:xfrm>
            <a:off x="6615113" y="6524625"/>
            <a:ext cx="2133600" cy="252824"/>
          </a:xfrm>
        </p:spPr>
        <p:txBody>
          <a:bodyPr/>
          <a:lstStyle/>
          <a:p>
            <a:fld id="{48A91904-BF62-4ABC-8BA3-8847957A935F}" type="slidenum">
              <a:rPr lang="cs-CZ" smtClean="0"/>
              <a:t>‹#›</a:t>
            </a:fld>
            <a:endParaRPr lang="cs-CZ" dirty="0"/>
          </a:p>
        </p:txBody>
      </p:sp>
      <p:pic>
        <p:nvPicPr>
          <p:cNvPr id="10" name="Picture 4" descr="C:\Jana\_00\30_job_zlute\20 ff_uk\fakultniSablony\Logo\FF-1001-version1-FFUK_znacka_bar_neg.jpg"/>
          <p:cNvPicPr>
            <a:picLocks noChangeAspect="1" noChangeArrowheads="1"/>
          </p:cNvPicPr>
          <p:nvPr userDrawn="1"/>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1444625" cy="15367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Přímá spojnice 10"/>
          <p:cNvCxnSpPr/>
          <p:nvPr userDrawn="1"/>
        </p:nvCxnSpPr>
        <p:spPr>
          <a:xfrm>
            <a:off x="0" y="1484784"/>
            <a:ext cx="9144000"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userDrawn="1"/>
        </p:nvCxnSpPr>
        <p:spPr>
          <a:xfrm>
            <a:off x="0" y="1525796"/>
            <a:ext cx="9144000"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6721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395288" y="1700213"/>
            <a:ext cx="4100512"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700213"/>
            <a:ext cx="41004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Zástupný symbol pro datum 7"/>
          <p:cNvSpPr>
            <a:spLocks noGrp="1"/>
          </p:cNvSpPr>
          <p:nvPr>
            <p:ph type="dt" sz="half" idx="10"/>
          </p:nvPr>
        </p:nvSpPr>
        <p:spPr/>
        <p:txBody>
          <a:bodyPr/>
          <a:lstStyle/>
          <a:p>
            <a:fld id="{0E048CEF-3496-4A5E-BCAA-DD61F0167885}" type="datetime1">
              <a:rPr lang="cs-CZ" smtClean="0"/>
              <a:t>18.4.2017</a:t>
            </a:fld>
            <a:endParaRPr lang="cs-CZ" dirty="0"/>
          </a:p>
        </p:txBody>
      </p:sp>
      <p:sp>
        <p:nvSpPr>
          <p:cNvPr id="9" name="Zástupný symbol pro zápatí 8"/>
          <p:cNvSpPr>
            <a:spLocks noGrp="1"/>
          </p:cNvSpPr>
          <p:nvPr>
            <p:ph type="ftr" sz="quarter" idx="11"/>
          </p:nvPr>
        </p:nvSpPr>
        <p:spPr/>
        <p:txBody>
          <a:bodyPr/>
          <a:lstStyle/>
          <a:p>
            <a:r>
              <a:rPr lang="cs-CZ" smtClean="0"/>
              <a:t>Název prezentace</a:t>
            </a:r>
            <a:endParaRPr lang="cs-CZ"/>
          </a:p>
        </p:txBody>
      </p:sp>
      <p:sp>
        <p:nvSpPr>
          <p:cNvPr id="10" name="Zástupný symbol pro číslo snímku 9"/>
          <p:cNvSpPr>
            <a:spLocks noGrp="1"/>
          </p:cNvSpPr>
          <p:nvPr>
            <p:ph type="sldNum" sz="quarter" idx="12"/>
          </p:nvPr>
        </p:nvSpPr>
        <p:spPr/>
        <p:txBody>
          <a:bodyPr/>
          <a:lstStyle/>
          <a:p>
            <a:fld id="{48A91904-BF62-4ABC-8BA3-8847957A935F}" type="slidenum">
              <a:rPr lang="cs-CZ" smtClean="0"/>
              <a:pPr/>
              <a:t>‹#›</a:t>
            </a:fld>
            <a:endParaRPr lang="cs-CZ" dirty="0"/>
          </a:p>
        </p:txBody>
      </p:sp>
    </p:spTree>
    <p:extLst>
      <p:ext uri="{BB962C8B-B14F-4D97-AF65-F5344CB8AC3E}">
        <p14:creationId xmlns:p14="http://schemas.microsoft.com/office/powerpoint/2010/main" val="832975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dirty="0"/>
          </a:p>
        </p:txBody>
      </p:sp>
      <p:sp>
        <p:nvSpPr>
          <p:cNvPr id="3" name="Zástupný symbol pro text 2"/>
          <p:cNvSpPr>
            <a:spLocks noGrp="1"/>
          </p:cNvSpPr>
          <p:nvPr>
            <p:ph type="body" idx="1"/>
          </p:nvPr>
        </p:nvSpPr>
        <p:spPr>
          <a:xfrm>
            <a:off x="395288" y="1700213"/>
            <a:ext cx="4102100" cy="6572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395288" y="2357437"/>
            <a:ext cx="41021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700213"/>
            <a:ext cx="4103688" cy="6572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4645025" y="2357437"/>
            <a:ext cx="41036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6"/>
          <p:cNvSpPr>
            <a:spLocks noGrp="1"/>
          </p:cNvSpPr>
          <p:nvPr>
            <p:ph type="dt" sz="half" idx="10"/>
          </p:nvPr>
        </p:nvSpPr>
        <p:spPr>
          <a:xfrm>
            <a:off x="395289" y="6524625"/>
            <a:ext cx="2133600" cy="252824"/>
          </a:xfrm>
        </p:spPr>
        <p:txBody>
          <a:bodyPr/>
          <a:lstStyle/>
          <a:p>
            <a:fld id="{D2B66FF3-8AC3-4AAE-A63F-36A784B81947}" type="datetime1">
              <a:rPr lang="cs-CZ" smtClean="0"/>
              <a:t>18.4.2017</a:t>
            </a:fld>
            <a:endParaRPr lang="cs-CZ"/>
          </a:p>
        </p:txBody>
      </p:sp>
      <p:sp>
        <p:nvSpPr>
          <p:cNvPr id="8" name="Zástupný symbol pro zápatí 7"/>
          <p:cNvSpPr>
            <a:spLocks noGrp="1"/>
          </p:cNvSpPr>
          <p:nvPr>
            <p:ph type="ftr" sz="quarter" idx="11"/>
          </p:nvPr>
        </p:nvSpPr>
        <p:spPr>
          <a:xfrm>
            <a:off x="3124201" y="6524625"/>
            <a:ext cx="2895600" cy="252824"/>
          </a:xfrm>
        </p:spPr>
        <p:txBody>
          <a:bodyPr/>
          <a:lstStyle/>
          <a:p>
            <a:r>
              <a:rPr lang="cs-CZ" smtClean="0"/>
              <a:t>Název prezentace</a:t>
            </a:r>
            <a:endParaRPr lang="cs-CZ"/>
          </a:p>
        </p:txBody>
      </p:sp>
      <p:sp>
        <p:nvSpPr>
          <p:cNvPr id="9" name="Zástupný symbol pro číslo snímku 8"/>
          <p:cNvSpPr>
            <a:spLocks noGrp="1"/>
          </p:cNvSpPr>
          <p:nvPr>
            <p:ph type="sldNum" sz="quarter" idx="12"/>
          </p:nvPr>
        </p:nvSpPr>
        <p:spPr>
          <a:xfrm>
            <a:off x="6615113" y="6524625"/>
            <a:ext cx="2133600" cy="252824"/>
          </a:xfrm>
        </p:spPr>
        <p:txBody>
          <a:bodyPr/>
          <a:lstStyle/>
          <a:p>
            <a:fld id="{48A91904-BF62-4ABC-8BA3-8847957A935F}" type="slidenum">
              <a:rPr lang="cs-CZ" smtClean="0"/>
              <a:t>‹#›</a:t>
            </a:fld>
            <a:endParaRPr lang="cs-CZ"/>
          </a:p>
        </p:txBody>
      </p:sp>
    </p:spTree>
    <p:extLst>
      <p:ext uri="{BB962C8B-B14F-4D97-AF65-F5344CB8AC3E}">
        <p14:creationId xmlns:p14="http://schemas.microsoft.com/office/powerpoint/2010/main" val="18817877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6" name="Zástupný symbol pro datum 5"/>
          <p:cNvSpPr>
            <a:spLocks noGrp="1"/>
          </p:cNvSpPr>
          <p:nvPr>
            <p:ph type="dt" sz="half" idx="10"/>
          </p:nvPr>
        </p:nvSpPr>
        <p:spPr/>
        <p:txBody>
          <a:bodyPr/>
          <a:lstStyle/>
          <a:p>
            <a:fld id="{13BA03DC-9020-4E62-8104-3FA4AEF6125B}" type="datetime1">
              <a:rPr lang="cs-CZ" smtClean="0"/>
              <a:t>18.4.2017</a:t>
            </a:fld>
            <a:endParaRPr lang="cs-CZ" dirty="0"/>
          </a:p>
        </p:txBody>
      </p:sp>
      <p:sp>
        <p:nvSpPr>
          <p:cNvPr id="7" name="Zástupný symbol pro zápatí 6"/>
          <p:cNvSpPr>
            <a:spLocks noGrp="1"/>
          </p:cNvSpPr>
          <p:nvPr>
            <p:ph type="ftr" sz="quarter" idx="11"/>
          </p:nvPr>
        </p:nvSpPr>
        <p:spPr/>
        <p:txBody>
          <a:bodyPr/>
          <a:lstStyle/>
          <a:p>
            <a:r>
              <a:rPr lang="cs-CZ" smtClean="0"/>
              <a:t>Název prezentace</a:t>
            </a:r>
            <a:endParaRPr lang="cs-CZ"/>
          </a:p>
        </p:txBody>
      </p:sp>
      <p:sp>
        <p:nvSpPr>
          <p:cNvPr id="8" name="Zástupný symbol pro číslo snímku 7"/>
          <p:cNvSpPr>
            <a:spLocks noGrp="1"/>
          </p:cNvSpPr>
          <p:nvPr>
            <p:ph type="sldNum" sz="quarter" idx="12"/>
          </p:nvPr>
        </p:nvSpPr>
        <p:spPr/>
        <p:txBody>
          <a:bodyPr/>
          <a:lstStyle/>
          <a:p>
            <a:fld id="{48A91904-BF62-4ABC-8BA3-8847957A935F}" type="slidenum">
              <a:rPr lang="cs-CZ" smtClean="0"/>
              <a:pPr/>
              <a:t>‹#›</a:t>
            </a:fld>
            <a:endParaRPr lang="cs-CZ" dirty="0"/>
          </a:p>
        </p:txBody>
      </p:sp>
    </p:spTree>
    <p:extLst>
      <p:ext uri="{BB962C8B-B14F-4D97-AF65-F5344CB8AC3E}">
        <p14:creationId xmlns:p14="http://schemas.microsoft.com/office/powerpoint/2010/main" val="2440089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Prázdný - modrý">
    <p:bg>
      <p:bgRef idx="1001">
        <a:schemeClr val="bg2"/>
      </p:bgRef>
    </p:bg>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lvl1pPr>
              <a:defRPr>
                <a:solidFill>
                  <a:schemeClr val="tx1">
                    <a:lumMod val="65000"/>
                  </a:schemeClr>
                </a:solidFill>
              </a:defRPr>
            </a:lvl1pPr>
          </a:lstStyle>
          <a:p>
            <a:fld id="{7884F769-1ACC-42F7-861C-B68E984C36B6}" type="datetime1">
              <a:rPr lang="cs-CZ" smtClean="0"/>
              <a:t>18.4.2017</a:t>
            </a:fld>
            <a:endParaRPr lang="cs-CZ" dirty="0"/>
          </a:p>
        </p:txBody>
      </p:sp>
      <p:sp>
        <p:nvSpPr>
          <p:cNvPr id="6" name="Zástupný symbol pro zápatí 5"/>
          <p:cNvSpPr>
            <a:spLocks noGrp="1"/>
          </p:cNvSpPr>
          <p:nvPr>
            <p:ph type="ftr" sz="quarter" idx="11"/>
          </p:nvPr>
        </p:nvSpPr>
        <p:spPr/>
        <p:txBody>
          <a:bodyPr/>
          <a:lstStyle>
            <a:lvl1pPr>
              <a:defRPr>
                <a:solidFill>
                  <a:schemeClr val="tx1">
                    <a:lumMod val="65000"/>
                  </a:schemeClr>
                </a:solidFill>
              </a:defRPr>
            </a:lvl1pPr>
          </a:lstStyle>
          <a:p>
            <a:r>
              <a:rPr lang="cs-CZ" smtClean="0"/>
              <a:t>Název prezentace</a:t>
            </a:r>
            <a:endParaRPr lang="cs-CZ"/>
          </a:p>
        </p:txBody>
      </p:sp>
      <p:sp>
        <p:nvSpPr>
          <p:cNvPr id="7" name="Zástupný symbol pro číslo snímku 6"/>
          <p:cNvSpPr>
            <a:spLocks noGrp="1"/>
          </p:cNvSpPr>
          <p:nvPr>
            <p:ph type="sldNum" sz="quarter" idx="12"/>
          </p:nvPr>
        </p:nvSpPr>
        <p:spPr/>
        <p:txBody>
          <a:bodyPr/>
          <a:lstStyle>
            <a:lvl1pPr>
              <a:defRPr>
                <a:solidFill>
                  <a:schemeClr val="tx2"/>
                </a:solidFill>
              </a:defRPr>
            </a:lvl1pPr>
          </a:lstStyle>
          <a:p>
            <a:fld id="{48A91904-BF62-4ABC-8BA3-8847957A935F}" type="slidenum">
              <a:rPr lang="cs-CZ" smtClean="0"/>
              <a:pPr/>
              <a:t>‹#›</a:t>
            </a:fld>
            <a:endParaRPr lang="cs-CZ" dirty="0"/>
          </a:p>
        </p:txBody>
      </p:sp>
    </p:spTree>
    <p:extLst>
      <p:ext uri="{BB962C8B-B14F-4D97-AF65-F5344CB8AC3E}">
        <p14:creationId xmlns:p14="http://schemas.microsoft.com/office/powerpoint/2010/main" val="36969002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17"/>
            </p:custDataLst>
            <p:extLst>
              <p:ext uri="{D42A27DB-BD31-4B8C-83A1-F6EECF244321}">
                <p14:modId xmlns:p14="http://schemas.microsoft.com/office/powerpoint/2010/main" val="32549704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97"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16" name="Obdélník 15"/>
          <p:cNvSpPr/>
          <p:nvPr userDrawn="1"/>
        </p:nvSpPr>
        <p:spPr>
          <a:xfrm>
            <a:off x="-8858" y="6453420"/>
            <a:ext cx="9152857" cy="4045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userDrawn="1"/>
        </p:nvSpPr>
        <p:spPr>
          <a:xfrm>
            <a:off x="-8858" y="-1"/>
            <a:ext cx="9152858" cy="14843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bg1">
                  <a:lumMod val="65000"/>
                </a:schemeClr>
              </a:solidFill>
            </a:endParaRPr>
          </a:p>
        </p:txBody>
      </p:sp>
      <p:sp>
        <p:nvSpPr>
          <p:cNvPr id="2" name="Zástupný symbol pro nadpis 1"/>
          <p:cNvSpPr>
            <a:spLocks noGrp="1"/>
          </p:cNvSpPr>
          <p:nvPr>
            <p:ph type="title"/>
          </p:nvPr>
        </p:nvSpPr>
        <p:spPr>
          <a:xfrm>
            <a:off x="1547664" y="274638"/>
            <a:ext cx="7201050" cy="1143000"/>
          </a:xfrm>
          <a:prstGeom prst="rect">
            <a:avLst/>
          </a:prstGeom>
        </p:spPr>
        <p:txBody>
          <a:bodyPr vert="horz" lIns="91440" tIns="45720" rIns="91440" bIns="45720" rtlCol="0" anchor="ctr">
            <a:normAutofit/>
          </a:bodyPr>
          <a:lstStyle/>
          <a:p>
            <a:r>
              <a:rPr lang="cs-CZ" noProof="0" dirty="0" smtClean="0"/>
              <a:t>Kliknutím</a:t>
            </a:r>
            <a:r>
              <a:rPr lang="cs-CZ" dirty="0" smtClean="0"/>
              <a:t> lze upravit styl.</a:t>
            </a:r>
            <a:endParaRPr lang="cs-CZ" dirty="0"/>
          </a:p>
        </p:txBody>
      </p:sp>
      <p:sp>
        <p:nvSpPr>
          <p:cNvPr id="3" name="Zástupný symbol pro text 2"/>
          <p:cNvSpPr>
            <a:spLocks noGrp="1"/>
          </p:cNvSpPr>
          <p:nvPr>
            <p:ph type="body" idx="1"/>
          </p:nvPr>
        </p:nvSpPr>
        <p:spPr>
          <a:xfrm>
            <a:off x="395289" y="1700213"/>
            <a:ext cx="8353424" cy="4608512"/>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noProof="0" dirty="0" smtClean="0"/>
              <a:t>Čtvrtá</a:t>
            </a:r>
            <a:r>
              <a:rPr lang="cs-CZ" dirty="0" smtClean="0"/>
              <a:t>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395289" y="6524625"/>
            <a:ext cx="2133600" cy="252824"/>
          </a:xfrm>
          <a:prstGeom prst="rect">
            <a:avLst/>
          </a:prstGeom>
        </p:spPr>
        <p:txBody>
          <a:bodyPr vert="horz" lIns="91440" tIns="45720" rIns="91440" bIns="45720" rtlCol="0" anchor="ctr"/>
          <a:lstStyle>
            <a:lvl1pPr algn="l">
              <a:defRPr sz="1200">
                <a:solidFill>
                  <a:schemeClr val="bg1">
                    <a:lumMod val="65000"/>
                  </a:schemeClr>
                </a:solidFill>
              </a:defRPr>
            </a:lvl1pPr>
          </a:lstStyle>
          <a:p>
            <a:fld id="{D3B17881-BDEF-4A28-8472-7CA10F366E57}" type="datetime1">
              <a:rPr lang="cs-CZ" smtClean="0"/>
              <a:t>18.4.2017</a:t>
            </a:fld>
            <a:endParaRPr lang="cs-CZ" dirty="0"/>
          </a:p>
        </p:txBody>
      </p:sp>
      <p:sp>
        <p:nvSpPr>
          <p:cNvPr id="5" name="Zástupný symbol pro zápatí 4"/>
          <p:cNvSpPr>
            <a:spLocks noGrp="1"/>
          </p:cNvSpPr>
          <p:nvPr>
            <p:ph type="ftr" sz="quarter" idx="3"/>
          </p:nvPr>
        </p:nvSpPr>
        <p:spPr>
          <a:xfrm>
            <a:off x="3124201" y="6524625"/>
            <a:ext cx="2895600" cy="252824"/>
          </a:xfrm>
          <a:prstGeom prst="rect">
            <a:avLst/>
          </a:prstGeom>
        </p:spPr>
        <p:txBody>
          <a:bodyPr vert="horz" lIns="91440" tIns="45720" rIns="91440" bIns="45720" rtlCol="0" anchor="ctr"/>
          <a:lstStyle>
            <a:lvl1pPr algn="ctr">
              <a:defRPr sz="1200">
                <a:solidFill>
                  <a:schemeClr val="bg1">
                    <a:lumMod val="65000"/>
                  </a:schemeClr>
                </a:solidFill>
              </a:defRPr>
            </a:lvl1pPr>
          </a:lstStyle>
          <a:p>
            <a:r>
              <a:rPr lang="cs-CZ" smtClean="0"/>
              <a:t>Název prezentace</a:t>
            </a:r>
            <a:endParaRPr lang="cs-CZ"/>
          </a:p>
        </p:txBody>
      </p:sp>
      <p:sp>
        <p:nvSpPr>
          <p:cNvPr id="6" name="Zástupný symbol pro číslo snímku 5"/>
          <p:cNvSpPr>
            <a:spLocks noGrp="1"/>
          </p:cNvSpPr>
          <p:nvPr>
            <p:ph type="sldNum" sz="quarter" idx="4"/>
          </p:nvPr>
        </p:nvSpPr>
        <p:spPr>
          <a:xfrm>
            <a:off x="6615113" y="6524625"/>
            <a:ext cx="2133600" cy="252824"/>
          </a:xfrm>
          <a:prstGeom prst="rect">
            <a:avLst/>
          </a:prstGeom>
        </p:spPr>
        <p:txBody>
          <a:bodyPr vert="horz" lIns="91440" tIns="45720" rIns="91440" bIns="0" rtlCol="0" anchor="ctr"/>
          <a:lstStyle>
            <a:lvl1pPr algn="r">
              <a:defRPr sz="1200">
                <a:solidFill>
                  <a:schemeClr val="bg2"/>
                </a:solidFill>
              </a:defRPr>
            </a:lvl1pPr>
          </a:lstStyle>
          <a:p>
            <a:fld id="{48A91904-BF62-4ABC-8BA3-8847957A935F}" type="slidenum">
              <a:rPr lang="cs-CZ" smtClean="0"/>
              <a:pPr/>
              <a:t>‹#›</a:t>
            </a:fld>
            <a:endParaRPr lang="cs-CZ" dirty="0"/>
          </a:p>
        </p:txBody>
      </p:sp>
      <p:pic>
        <p:nvPicPr>
          <p:cNvPr id="2052" name="Picture 4" descr="C:\Jana\_00\30_job_zlute\20 ff_uk\fakultniSablony\Logo\FF-1001-version1-FFUK_znacka_bar_neg.jpg"/>
          <p:cNvPicPr>
            <a:picLocks noChangeAspect="1" noChangeArrowheads="1"/>
          </p:cNvPicPr>
          <p:nvPr userDrawn="1"/>
        </p:nvPicPr>
        <p:blipFill>
          <a:blip r:embed="rId20"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1444625" cy="153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358089"/>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62" r:id="rId4"/>
    <p:sldLayoutId id="2147483651" r:id="rId5"/>
    <p:sldLayoutId id="2147483652" r:id="rId6"/>
    <p:sldLayoutId id="2147483653" r:id="rId7"/>
    <p:sldLayoutId id="2147483654" r:id="rId8"/>
    <p:sldLayoutId id="2147483655" r:id="rId9"/>
    <p:sldLayoutId id="2147483663" r:id="rId10"/>
    <p:sldLayoutId id="2147483656" r:id="rId11"/>
    <p:sldLayoutId id="2147483657" r:id="rId12"/>
    <p:sldLayoutId id="2147483658" r:id="rId13"/>
    <p:sldLayoutId id="2147483659" r:id="rId14"/>
  </p:sldLayoutIdLst>
  <p:timing>
    <p:tnLst>
      <p:par>
        <p:cTn id="1" dur="indefinite" restart="never" nodeType="tmRoot"/>
      </p:par>
    </p:tnLst>
  </p:timing>
  <p:hf hdr="0" ftr="0" dt="0"/>
  <p:txStyles>
    <p:titleStyle>
      <a:lvl1pPr algn="l" defTabSz="914400" rtl="0" eaLnBrk="1" latinLnBrk="0" hangingPunct="1">
        <a:spcBef>
          <a:spcPct val="0"/>
        </a:spcBef>
        <a:buNone/>
        <a:defRPr sz="4400" b="0" kern="1200" cap="none"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Nadpis 19"/>
          <p:cNvSpPr>
            <a:spLocks noGrp="1"/>
          </p:cNvSpPr>
          <p:nvPr>
            <p:ph type="ctrTitle"/>
          </p:nvPr>
        </p:nvSpPr>
        <p:spPr>
          <a:xfrm>
            <a:off x="1187625" y="3356992"/>
            <a:ext cx="7078024" cy="1470025"/>
          </a:xfrm>
        </p:spPr>
        <p:txBody>
          <a:bodyPr>
            <a:normAutofit fontScale="90000"/>
          </a:bodyPr>
          <a:lstStyle/>
          <a:p>
            <a:r>
              <a:rPr lang="cs-CZ" b="0" dirty="0"/>
              <a:t>Trendy v oblasti bibliografických formátů aneb má MARC budoucnost?</a:t>
            </a:r>
            <a:r>
              <a:rPr lang="cs-CZ" dirty="0"/>
              <a:t/>
            </a:r>
            <a:br>
              <a:rPr lang="cs-CZ" dirty="0"/>
            </a:br>
            <a:endParaRPr lang="cs-CZ" dirty="0"/>
          </a:p>
        </p:txBody>
      </p:sp>
      <p:sp>
        <p:nvSpPr>
          <p:cNvPr id="21" name="Podnadpis 20"/>
          <p:cNvSpPr>
            <a:spLocks noGrp="1"/>
          </p:cNvSpPr>
          <p:nvPr>
            <p:ph type="subTitle" idx="1"/>
          </p:nvPr>
        </p:nvSpPr>
        <p:spPr>
          <a:xfrm>
            <a:off x="1190569" y="4827017"/>
            <a:ext cx="7078023" cy="618207"/>
          </a:xfrm>
        </p:spPr>
        <p:txBody>
          <a:bodyPr>
            <a:normAutofit fontScale="85000" lnSpcReduction="10000"/>
          </a:bodyPr>
          <a:lstStyle/>
          <a:p>
            <a:r>
              <a:rPr lang="cs-CZ" dirty="0"/>
              <a:t>Valná hromada pražské organizace SKIP</a:t>
            </a:r>
          </a:p>
        </p:txBody>
      </p:sp>
      <p:sp>
        <p:nvSpPr>
          <p:cNvPr id="22" name="Zástupný symbol pro text 21"/>
          <p:cNvSpPr>
            <a:spLocks noGrp="1"/>
          </p:cNvSpPr>
          <p:nvPr>
            <p:ph type="body" sz="quarter" idx="13"/>
          </p:nvPr>
        </p:nvSpPr>
        <p:spPr>
          <a:xfrm>
            <a:off x="5220072" y="5445224"/>
            <a:ext cx="3642834" cy="1179904"/>
          </a:xfrm>
        </p:spPr>
        <p:txBody>
          <a:bodyPr/>
          <a:lstStyle/>
          <a:p>
            <a:r>
              <a:rPr lang="cs-CZ" dirty="0" smtClean="0"/>
              <a:t>PhDr. Klára Rösslerová, Ph.D.</a:t>
            </a:r>
          </a:p>
          <a:p>
            <a:r>
              <a:rPr lang="cs-CZ" dirty="0" smtClean="0"/>
              <a:t>Klara.rosslerova@ff.cuni.cz</a:t>
            </a:r>
          </a:p>
          <a:p>
            <a:r>
              <a:rPr lang="cs-CZ" dirty="0" smtClean="0"/>
              <a:t>18.4.2017</a:t>
            </a:r>
            <a:endParaRPr lang="cs-CZ" dirty="0"/>
          </a:p>
        </p:txBody>
      </p:sp>
    </p:spTree>
    <p:extLst>
      <p:ext uri="{BB962C8B-B14F-4D97-AF65-F5344CB8AC3E}">
        <p14:creationId xmlns:p14="http://schemas.microsoft.com/office/powerpoint/2010/main" val="4278793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Sémantický web</a:t>
            </a:r>
            <a:endParaRPr lang="cs-CZ" dirty="0"/>
          </a:p>
        </p:txBody>
      </p:sp>
      <p:sp>
        <p:nvSpPr>
          <p:cNvPr id="10" name="Zástupný symbol pro obsah 9"/>
          <p:cNvSpPr>
            <a:spLocks noGrp="1"/>
          </p:cNvSpPr>
          <p:nvPr>
            <p:ph idx="1"/>
          </p:nvPr>
        </p:nvSpPr>
        <p:spPr/>
        <p:txBody>
          <a:bodyPr>
            <a:normAutofit/>
          </a:bodyPr>
          <a:lstStyle/>
          <a:p>
            <a:r>
              <a:rPr lang="cs-CZ" dirty="0" err="1" smtClean="0"/>
              <a:t>Tim</a:t>
            </a:r>
            <a:r>
              <a:rPr lang="cs-CZ" dirty="0" smtClean="0"/>
              <a:t> </a:t>
            </a:r>
            <a:r>
              <a:rPr lang="cs-CZ" dirty="0" err="1" smtClean="0"/>
              <a:t>Berners-Lee</a:t>
            </a:r>
            <a:r>
              <a:rPr lang="cs-CZ" dirty="0" smtClean="0"/>
              <a:t> – 2001:</a:t>
            </a:r>
          </a:p>
          <a:p>
            <a:r>
              <a:rPr lang="cs-CZ" dirty="0"/>
              <a:t>požadavek nahradit změť souborů propojených hypertextovými odkazy strukturovanou databází, tedy nahradit web dokumentů (</a:t>
            </a:r>
            <a:r>
              <a:rPr lang="cs-CZ" i="1" dirty="0"/>
              <a:t>web </a:t>
            </a:r>
            <a:r>
              <a:rPr lang="cs-CZ" i="1" dirty="0" err="1"/>
              <a:t>of</a:t>
            </a:r>
            <a:r>
              <a:rPr lang="cs-CZ" i="1" dirty="0"/>
              <a:t> </a:t>
            </a:r>
            <a:r>
              <a:rPr lang="cs-CZ" i="1" dirty="0" err="1"/>
              <a:t>documents</a:t>
            </a:r>
            <a:r>
              <a:rPr lang="cs-CZ" dirty="0"/>
              <a:t>) webem dat (</a:t>
            </a:r>
            <a:r>
              <a:rPr lang="cs-CZ" i="1" dirty="0"/>
              <a:t>web </a:t>
            </a:r>
            <a:r>
              <a:rPr lang="cs-CZ" i="1" dirty="0" err="1"/>
              <a:t>of</a:t>
            </a:r>
            <a:r>
              <a:rPr lang="cs-CZ" i="1" dirty="0"/>
              <a:t> data</a:t>
            </a:r>
            <a:r>
              <a:rPr lang="cs-CZ" dirty="0"/>
              <a:t>), a to prostřednictvím skrytých značek, které poskytují informace o významu dat v nich obsažených. </a:t>
            </a:r>
            <a:endParaRPr lang="cs-CZ" dirty="0" smtClean="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10</a:t>
            </a:fld>
            <a:endParaRPr lang="cs-CZ" dirty="0"/>
          </a:p>
        </p:txBody>
      </p:sp>
    </p:spTree>
    <p:extLst>
      <p:ext uri="{BB962C8B-B14F-4D97-AF65-F5344CB8AC3E}">
        <p14:creationId xmlns:p14="http://schemas.microsoft.com/office/powerpoint/2010/main" val="4257314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Sémantický web</a:t>
            </a:r>
            <a:endParaRPr lang="cs-CZ" dirty="0"/>
          </a:p>
        </p:txBody>
      </p:sp>
      <p:sp>
        <p:nvSpPr>
          <p:cNvPr id="10" name="Zástupný symbol pro obsah 9"/>
          <p:cNvSpPr>
            <a:spLocks noGrp="1"/>
          </p:cNvSpPr>
          <p:nvPr>
            <p:ph idx="1"/>
          </p:nvPr>
        </p:nvSpPr>
        <p:spPr/>
        <p:txBody>
          <a:bodyPr>
            <a:normAutofit/>
          </a:bodyPr>
          <a:lstStyle/>
          <a:p>
            <a:r>
              <a:rPr lang="cs-CZ" dirty="0"/>
              <a:t>takový web, který je strojům srozumitelný. Neznamená to však, že by se ze strojů staly umělé inteligence, které umějí číst data a chápat jejich smysl tak, jak to chápeme u lidí. Znamená to, že informace v něm jsou strukturovány, a to tak, že stroje rozumí – chápou – rozpoznávají informace, ale na základě značek, které jsou pro toto porozumění používány. </a:t>
            </a:r>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11</a:t>
            </a:fld>
            <a:endParaRPr lang="cs-CZ" dirty="0"/>
          </a:p>
        </p:txBody>
      </p:sp>
    </p:spTree>
    <p:extLst>
      <p:ext uri="{BB962C8B-B14F-4D97-AF65-F5344CB8AC3E}">
        <p14:creationId xmlns:p14="http://schemas.microsoft.com/office/powerpoint/2010/main" val="208758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Propojená data</a:t>
            </a:r>
            <a:endParaRPr lang="cs-CZ" dirty="0"/>
          </a:p>
        </p:txBody>
      </p:sp>
      <p:sp>
        <p:nvSpPr>
          <p:cNvPr id="10" name="Zástupný symbol pro obsah 9"/>
          <p:cNvSpPr>
            <a:spLocks noGrp="1"/>
          </p:cNvSpPr>
          <p:nvPr>
            <p:ph idx="1"/>
          </p:nvPr>
        </p:nvSpPr>
        <p:spPr/>
        <p:txBody>
          <a:bodyPr>
            <a:normAutofit/>
          </a:bodyPr>
          <a:lstStyle/>
          <a:p>
            <a:r>
              <a:rPr lang="cs-CZ" dirty="0" err="1" smtClean="0"/>
              <a:t>Tim</a:t>
            </a:r>
            <a:r>
              <a:rPr lang="cs-CZ" dirty="0" smtClean="0"/>
              <a:t> </a:t>
            </a:r>
            <a:r>
              <a:rPr lang="cs-CZ" dirty="0" err="1" smtClean="0"/>
              <a:t>Berners-Lee</a:t>
            </a:r>
            <a:r>
              <a:rPr lang="cs-CZ" dirty="0" smtClean="0"/>
              <a:t> – 2006</a:t>
            </a:r>
          </a:p>
          <a:p>
            <a:r>
              <a:rPr lang="cs-CZ" dirty="0"/>
              <a:t>Propojená data jsou publikačním modelem pro zveřejňování strukturovaných dat na webu, který je založen na webových standardech jako HTTP a URI a technologiích sémantického webu jako je datový model </a:t>
            </a:r>
            <a:r>
              <a:rPr lang="cs-CZ" dirty="0" smtClean="0"/>
              <a:t>RDF (</a:t>
            </a:r>
            <a:r>
              <a:rPr lang="cs-CZ" dirty="0"/>
              <a:t>subjekt – predikát – </a:t>
            </a:r>
            <a:r>
              <a:rPr lang="cs-CZ" dirty="0" smtClean="0"/>
              <a:t>objekt). </a:t>
            </a:r>
            <a:endParaRPr lang="cs-CZ"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12</a:t>
            </a:fld>
            <a:endParaRPr lang="cs-CZ" dirty="0"/>
          </a:p>
        </p:txBody>
      </p:sp>
    </p:spTree>
    <p:extLst>
      <p:ext uri="{BB962C8B-B14F-4D97-AF65-F5344CB8AC3E}">
        <p14:creationId xmlns:p14="http://schemas.microsoft.com/office/powerpoint/2010/main" val="55990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Jak to funguje</a:t>
            </a:r>
            <a:endParaRPr lang="cs-CZ" dirty="0"/>
          </a:p>
        </p:txBody>
      </p:sp>
      <p:sp>
        <p:nvSpPr>
          <p:cNvPr id="10" name="Zástupný symbol pro obsah 9"/>
          <p:cNvSpPr>
            <a:spLocks noGrp="1"/>
          </p:cNvSpPr>
          <p:nvPr>
            <p:ph idx="1"/>
          </p:nvPr>
        </p:nvSpPr>
        <p:spPr/>
        <p:txBody>
          <a:bodyPr>
            <a:normAutofit fontScale="77500" lnSpcReduction="20000"/>
          </a:bodyPr>
          <a:lstStyle/>
          <a:p>
            <a:r>
              <a:rPr lang="cs-CZ" dirty="0"/>
              <a:t>Převedení bibliografických záznamů do struktury propojených dat může a nemusí být náročná </a:t>
            </a:r>
            <a:r>
              <a:rPr lang="cs-CZ" dirty="0" smtClean="0"/>
              <a:t>práce - na </a:t>
            </a:r>
            <a:r>
              <a:rPr lang="cs-CZ" dirty="0"/>
              <a:t>těchto projektech se obvykle podílí tým několika lidí (do 10) a celý projekt trvá dny až týdny. </a:t>
            </a:r>
            <a:endParaRPr lang="cs-CZ" dirty="0" smtClean="0"/>
          </a:p>
          <a:p>
            <a:r>
              <a:rPr lang="cs-CZ" dirty="0" smtClean="0"/>
              <a:t>Způsoby:</a:t>
            </a:r>
          </a:p>
          <a:p>
            <a:pPr lvl="1"/>
            <a:r>
              <a:rPr lang="cs-CZ" dirty="0" smtClean="0"/>
              <a:t>knihovna </a:t>
            </a:r>
            <a:r>
              <a:rPr lang="cs-CZ" dirty="0"/>
              <a:t>zadá převod externí firmě, která vybrané záznamy převede tzv. na klíč. Tento způsob je jednoduchý, avšak vždy dojde k převodu pouze ucelené a neměnné skupiny dat. </a:t>
            </a:r>
            <a:endParaRPr lang="cs-CZ" dirty="0" smtClean="0"/>
          </a:p>
          <a:p>
            <a:pPr lvl="1"/>
            <a:r>
              <a:rPr lang="cs-CZ" dirty="0" smtClean="0"/>
              <a:t>katalogizace </a:t>
            </a:r>
            <a:r>
              <a:rPr lang="cs-CZ" dirty="0"/>
              <a:t>do struktury propojených dat např. za využití volně dostupného nástroje Kongresové knihovny. </a:t>
            </a:r>
            <a:endParaRPr lang="cs-CZ" dirty="0" smtClean="0"/>
          </a:p>
          <a:p>
            <a:pPr lvl="1"/>
            <a:r>
              <a:rPr lang="cs-CZ" dirty="0" smtClean="0"/>
              <a:t>samostatná </a:t>
            </a:r>
            <a:r>
              <a:rPr lang="cs-CZ" dirty="0"/>
              <a:t>práce přímo v knihovně. </a:t>
            </a:r>
          </a:p>
          <a:p>
            <a:endParaRPr lang="cs-CZ"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13</a:t>
            </a:fld>
            <a:endParaRPr lang="cs-CZ" dirty="0"/>
          </a:p>
        </p:txBody>
      </p:sp>
    </p:spTree>
    <p:extLst>
      <p:ext uri="{BB962C8B-B14F-4D97-AF65-F5344CB8AC3E}">
        <p14:creationId xmlns:p14="http://schemas.microsoft.com/office/powerpoint/2010/main" val="1769621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Jak to funguje</a:t>
            </a:r>
            <a:endParaRPr lang="cs-CZ" dirty="0"/>
          </a:p>
        </p:txBody>
      </p:sp>
      <p:sp>
        <p:nvSpPr>
          <p:cNvPr id="10" name="Zástupný symbol pro obsah 9"/>
          <p:cNvSpPr>
            <a:spLocks noGrp="1"/>
          </p:cNvSpPr>
          <p:nvPr>
            <p:ph idx="1"/>
          </p:nvPr>
        </p:nvSpPr>
        <p:spPr/>
        <p:txBody>
          <a:bodyPr>
            <a:normAutofit/>
          </a:bodyPr>
          <a:lstStyle/>
          <a:p>
            <a:r>
              <a:rPr lang="cs-CZ" dirty="0"/>
              <a:t>Nejprve je třeba definovat skupinu záznamů, které chce knihovna </a:t>
            </a:r>
            <a:r>
              <a:rPr lang="cs-CZ" dirty="0" smtClean="0"/>
              <a:t>převést</a:t>
            </a:r>
          </a:p>
          <a:p>
            <a:endParaRPr lang="cs-CZ"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14</a:t>
            </a:fld>
            <a:endParaRPr lang="cs-CZ" dirty="0"/>
          </a:p>
        </p:txBody>
      </p:sp>
    </p:spTree>
    <p:extLst>
      <p:ext uri="{BB962C8B-B14F-4D97-AF65-F5344CB8AC3E}">
        <p14:creationId xmlns:p14="http://schemas.microsoft.com/office/powerpoint/2010/main" val="2968922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Jak to funguje</a:t>
            </a:r>
            <a:endParaRPr lang="cs-CZ" dirty="0"/>
          </a:p>
        </p:txBody>
      </p:sp>
      <p:sp>
        <p:nvSpPr>
          <p:cNvPr id="10" name="Zástupný symbol pro obsah 9"/>
          <p:cNvSpPr>
            <a:spLocks noGrp="1"/>
          </p:cNvSpPr>
          <p:nvPr>
            <p:ph idx="1"/>
          </p:nvPr>
        </p:nvSpPr>
        <p:spPr/>
        <p:txBody>
          <a:bodyPr>
            <a:normAutofit fontScale="92500" lnSpcReduction="10000"/>
          </a:bodyPr>
          <a:lstStyle/>
          <a:p>
            <a:r>
              <a:rPr lang="cs-CZ" dirty="0"/>
              <a:t>vytvořit z každého pole záznamu trojici, tedy vytvořit např.:</a:t>
            </a:r>
          </a:p>
          <a:p>
            <a:pPr marL="0" lvl="0" indent="0">
              <a:buNone/>
            </a:pPr>
            <a:endParaRPr lang="cs-CZ" dirty="0" smtClean="0"/>
          </a:p>
          <a:p>
            <a:pPr marL="0" lvl="0" indent="0" algn="ctr">
              <a:buNone/>
            </a:pPr>
            <a:r>
              <a:rPr lang="cs-CZ" dirty="0" smtClean="0"/>
              <a:t>z</a:t>
            </a:r>
            <a:r>
              <a:rPr lang="cs-CZ" dirty="0"/>
              <a:t> pole 245 10 $</a:t>
            </a:r>
            <a:r>
              <a:rPr lang="cs-CZ" dirty="0" err="1"/>
              <a:t>aRUR</a:t>
            </a:r>
            <a:r>
              <a:rPr lang="cs-CZ" dirty="0"/>
              <a:t> / $c napsal Karel Čapek</a:t>
            </a:r>
          </a:p>
          <a:p>
            <a:pPr marL="0" lvl="0" indent="0">
              <a:buNone/>
            </a:pPr>
            <a:endParaRPr lang="cs-CZ" dirty="0" smtClean="0"/>
          </a:p>
          <a:p>
            <a:pPr marL="0" lvl="0" indent="0" algn="ctr">
              <a:buNone/>
            </a:pPr>
            <a:r>
              <a:rPr lang="cs-CZ" dirty="0" smtClean="0"/>
              <a:t>trojici </a:t>
            </a:r>
            <a:r>
              <a:rPr lang="cs-CZ" dirty="0"/>
              <a:t>RUR – má autora – Karel Čapek</a:t>
            </a:r>
          </a:p>
          <a:p>
            <a:pPr marL="0" indent="0">
              <a:buNone/>
            </a:pPr>
            <a:r>
              <a:rPr lang="cs-CZ" sz="3000" dirty="0"/>
              <a:t>„RUR“ je zde podmětem, „má autora“ je predikátem a „Karel Čapek“ je předmětem. Podmět a předmět je vždy nějakou „věcí“, predikát mezi nimi určuje vztah.</a:t>
            </a:r>
          </a:p>
          <a:p>
            <a:endParaRPr lang="cs-CZ"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15</a:t>
            </a:fld>
            <a:endParaRPr lang="cs-CZ" dirty="0"/>
          </a:p>
        </p:txBody>
      </p:sp>
    </p:spTree>
    <p:extLst>
      <p:ext uri="{BB962C8B-B14F-4D97-AF65-F5344CB8AC3E}">
        <p14:creationId xmlns:p14="http://schemas.microsoft.com/office/powerpoint/2010/main" val="1555111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Jak to funguje</a:t>
            </a:r>
            <a:endParaRPr lang="cs-CZ" dirty="0"/>
          </a:p>
        </p:txBody>
      </p:sp>
      <p:sp>
        <p:nvSpPr>
          <p:cNvPr id="10" name="Zástupný symbol pro obsah 9"/>
          <p:cNvSpPr>
            <a:spLocks noGrp="1"/>
          </p:cNvSpPr>
          <p:nvPr>
            <p:ph idx="1"/>
          </p:nvPr>
        </p:nvSpPr>
        <p:spPr/>
        <p:txBody>
          <a:bodyPr>
            <a:normAutofit fontScale="85000" lnSpcReduction="10000"/>
          </a:bodyPr>
          <a:lstStyle/>
          <a:p>
            <a:r>
              <a:rPr lang="cs-CZ" dirty="0"/>
              <a:t>Dále je potřeba pro co nejvíce podmětů a předmětů najít nebo vytvořit URI, čímž bude zajištěna propojitelnost, která je smyslem propojených dat. Samozřejmě ne všechno musí mít URI, „věc“ tak může být i slovem. Pro predikáty je potřeba naopak vyhledat vhodný slovník, které jsou tvořeny jednotlivými výrazy, které mají opět vlastní URI. Ideálním výstupem pak je:</a:t>
            </a:r>
          </a:p>
          <a:p>
            <a:pPr lvl="0"/>
            <a:r>
              <a:rPr lang="cs-CZ" dirty="0"/>
              <a:t>URI – URI – URI</a:t>
            </a:r>
          </a:p>
          <a:p>
            <a:r>
              <a:rPr lang="cs-CZ" dirty="0"/>
              <a:t>nebo např.:</a:t>
            </a:r>
          </a:p>
          <a:p>
            <a:pPr lvl="0"/>
            <a:r>
              <a:rPr lang="cs-CZ" dirty="0"/>
              <a:t>URI – URI – slovo (</a:t>
            </a:r>
            <a:r>
              <a:rPr lang="cs-CZ" dirty="0" err="1"/>
              <a:t>literál</a:t>
            </a:r>
            <a:r>
              <a:rPr lang="cs-CZ" dirty="0"/>
              <a:t>)</a:t>
            </a:r>
          </a:p>
          <a:p>
            <a:endParaRPr lang="cs-CZ"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16</a:t>
            </a:fld>
            <a:endParaRPr lang="cs-CZ" dirty="0"/>
          </a:p>
        </p:txBody>
      </p:sp>
    </p:spTree>
    <p:extLst>
      <p:ext uri="{BB962C8B-B14F-4D97-AF65-F5344CB8AC3E}">
        <p14:creationId xmlns:p14="http://schemas.microsoft.com/office/powerpoint/2010/main" val="142637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Jak to funguje</a:t>
            </a:r>
            <a:endParaRPr lang="cs-CZ" dirty="0"/>
          </a:p>
        </p:txBody>
      </p:sp>
      <p:sp>
        <p:nvSpPr>
          <p:cNvPr id="10" name="Zástupný symbol pro obsah 9"/>
          <p:cNvSpPr>
            <a:spLocks noGrp="1"/>
          </p:cNvSpPr>
          <p:nvPr>
            <p:ph idx="1"/>
          </p:nvPr>
        </p:nvSpPr>
        <p:spPr/>
        <p:txBody>
          <a:bodyPr>
            <a:normAutofit/>
          </a:bodyPr>
          <a:lstStyle/>
          <a:p>
            <a:r>
              <a:rPr lang="cs-CZ" dirty="0"/>
              <a:t>Aby využití propojených dat mělo smysl, je vhodné pokud možno najít ke všem „věcem“ již existující URI a nově vytvořená URI propojit. Jenom tak lze následně těžit z propojitelnosti, protože pokud ostatní použijí pro stejnou „věc“ stejné URI, trojice se propojí. Vyhledání existujících URI je časově náročnější částí úkolu. </a:t>
            </a:r>
          </a:p>
          <a:p>
            <a:endParaRPr lang="cs-CZ"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17</a:t>
            </a:fld>
            <a:endParaRPr lang="cs-CZ" dirty="0"/>
          </a:p>
        </p:txBody>
      </p:sp>
    </p:spTree>
    <p:extLst>
      <p:ext uri="{BB962C8B-B14F-4D97-AF65-F5344CB8AC3E}">
        <p14:creationId xmlns:p14="http://schemas.microsoft.com/office/powerpoint/2010/main" val="1547186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Jak to funguje</a:t>
            </a:r>
            <a:endParaRPr lang="cs-CZ" dirty="0"/>
          </a:p>
        </p:txBody>
      </p:sp>
      <p:sp>
        <p:nvSpPr>
          <p:cNvPr id="10" name="Zástupný symbol pro obsah 9"/>
          <p:cNvSpPr>
            <a:spLocks noGrp="1"/>
          </p:cNvSpPr>
          <p:nvPr>
            <p:ph idx="1"/>
          </p:nvPr>
        </p:nvSpPr>
        <p:spPr/>
        <p:txBody>
          <a:bodyPr>
            <a:normAutofit/>
          </a:bodyPr>
          <a:lstStyle/>
          <a:p>
            <a:r>
              <a:rPr lang="cs-CZ" dirty="0"/>
              <a:t>Dalším krokem je tyto trojice zpřístupnit tak, aby jim dokázaly porozumět stroje, tedy aby byly vůbec využitelné. Právě pro stroje (či lépe aplikace) je určen rámec RDF (chceme-li pro představu: jazyk RDF). </a:t>
            </a:r>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18</a:t>
            </a:fld>
            <a:endParaRPr lang="cs-CZ" dirty="0"/>
          </a:p>
        </p:txBody>
      </p:sp>
    </p:spTree>
    <p:extLst>
      <p:ext uri="{BB962C8B-B14F-4D97-AF65-F5344CB8AC3E}">
        <p14:creationId xmlns:p14="http://schemas.microsoft.com/office/powerpoint/2010/main" val="1519580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Jak to funguje</a:t>
            </a:r>
            <a:endParaRPr lang="cs-CZ" dirty="0"/>
          </a:p>
        </p:txBody>
      </p:sp>
      <p:sp>
        <p:nvSpPr>
          <p:cNvPr id="10" name="Zástupný symbol pro obsah 9"/>
          <p:cNvSpPr>
            <a:spLocks noGrp="1"/>
          </p:cNvSpPr>
          <p:nvPr>
            <p:ph idx="1"/>
          </p:nvPr>
        </p:nvSpPr>
        <p:spPr/>
        <p:txBody>
          <a:bodyPr>
            <a:normAutofit fontScale="62500" lnSpcReduction="20000"/>
          </a:bodyPr>
          <a:lstStyle/>
          <a:p>
            <a:r>
              <a:rPr lang="cs-CZ" dirty="0"/>
              <a:t>Dále je potřeba vybrat způsob zápisu (</a:t>
            </a:r>
            <a:r>
              <a:rPr lang="cs-CZ" dirty="0" err="1"/>
              <a:t>serializaci</a:t>
            </a:r>
            <a:r>
              <a:rPr lang="cs-CZ" dirty="0" smtClean="0"/>
              <a:t>):</a:t>
            </a:r>
          </a:p>
          <a:p>
            <a:pPr marL="0" indent="0">
              <a:buNone/>
            </a:pPr>
            <a:r>
              <a:rPr lang="cs-CZ" dirty="0"/>
              <a:t>Pro zápis trojic existují různé způsoby zápisu, které však vždy vedou ke stejnému cíli. Patří mezi ně (</a:t>
            </a:r>
            <a:r>
              <a:rPr lang="cs-CZ" dirty="0" err="1"/>
              <a:t>World</a:t>
            </a:r>
            <a:r>
              <a:rPr lang="cs-CZ" dirty="0"/>
              <a:t> </a:t>
            </a:r>
            <a:r>
              <a:rPr lang="cs-CZ" dirty="0" err="1"/>
              <a:t>Wide</a:t>
            </a:r>
            <a:r>
              <a:rPr lang="cs-CZ" dirty="0"/>
              <a:t> Web </a:t>
            </a:r>
            <a:r>
              <a:rPr lang="cs-CZ" dirty="0" err="1"/>
              <a:t>Consorcium</a:t>
            </a:r>
            <a:r>
              <a:rPr lang="cs-CZ" dirty="0"/>
              <a:t>. 2014):</a:t>
            </a:r>
          </a:p>
          <a:p>
            <a:pPr lvl="1"/>
            <a:r>
              <a:rPr lang="cs-CZ" dirty="0"/>
              <a:t>Rodina </a:t>
            </a:r>
            <a:r>
              <a:rPr lang="cs-CZ" dirty="0" err="1"/>
              <a:t>Turtle</a:t>
            </a:r>
            <a:r>
              <a:rPr lang="cs-CZ" dirty="0"/>
              <a:t> pro jazyky RDF (N-</a:t>
            </a:r>
            <a:r>
              <a:rPr lang="cs-CZ" dirty="0" err="1"/>
              <a:t>Triples</a:t>
            </a:r>
            <a:r>
              <a:rPr lang="cs-CZ" dirty="0"/>
              <a:t>, </a:t>
            </a:r>
            <a:r>
              <a:rPr lang="cs-CZ" dirty="0" err="1"/>
              <a:t>Turtle</a:t>
            </a:r>
            <a:r>
              <a:rPr lang="cs-CZ" dirty="0"/>
              <a:t>, </a:t>
            </a:r>
            <a:r>
              <a:rPr lang="cs-CZ" dirty="0" err="1"/>
              <a:t>TriG</a:t>
            </a:r>
            <a:r>
              <a:rPr lang="cs-CZ" dirty="0"/>
              <a:t> a N-</a:t>
            </a:r>
            <a:r>
              <a:rPr lang="cs-CZ" dirty="0" err="1"/>
              <a:t>Quads</a:t>
            </a:r>
            <a:r>
              <a:rPr lang="cs-CZ" dirty="0"/>
              <a:t>),</a:t>
            </a:r>
          </a:p>
          <a:p>
            <a:pPr lvl="1"/>
            <a:r>
              <a:rPr lang="cs-CZ" dirty="0"/>
              <a:t>JSON-LD,</a:t>
            </a:r>
          </a:p>
          <a:p>
            <a:pPr lvl="1"/>
            <a:r>
              <a:rPr lang="cs-CZ" dirty="0" err="1"/>
              <a:t>RDFa</a:t>
            </a:r>
            <a:r>
              <a:rPr lang="cs-CZ" dirty="0"/>
              <a:t>,</a:t>
            </a:r>
          </a:p>
          <a:p>
            <a:pPr lvl="1"/>
            <a:r>
              <a:rPr lang="cs-CZ" dirty="0"/>
              <a:t>RDF/XML.</a:t>
            </a:r>
          </a:p>
          <a:p>
            <a:r>
              <a:rPr lang="cs-CZ" dirty="0"/>
              <a:t>Nejjednodušší možností zápisu je N-</a:t>
            </a:r>
            <a:r>
              <a:rPr lang="cs-CZ" dirty="0" err="1"/>
              <a:t>Triples</a:t>
            </a:r>
            <a:r>
              <a:rPr lang="cs-CZ" dirty="0"/>
              <a:t>. Tento zápis je zapsáním trojice do jediného řádku, a to ve formě &lt;URI&gt; &lt;URI&gt; &lt;URI&gt;, tedy zápisem jednotlivých trojic (slov) vedle sebe do špičatých závorek. </a:t>
            </a:r>
          </a:p>
          <a:p>
            <a:r>
              <a:rPr lang="cs-CZ" dirty="0" err="1"/>
              <a:t>Turtle</a:t>
            </a:r>
            <a:r>
              <a:rPr lang="cs-CZ" dirty="0"/>
              <a:t> je již sofistikovanějším způsobem zápisu: pracuje s prefixy použitých slovníků. Na začátku takového záznamu jsou nejprve vypsány jednotlivé dále použité slovníky (Příkladem tak je např. </a:t>
            </a:r>
            <a:r>
              <a:rPr lang="cs-CZ" dirty="0" err="1"/>
              <a:t>schema</a:t>
            </a:r>
            <a:r>
              <a:rPr lang="cs-CZ" dirty="0"/>
              <a:t>: &lt;http://schema.org&gt; nebo </a:t>
            </a:r>
            <a:r>
              <a:rPr lang="cs-CZ" dirty="0" err="1"/>
              <a:t>foaf</a:t>
            </a:r>
            <a:r>
              <a:rPr lang="cs-CZ" dirty="0"/>
              <a:t>: &lt;http://xmlns.com/</a:t>
            </a:r>
            <a:r>
              <a:rPr lang="cs-CZ" dirty="0" err="1"/>
              <a:t>foaf</a:t>
            </a:r>
            <a:r>
              <a:rPr lang="cs-CZ" dirty="0"/>
              <a:t>/0.1/&gt;. V samotném těle záznamu jsou již vypsané výrazy ze slovníku, ale velmi zrychleně: ke každému podmětu jsou vypsány predikáty a předměty společně.  </a:t>
            </a:r>
          </a:p>
          <a:p>
            <a:endParaRPr lang="cs-CZ"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19</a:t>
            </a:fld>
            <a:endParaRPr lang="cs-CZ" dirty="0"/>
          </a:p>
        </p:txBody>
      </p:sp>
    </p:spTree>
    <p:extLst>
      <p:ext uri="{BB962C8B-B14F-4D97-AF65-F5344CB8AC3E}">
        <p14:creationId xmlns:p14="http://schemas.microsoft.com/office/powerpoint/2010/main" val="1696013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Jak to všechno začalo…</a:t>
            </a:r>
            <a:endParaRPr lang="cs-CZ" dirty="0"/>
          </a:p>
        </p:txBody>
      </p:sp>
      <p:sp>
        <p:nvSpPr>
          <p:cNvPr id="10" name="Zástupný symbol pro obsah 9"/>
          <p:cNvSpPr>
            <a:spLocks noGrp="1"/>
          </p:cNvSpPr>
          <p:nvPr>
            <p:ph idx="1"/>
          </p:nvPr>
        </p:nvSpPr>
        <p:spPr/>
        <p:txBody>
          <a:bodyPr>
            <a:normAutofit/>
          </a:bodyPr>
          <a:lstStyle/>
          <a:p>
            <a:r>
              <a:rPr lang="cs-CZ" dirty="0"/>
              <a:t>Distribuční </a:t>
            </a:r>
            <a:r>
              <a:rPr lang="cs-CZ" dirty="0" smtClean="0"/>
              <a:t>služba </a:t>
            </a:r>
            <a:r>
              <a:rPr lang="cs-CZ" dirty="0"/>
              <a:t>lístkových </a:t>
            </a:r>
            <a:r>
              <a:rPr lang="cs-CZ" dirty="0" smtClean="0"/>
              <a:t>záznamů:</a:t>
            </a:r>
          </a:p>
          <a:p>
            <a:pPr lvl="1"/>
            <a:r>
              <a:rPr lang="cs-CZ" dirty="0" smtClean="0"/>
              <a:t>R. 1902 - zákon </a:t>
            </a:r>
            <a:r>
              <a:rPr lang="cs-CZ" dirty="0"/>
              <a:t>nařizoval Kongresové knihovně dále distribuovat dokumenty a záznamy, které vytvoří. </a:t>
            </a:r>
            <a:endParaRPr lang="cs-CZ" dirty="0" smtClean="0"/>
          </a:p>
          <a:p>
            <a:pPr lvl="1"/>
            <a:r>
              <a:rPr lang="cs-CZ" dirty="0" smtClean="0"/>
              <a:t>V </a:t>
            </a:r>
            <a:r>
              <a:rPr lang="cs-CZ" dirty="0"/>
              <a:t>šedesátých letech bylo toto oddělení největším oddělením Kongresové knihovny, jeho prostory zabíraly místo 4x větší než fotbalové hřiště. V oddělení pracovalo 600 lidí, jejichž rukama ročně prošlo 78 miliónů záznamů. </a:t>
            </a:r>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2</a:t>
            </a:fld>
            <a:endParaRPr lang="cs-CZ" dirty="0"/>
          </a:p>
        </p:txBody>
      </p:sp>
    </p:spTree>
    <p:extLst>
      <p:ext uri="{BB962C8B-B14F-4D97-AF65-F5344CB8AC3E}">
        <p14:creationId xmlns:p14="http://schemas.microsoft.com/office/powerpoint/2010/main" val="188226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Jak to funguje</a:t>
            </a:r>
            <a:endParaRPr lang="cs-CZ" dirty="0"/>
          </a:p>
        </p:txBody>
      </p:sp>
      <p:sp>
        <p:nvSpPr>
          <p:cNvPr id="10" name="Zástupný symbol pro obsah 9"/>
          <p:cNvSpPr>
            <a:spLocks noGrp="1"/>
          </p:cNvSpPr>
          <p:nvPr>
            <p:ph idx="1"/>
          </p:nvPr>
        </p:nvSpPr>
        <p:spPr/>
        <p:txBody>
          <a:bodyPr>
            <a:normAutofit/>
          </a:bodyPr>
          <a:lstStyle/>
          <a:p>
            <a:r>
              <a:rPr lang="cs-CZ" dirty="0"/>
              <a:t>Vytvořená data ve struktuře propojených dat je nutné uložit na bezpečné místo serveru. </a:t>
            </a:r>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20</a:t>
            </a:fld>
            <a:endParaRPr lang="cs-CZ" dirty="0"/>
          </a:p>
        </p:txBody>
      </p:sp>
    </p:spTree>
    <p:extLst>
      <p:ext uri="{BB962C8B-B14F-4D97-AF65-F5344CB8AC3E}">
        <p14:creationId xmlns:p14="http://schemas.microsoft.com/office/powerpoint/2010/main" val="2136983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Jak to funguje</a:t>
            </a:r>
            <a:endParaRPr lang="cs-CZ" dirty="0"/>
          </a:p>
        </p:txBody>
      </p:sp>
      <p:sp>
        <p:nvSpPr>
          <p:cNvPr id="10" name="Zástupný symbol pro obsah 9"/>
          <p:cNvSpPr>
            <a:spLocks noGrp="1"/>
          </p:cNvSpPr>
          <p:nvPr>
            <p:ph idx="1"/>
          </p:nvPr>
        </p:nvSpPr>
        <p:spPr/>
        <p:txBody>
          <a:bodyPr>
            <a:normAutofit fontScale="92500" lnSpcReduction="20000"/>
          </a:bodyPr>
          <a:lstStyle/>
          <a:p>
            <a:r>
              <a:rPr lang="cs-CZ" dirty="0"/>
              <a:t>Vytvořená data jsou v posledním kroku zpřístupněna uživatelům nebo třetím </a:t>
            </a:r>
            <a:r>
              <a:rPr lang="cs-CZ" dirty="0" smtClean="0"/>
              <a:t>stranám:</a:t>
            </a:r>
          </a:p>
          <a:p>
            <a:pPr lvl="1"/>
            <a:r>
              <a:rPr lang="cs-CZ" dirty="0" smtClean="0"/>
              <a:t>prostřednictvím </a:t>
            </a:r>
            <a:r>
              <a:rPr lang="cs-CZ" dirty="0"/>
              <a:t>vystavení na webu pomocí webového </a:t>
            </a:r>
            <a:r>
              <a:rPr lang="cs-CZ" dirty="0" smtClean="0"/>
              <a:t>serveru - člověk </a:t>
            </a:r>
            <a:r>
              <a:rPr lang="cs-CZ" dirty="0"/>
              <a:t>nebo stroj tak získá data o jednom zdroji (knize). </a:t>
            </a:r>
            <a:endParaRPr lang="cs-CZ" dirty="0" smtClean="0"/>
          </a:p>
          <a:p>
            <a:pPr lvl="1"/>
            <a:r>
              <a:rPr lang="cs-CZ" dirty="0" smtClean="0"/>
              <a:t>Naopak </a:t>
            </a:r>
            <a:r>
              <a:rPr lang="cs-CZ" dirty="0"/>
              <a:t>webové rozhraní pro softwary umožňuje sofistikovanější způsob práce, a to díky dotazovacímu jazyku SPARQL. Provozování takového serveru je však ekonomicky </a:t>
            </a:r>
            <a:r>
              <a:rPr lang="cs-CZ" dirty="0" smtClean="0"/>
              <a:t>náročné.</a:t>
            </a:r>
          </a:p>
          <a:p>
            <a:pPr lvl="1"/>
            <a:r>
              <a:rPr lang="cs-CZ" dirty="0" smtClean="0"/>
              <a:t>Kompromisem </a:t>
            </a:r>
            <a:r>
              <a:rPr lang="cs-CZ" dirty="0"/>
              <a:t>tak může být třetí způsob publikování dat – publikování fragmentů (</a:t>
            </a:r>
            <a:r>
              <a:rPr lang="cs-CZ" dirty="0" err="1"/>
              <a:t>linked</a:t>
            </a:r>
            <a:r>
              <a:rPr lang="cs-CZ" dirty="0"/>
              <a:t> data </a:t>
            </a:r>
            <a:r>
              <a:rPr lang="cs-CZ" dirty="0" err="1"/>
              <a:t>fragments</a:t>
            </a:r>
            <a:r>
              <a:rPr lang="cs-CZ" dirty="0"/>
              <a:t>) neboli podmnožin pro určité typy dotazů (např. podle roků). </a:t>
            </a:r>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21</a:t>
            </a:fld>
            <a:endParaRPr lang="cs-CZ" dirty="0"/>
          </a:p>
        </p:txBody>
      </p:sp>
    </p:spTree>
    <p:extLst>
      <p:ext uri="{BB962C8B-B14F-4D97-AF65-F5344CB8AC3E}">
        <p14:creationId xmlns:p14="http://schemas.microsoft.com/office/powerpoint/2010/main" val="939409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Propojená data</a:t>
            </a:r>
            <a:endParaRPr lang="cs-CZ" dirty="0"/>
          </a:p>
        </p:txBody>
      </p:sp>
      <p:sp>
        <p:nvSpPr>
          <p:cNvPr id="10" name="Zástupný symbol pro obsah 9"/>
          <p:cNvSpPr>
            <a:spLocks noGrp="1"/>
          </p:cNvSpPr>
          <p:nvPr>
            <p:ph idx="1"/>
          </p:nvPr>
        </p:nvSpPr>
        <p:spPr/>
        <p:txBody>
          <a:bodyPr>
            <a:normAutofit/>
          </a:bodyPr>
          <a:lstStyle/>
          <a:p>
            <a:r>
              <a:rPr lang="cs-CZ" b="1" dirty="0"/>
              <a:t>dokud bude knihovní svět používat čtyřicet let starý (a z tohoto pohledu zcela nevyhovující) formát MARC 21, nemůže efektivně kooperovat s ostatními skupinami producentů a distributorů dat, nemůže efektivně předávat svá data mimo knihovní systémy a nemůže tak dostát vizi maximální kooperace a distribuce</a:t>
            </a:r>
            <a:endParaRPr lang="cs-CZ"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22</a:t>
            </a:fld>
            <a:endParaRPr lang="cs-CZ" dirty="0"/>
          </a:p>
        </p:txBody>
      </p:sp>
    </p:spTree>
    <p:extLst>
      <p:ext uri="{BB962C8B-B14F-4D97-AF65-F5344CB8AC3E}">
        <p14:creationId xmlns:p14="http://schemas.microsoft.com/office/powerpoint/2010/main" val="2358675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Propojená data</a:t>
            </a:r>
            <a:endParaRPr lang="cs-CZ" dirty="0"/>
          </a:p>
        </p:txBody>
      </p:sp>
      <p:sp>
        <p:nvSpPr>
          <p:cNvPr id="10" name="Zástupný symbol pro obsah 9"/>
          <p:cNvSpPr>
            <a:spLocks noGrp="1"/>
          </p:cNvSpPr>
          <p:nvPr>
            <p:ph idx="1"/>
          </p:nvPr>
        </p:nvSpPr>
        <p:spPr/>
        <p:txBody>
          <a:bodyPr>
            <a:normAutofit lnSpcReduction="10000"/>
          </a:bodyPr>
          <a:lstStyle/>
          <a:p>
            <a:r>
              <a:rPr lang="cs-CZ" dirty="0"/>
              <a:t>N</a:t>
            </a:r>
            <a:r>
              <a:rPr lang="cs-CZ" dirty="0" smtClean="0"/>
              <a:t>ahlédnout </a:t>
            </a:r>
            <a:r>
              <a:rPr lang="cs-CZ" dirty="0"/>
              <a:t>na vývoj v oblasti knihovnictví (či spíše obecně webu) a navrhnout, jak by měla vypadat struktura dat produkovaných knihovnou, aby byl stále sledován primární cíl: poskytnutí služby uživateli knihovny, a to co nejrychleji a nejjednodušeji – tedy přesně tak, jak je uživatel zvyklý při použití </a:t>
            </a:r>
            <a:r>
              <a:rPr lang="cs-CZ" dirty="0" smtClean="0"/>
              <a:t>webu</a:t>
            </a:r>
          </a:p>
          <a:p>
            <a:r>
              <a:rPr lang="cs-CZ" dirty="0"/>
              <a:t>Uplatňovat propojená data znamená vytvářet vazby mezi údaji z různých zdrojů.</a:t>
            </a:r>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23</a:t>
            </a:fld>
            <a:endParaRPr lang="cs-CZ" dirty="0"/>
          </a:p>
        </p:txBody>
      </p:sp>
    </p:spTree>
    <p:extLst>
      <p:ext uri="{BB962C8B-B14F-4D97-AF65-F5344CB8AC3E}">
        <p14:creationId xmlns:p14="http://schemas.microsoft.com/office/powerpoint/2010/main" val="1778681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Propojená data - aktivity</a:t>
            </a:r>
            <a:endParaRPr lang="cs-CZ" dirty="0"/>
          </a:p>
        </p:txBody>
      </p:sp>
      <p:sp>
        <p:nvSpPr>
          <p:cNvPr id="10" name="Zástupný symbol pro obsah 9"/>
          <p:cNvSpPr>
            <a:spLocks noGrp="1"/>
          </p:cNvSpPr>
          <p:nvPr>
            <p:ph idx="1"/>
          </p:nvPr>
        </p:nvSpPr>
        <p:spPr/>
        <p:txBody>
          <a:bodyPr>
            <a:normAutofit/>
          </a:bodyPr>
          <a:lstStyle/>
          <a:p>
            <a:r>
              <a:rPr lang="cs-CZ" dirty="0" smtClean="0"/>
              <a:t>2008 LC</a:t>
            </a:r>
          </a:p>
          <a:p>
            <a:r>
              <a:rPr lang="cs-CZ" dirty="0" smtClean="0"/>
              <a:t>2011 LC Iniciativa bibliografického rámce - BIBFRAME</a:t>
            </a:r>
            <a:endParaRPr lang="cs-CZ"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24</a:t>
            </a:fld>
            <a:endParaRPr lang="cs-CZ" dirty="0"/>
          </a:p>
        </p:txBody>
      </p:sp>
    </p:spTree>
    <p:extLst>
      <p:ext uri="{BB962C8B-B14F-4D97-AF65-F5344CB8AC3E}">
        <p14:creationId xmlns:p14="http://schemas.microsoft.com/office/powerpoint/2010/main" val="1796497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48A91904-BF62-4ABC-8BA3-8847957A935F}" type="slidenum">
              <a:rPr lang="cs-CZ" smtClean="0"/>
              <a:pPr/>
              <a:t>25</a:t>
            </a:fld>
            <a:endParaRPr lang="cs-CZ" dirty="0"/>
          </a:p>
        </p:txBody>
      </p:sp>
      <p:pic>
        <p:nvPicPr>
          <p:cNvPr id="3" name="Obrázek 2"/>
          <p:cNvPicPr>
            <a:picLocks noChangeAspect="1"/>
          </p:cNvPicPr>
          <p:nvPr/>
        </p:nvPicPr>
        <p:blipFill>
          <a:blip r:embed="rId2"/>
          <a:stretch>
            <a:fillRect/>
          </a:stretch>
        </p:blipFill>
        <p:spPr>
          <a:xfrm>
            <a:off x="-52388" y="-19050"/>
            <a:ext cx="9248775" cy="6896100"/>
          </a:xfrm>
          <a:prstGeom prst="rect">
            <a:avLst/>
          </a:prstGeom>
        </p:spPr>
      </p:pic>
    </p:spTree>
    <p:extLst>
      <p:ext uri="{BB962C8B-B14F-4D97-AF65-F5344CB8AC3E}">
        <p14:creationId xmlns:p14="http://schemas.microsoft.com/office/powerpoint/2010/main" val="1660565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Propojená data - aktivity</a:t>
            </a:r>
            <a:endParaRPr lang="cs-CZ" dirty="0"/>
          </a:p>
        </p:txBody>
      </p:sp>
      <p:sp>
        <p:nvSpPr>
          <p:cNvPr id="10" name="Zástupný symbol pro obsah 9"/>
          <p:cNvSpPr>
            <a:spLocks noGrp="1"/>
          </p:cNvSpPr>
          <p:nvPr>
            <p:ph idx="1"/>
          </p:nvPr>
        </p:nvSpPr>
        <p:spPr/>
        <p:txBody>
          <a:bodyPr>
            <a:normAutofit/>
          </a:bodyPr>
          <a:lstStyle/>
          <a:p>
            <a:r>
              <a:rPr lang="cs-CZ" dirty="0" smtClean="0"/>
              <a:t>2011 – OCLC</a:t>
            </a:r>
          </a:p>
          <a:p>
            <a:r>
              <a:rPr lang="cs-CZ" dirty="0"/>
              <a:t>Jako základ byly využity prvky ze slovníku </a:t>
            </a:r>
            <a:r>
              <a:rPr lang="cs-CZ" dirty="0" smtClean="0"/>
              <a:t>Schema.org - </a:t>
            </a:r>
            <a:r>
              <a:rPr lang="cs-CZ" dirty="0"/>
              <a:t>Ty byly doplněny o další prvky z vlastního jmenného prostoru. </a:t>
            </a:r>
            <a:endParaRPr lang="cs-CZ" dirty="0" smtClean="0"/>
          </a:p>
          <a:p>
            <a:r>
              <a:rPr lang="cs-CZ" dirty="0"/>
              <a:t>V</a:t>
            </a:r>
            <a:r>
              <a:rPr lang="cs-CZ" dirty="0" smtClean="0"/>
              <a:t>ytvoření </a:t>
            </a:r>
            <a:r>
              <a:rPr lang="cs-CZ" dirty="0"/>
              <a:t>rozšíření modelu Schema.org pro knihovny. Toto rozšíření nese název </a:t>
            </a:r>
            <a:r>
              <a:rPr lang="cs-CZ" dirty="0" err="1"/>
              <a:t>BibExtensions</a:t>
            </a:r>
            <a:endParaRPr lang="cs-CZ" dirty="0"/>
          </a:p>
          <a:p>
            <a:endParaRPr lang="cs-CZ" dirty="0" smtClean="0"/>
          </a:p>
          <a:p>
            <a:endParaRPr lang="cs-CZ" dirty="0" smtClean="0"/>
          </a:p>
          <a:p>
            <a:endParaRPr lang="cs-CZ" dirty="0"/>
          </a:p>
          <a:p>
            <a:endParaRPr lang="cs-CZ" dirty="0" smtClean="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26</a:t>
            </a:fld>
            <a:endParaRPr lang="cs-CZ" dirty="0"/>
          </a:p>
        </p:txBody>
      </p:sp>
    </p:spTree>
    <p:extLst>
      <p:ext uri="{BB962C8B-B14F-4D97-AF65-F5344CB8AC3E}">
        <p14:creationId xmlns:p14="http://schemas.microsoft.com/office/powerpoint/2010/main" val="1927991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48A91904-BF62-4ABC-8BA3-8847957A935F}" type="slidenum">
              <a:rPr lang="cs-CZ" smtClean="0"/>
              <a:pPr/>
              <a:t>27</a:t>
            </a:fld>
            <a:endParaRPr lang="cs-CZ" dirty="0"/>
          </a:p>
        </p:txBody>
      </p:sp>
      <p:pic>
        <p:nvPicPr>
          <p:cNvPr id="4" name="Obrázek 3"/>
          <p:cNvPicPr>
            <a:picLocks noChangeAspect="1"/>
          </p:cNvPicPr>
          <p:nvPr/>
        </p:nvPicPr>
        <p:blipFill>
          <a:blip r:embed="rId2"/>
          <a:stretch>
            <a:fillRect/>
          </a:stretch>
        </p:blipFill>
        <p:spPr>
          <a:xfrm>
            <a:off x="179512" y="116632"/>
            <a:ext cx="6035691" cy="6336704"/>
          </a:xfrm>
          <a:prstGeom prst="rect">
            <a:avLst/>
          </a:prstGeom>
        </p:spPr>
      </p:pic>
      <p:pic>
        <p:nvPicPr>
          <p:cNvPr id="5" name="Obrázek 4"/>
          <p:cNvPicPr>
            <a:picLocks noChangeAspect="1"/>
          </p:cNvPicPr>
          <p:nvPr/>
        </p:nvPicPr>
        <p:blipFill>
          <a:blip r:embed="rId3"/>
          <a:stretch>
            <a:fillRect/>
          </a:stretch>
        </p:blipFill>
        <p:spPr>
          <a:xfrm>
            <a:off x="4119563" y="4034249"/>
            <a:ext cx="4991100" cy="2743200"/>
          </a:xfrm>
          <a:prstGeom prst="rect">
            <a:avLst/>
          </a:prstGeom>
        </p:spPr>
      </p:pic>
      <p:sp>
        <p:nvSpPr>
          <p:cNvPr id="6" name="Obdélník 5"/>
          <p:cNvSpPr/>
          <p:nvPr/>
        </p:nvSpPr>
        <p:spPr>
          <a:xfrm>
            <a:off x="4139952" y="4077072"/>
            <a:ext cx="4896544" cy="27003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p:cNvPicPr>
            <a:picLocks noChangeAspect="1"/>
          </p:cNvPicPr>
          <p:nvPr/>
        </p:nvPicPr>
        <p:blipFill>
          <a:blip r:embed="rId4"/>
          <a:stretch>
            <a:fillRect/>
          </a:stretch>
        </p:blipFill>
        <p:spPr>
          <a:xfrm>
            <a:off x="6988621" y="188640"/>
            <a:ext cx="2047875" cy="714375"/>
          </a:xfrm>
          <a:prstGeom prst="rect">
            <a:avLst/>
          </a:prstGeom>
        </p:spPr>
      </p:pic>
    </p:spTree>
    <p:extLst>
      <p:ext uri="{BB962C8B-B14F-4D97-AF65-F5344CB8AC3E}">
        <p14:creationId xmlns:p14="http://schemas.microsoft.com/office/powerpoint/2010/main" val="3422145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Praktické uplatnění</a:t>
            </a:r>
            <a:endParaRPr lang="cs-CZ" dirty="0"/>
          </a:p>
        </p:txBody>
      </p:sp>
      <p:sp>
        <p:nvSpPr>
          <p:cNvPr id="10" name="Zástupný symbol pro obsah 9"/>
          <p:cNvSpPr>
            <a:spLocks noGrp="1"/>
          </p:cNvSpPr>
          <p:nvPr>
            <p:ph idx="1"/>
          </p:nvPr>
        </p:nvSpPr>
        <p:spPr/>
        <p:txBody>
          <a:bodyPr>
            <a:normAutofit fontScale="92500" lnSpcReduction="20000"/>
          </a:bodyPr>
          <a:lstStyle/>
          <a:p>
            <a:r>
              <a:rPr lang="cs-CZ" b="1" dirty="0"/>
              <a:t>OCLC v katalogu </a:t>
            </a:r>
            <a:r>
              <a:rPr lang="cs-CZ" b="1" dirty="0" err="1" smtClean="0"/>
              <a:t>WorldCat</a:t>
            </a:r>
            <a:endParaRPr lang="cs-CZ" b="1" dirty="0" smtClean="0"/>
          </a:p>
          <a:p>
            <a:r>
              <a:rPr lang="cs-CZ" b="1" dirty="0" smtClean="0"/>
              <a:t>LIBRIS – švédský souborný katalog</a:t>
            </a:r>
          </a:p>
          <a:p>
            <a:r>
              <a:rPr lang="cs-CZ" b="1" dirty="0" smtClean="0"/>
              <a:t>Finská národní knihovna</a:t>
            </a:r>
          </a:p>
          <a:p>
            <a:r>
              <a:rPr lang="cs-CZ" b="1" dirty="0" smtClean="0"/>
              <a:t>Britská národní bibliografie</a:t>
            </a:r>
          </a:p>
          <a:p>
            <a:r>
              <a:rPr lang="cs-CZ" b="1" dirty="0" smtClean="0"/>
              <a:t>Maďarská národní knihovna</a:t>
            </a:r>
          </a:p>
          <a:p>
            <a:r>
              <a:rPr lang="cs-CZ" b="1" dirty="0" smtClean="0"/>
              <a:t>Národní bibliografie DNB (časové embargo)</a:t>
            </a:r>
          </a:p>
          <a:p>
            <a:r>
              <a:rPr lang="cs-CZ" dirty="0"/>
              <a:t>portál </a:t>
            </a:r>
            <a:r>
              <a:rPr lang="cs-CZ" b="1" dirty="0"/>
              <a:t>data.bnf.fr</a:t>
            </a:r>
            <a:r>
              <a:rPr lang="cs-CZ" dirty="0"/>
              <a:t> </a:t>
            </a:r>
            <a:r>
              <a:rPr lang="cs-CZ" dirty="0" smtClean="0"/>
              <a:t>(stránky </a:t>
            </a:r>
            <a:r>
              <a:rPr lang="cs-CZ" dirty="0"/>
              <a:t>o osobách a </a:t>
            </a:r>
            <a:r>
              <a:rPr lang="cs-CZ" dirty="0" smtClean="0"/>
              <a:t>institucích)</a:t>
            </a:r>
          </a:p>
          <a:p>
            <a:r>
              <a:rPr lang="cs-CZ" dirty="0"/>
              <a:t>d</a:t>
            </a:r>
            <a:r>
              <a:rPr lang="cs-CZ" dirty="0" smtClean="0"/>
              <a:t>igitální </a:t>
            </a:r>
            <a:r>
              <a:rPr lang="cs-CZ" dirty="0"/>
              <a:t>knihovna </a:t>
            </a:r>
            <a:r>
              <a:rPr lang="cs-CZ" b="1" dirty="0" err="1"/>
              <a:t>Europeana</a:t>
            </a:r>
            <a:r>
              <a:rPr lang="cs-CZ" dirty="0" smtClean="0"/>
              <a:t> </a:t>
            </a:r>
            <a:endParaRPr lang="cs-CZ" dirty="0"/>
          </a:p>
          <a:p>
            <a:endParaRPr lang="cs-CZ" dirty="0" smtClean="0"/>
          </a:p>
          <a:p>
            <a:endParaRPr lang="cs-CZ" dirty="0" smtClean="0"/>
          </a:p>
          <a:p>
            <a:endParaRPr lang="cs-CZ" dirty="0"/>
          </a:p>
          <a:p>
            <a:endParaRPr lang="cs-CZ" dirty="0" smtClean="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28</a:t>
            </a:fld>
            <a:endParaRPr lang="cs-CZ" dirty="0"/>
          </a:p>
        </p:txBody>
      </p:sp>
    </p:spTree>
    <p:extLst>
      <p:ext uri="{BB962C8B-B14F-4D97-AF65-F5344CB8AC3E}">
        <p14:creationId xmlns:p14="http://schemas.microsoft.com/office/powerpoint/2010/main" val="938328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Současnost</a:t>
            </a:r>
            <a:endParaRPr lang="cs-CZ" dirty="0"/>
          </a:p>
        </p:txBody>
      </p:sp>
      <p:sp>
        <p:nvSpPr>
          <p:cNvPr id="10" name="Zástupný symbol pro obsah 9"/>
          <p:cNvSpPr>
            <a:spLocks noGrp="1"/>
          </p:cNvSpPr>
          <p:nvPr>
            <p:ph idx="1"/>
          </p:nvPr>
        </p:nvSpPr>
        <p:spPr/>
        <p:txBody>
          <a:bodyPr>
            <a:normAutofit/>
          </a:bodyPr>
          <a:lstStyle/>
          <a:p>
            <a:pPr marL="0" indent="0">
              <a:buNone/>
            </a:pPr>
            <a:endParaRPr lang="cs-CZ" b="1" dirty="0" smtClean="0"/>
          </a:p>
          <a:p>
            <a:pPr marL="0" indent="0">
              <a:buNone/>
            </a:pPr>
            <a:endParaRPr lang="cs-CZ" b="1" dirty="0"/>
          </a:p>
          <a:p>
            <a:pPr marL="0" indent="0">
              <a:buNone/>
            </a:pPr>
            <a:endParaRPr lang="cs-CZ" b="1" dirty="0" smtClean="0"/>
          </a:p>
          <a:p>
            <a:pPr marL="0" indent="0" algn="ctr">
              <a:buNone/>
            </a:pPr>
            <a:r>
              <a:rPr lang="cs-CZ" b="1" dirty="0" smtClean="0"/>
              <a:t>životní </a:t>
            </a:r>
            <a:r>
              <a:rPr lang="cs-CZ" b="1" dirty="0"/>
              <a:t>cyklus bibliografických dat </a:t>
            </a:r>
            <a:r>
              <a:rPr lang="cs-CZ" b="1" dirty="0" smtClean="0"/>
              <a:t>se proměňuje </a:t>
            </a:r>
            <a:r>
              <a:rPr lang="cs-CZ" b="1" dirty="0"/>
              <a:t>nebo již proměnil</a:t>
            </a:r>
            <a:r>
              <a:rPr lang="cs-CZ" dirty="0" smtClean="0"/>
              <a:t> </a:t>
            </a:r>
            <a:endParaRPr lang="cs-CZ" dirty="0"/>
          </a:p>
          <a:p>
            <a:endParaRPr lang="cs-CZ" dirty="0" smtClean="0"/>
          </a:p>
          <a:p>
            <a:endParaRPr lang="cs-CZ" dirty="0" smtClean="0"/>
          </a:p>
          <a:p>
            <a:endParaRPr lang="cs-CZ" dirty="0"/>
          </a:p>
          <a:p>
            <a:endParaRPr lang="cs-CZ" dirty="0" smtClean="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29</a:t>
            </a:fld>
            <a:endParaRPr lang="cs-CZ" dirty="0"/>
          </a:p>
        </p:txBody>
      </p:sp>
    </p:spTree>
    <p:extLst>
      <p:ext uri="{BB962C8B-B14F-4D97-AF65-F5344CB8AC3E}">
        <p14:creationId xmlns:p14="http://schemas.microsoft.com/office/powerpoint/2010/main" val="1242720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Jak to všechno začalo…</a:t>
            </a:r>
            <a:endParaRPr lang="cs-CZ" dirty="0"/>
          </a:p>
        </p:txBody>
      </p:sp>
      <p:sp>
        <p:nvSpPr>
          <p:cNvPr id="10" name="Zástupný symbol pro obsah 9"/>
          <p:cNvSpPr>
            <a:spLocks noGrp="1"/>
          </p:cNvSpPr>
          <p:nvPr>
            <p:ph idx="1"/>
          </p:nvPr>
        </p:nvSpPr>
        <p:spPr/>
        <p:txBody>
          <a:bodyPr>
            <a:normAutofit/>
          </a:bodyPr>
          <a:lstStyle/>
          <a:p>
            <a:endParaRPr lang="cs-CZ"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3</a:t>
            </a:fld>
            <a:endParaRPr lang="cs-CZ" dirty="0"/>
          </a:p>
        </p:txBody>
      </p:sp>
      <p:pic>
        <p:nvPicPr>
          <p:cNvPr id="2" name="Obrázek 1"/>
          <p:cNvPicPr>
            <a:picLocks noChangeAspect="1"/>
          </p:cNvPicPr>
          <p:nvPr/>
        </p:nvPicPr>
        <p:blipFill>
          <a:blip r:embed="rId5"/>
          <a:stretch>
            <a:fillRect/>
          </a:stretch>
        </p:blipFill>
        <p:spPr>
          <a:xfrm>
            <a:off x="414172" y="1689179"/>
            <a:ext cx="3867150" cy="2505075"/>
          </a:xfrm>
          <a:prstGeom prst="rect">
            <a:avLst/>
          </a:prstGeom>
        </p:spPr>
      </p:pic>
      <p:pic>
        <p:nvPicPr>
          <p:cNvPr id="3" name="Obrázek 2"/>
          <p:cNvPicPr>
            <a:picLocks noChangeAspect="1"/>
          </p:cNvPicPr>
          <p:nvPr/>
        </p:nvPicPr>
        <p:blipFill>
          <a:blip r:embed="rId6"/>
          <a:stretch>
            <a:fillRect/>
          </a:stretch>
        </p:blipFill>
        <p:spPr>
          <a:xfrm>
            <a:off x="4572001" y="3645024"/>
            <a:ext cx="3857625" cy="2619375"/>
          </a:xfrm>
          <a:prstGeom prst="rect">
            <a:avLst/>
          </a:prstGeom>
        </p:spPr>
      </p:pic>
    </p:spTree>
    <p:extLst>
      <p:ext uri="{BB962C8B-B14F-4D97-AF65-F5344CB8AC3E}">
        <p14:creationId xmlns:p14="http://schemas.microsoft.com/office/powerpoint/2010/main" val="504618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Současnost</a:t>
            </a:r>
            <a:endParaRPr lang="cs-CZ" dirty="0"/>
          </a:p>
        </p:txBody>
      </p:sp>
      <p:sp>
        <p:nvSpPr>
          <p:cNvPr id="10" name="Zástupný symbol pro obsah 9"/>
          <p:cNvSpPr>
            <a:spLocks noGrp="1"/>
          </p:cNvSpPr>
          <p:nvPr>
            <p:ph idx="1"/>
          </p:nvPr>
        </p:nvSpPr>
        <p:spPr/>
        <p:txBody>
          <a:bodyPr>
            <a:normAutofit/>
          </a:bodyPr>
          <a:lstStyle/>
          <a:p>
            <a:r>
              <a:rPr lang="cs-CZ" b="1" dirty="0"/>
              <a:t>Díky této struktuře se cenné informace vytvářené knihovníky konečně dostávají z uzavřených knihovních katalogů a databází (v angličtině je často používaný výraz </a:t>
            </a:r>
            <a:r>
              <a:rPr lang="cs-CZ" b="1" i="1" dirty="0" err="1"/>
              <a:t>silos</a:t>
            </a:r>
            <a:r>
              <a:rPr lang="cs-CZ" b="1" dirty="0"/>
              <a:t>) i na volný web, kde je naleznou koncoví uživatelé – stroje, aby je zprostředkovali dalším koncovým uživatelům – čtenářům</a:t>
            </a:r>
            <a:endParaRPr lang="cs-CZ" dirty="0" smtClean="0"/>
          </a:p>
          <a:p>
            <a:endParaRPr lang="cs-CZ" dirty="0" smtClean="0"/>
          </a:p>
          <a:p>
            <a:endParaRPr lang="cs-CZ" dirty="0"/>
          </a:p>
          <a:p>
            <a:endParaRPr lang="cs-CZ" dirty="0" smtClean="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30</a:t>
            </a:fld>
            <a:endParaRPr lang="cs-CZ" dirty="0"/>
          </a:p>
        </p:txBody>
      </p:sp>
    </p:spTree>
    <p:extLst>
      <p:ext uri="{BB962C8B-B14F-4D97-AF65-F5344CB8AC3E}">
        <p14:creationId xmlns:p14="http://schemas.microsoft.com/office/powerpoint/2010/main" val="1675979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fontScale="90000"/>
          </a:bodyPr>
          <a:lstStyle/>
          <a:p>
            <a:r>
              <a:rPr lang="cs-CZ" dirty="0" smtClean="0"/>
              <a:t>Připravenost knihovních softwarů</a:t>
            </a:r>
            <a:endParaRPr lang="cs-CZ" dirty="0"/>
          </a:p>
        </p:txBody>
      </p:sp>
      <p:sp>
        <p:nvSpPr>
          <p:cNvPr id="10" name="Zástupný symbol pro obsah 9"/>
          <p:cNvSpPr>
            <a:spLocks noGrp="1"/>
          </p:cNvSpPr>
          <p:nvPr>
            <p:ph idx="1"/>
          </p:nvPr>
        </p:nvSpPr>
        <p:spPr/>
        <p:txBody>
          <a:bodyPr/>
          <a:lstStyle/>
          <a:p>
            <a:r>
              <a:rPr lang="cs-CZ" dirty="0" smtClean="0"/>
              <a:t>Bylo </a:t>
            </a:r>
            <a:r>
              <a:rPr lang="cs-CZ" dirty="0"/>
              <a:t>analyzováno 45 knihovních softwarů s celkovým počtem 20 688 zjištěných instalací od 22 producentů. </a:t>
            </a:r>
          </a:p>
          <a:p>
            <a:r>
              <a:rPr lang="cs-CZ" dirty="0"/>
              <a:t>Z výsledků analýzy lze odvodit, že knihovní softwary resp. knihovny nejsou na práci s propojenými daty připraveny</a:t>
            </a:r>
            <a:r>
              <a:rPr lang="cs-CZ" b="1" dirty="0"/>
              <a:t>. </a:t>
            </a:r>
            <a:endParaRPr lang="cs-CZ" dirty="0"/>
          </a:p>
          <a:p>
            <a:endParaRPr lang="cs-CZ"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31</a:t>
            </a:fld>
            <a:endParaRPr lang="cs-CZ" dirty="0"/>
          </a:p>
        </p:txBody>
      </p:sp>
      <p:graphicFrame>
        <p:nvGraphicFramePr>
          <p:cNvPr id="2" name="Tabulka 1"/>
          <p:cNvGraphicFramePr>
            <a:graphicFrameLocks noGrp="1"/>
          </p:cNvGraphicFramePr>
          <p:nvPr>
            <p:extLst>
              <p:ext uri="{D42A27DB-BD31-4B8C-83A1-F6EECF244321}">
                <p14:modId xmlns:p14="http://schemas.microsoft.com/office/powerpoint/2010/main" val="360009795"/>
              </p:ext>
            </p:extLst>
          </p:nvPr>
        </p:nvGraphicFramePr>
        <p:xfrm>
          <a:off x="3419872" y="4941168"/>
          <a:ext cx="5051426" cy="952500"/>
        </p:xfrm>
        <a:graphic>
          <a:graphicData uri="http://schemas.openxmlformats.org/drawingml/2006/table">
            <a:tbl>
              <a:tblPr firstRow="1" firstCol="1" bandRow="1">
                <a:tableStyleId>{5C22544A-7EE6-4342-B048-85BDC9FD1C3A}</a:tableStyleId>
              </a:tblPr>
              <a:tblGrid>
                <a:gridCol w="1438818">
                  <a:extLst>
                    <a:ext uri="{9D8B030D-6E8A-4147-A177-3AD203B41FA5}">
                      <a16:colId xmlns:a16="http://schemas.microsoft.com/office/drawing/2014/main" val="3758191036"/>
                    </a:ext>
                  </a:extLst>
                </a:gridCol>
                <a:gridCol w="1880309">
                  <a:extLst>
                    <a:ext uri="{9D8B030D-6E8A-4147-A177-3AD203B41FA5}">
                      <a16:colId xmlns:a16="http://schemas.microsoft.com/office/drawing/2014/main" val="3460080095"/>
                    </a:ext>
                  </a:extLst>
                </a:gridCol>
                <a:gridCol w="1003679">
                  <a:extLst>
                    <a:ext uri="{9D8B030D-6E8A-4147-A177-3AD203B41FA5}">
                      <a16:colId xmlns:a16="http://schemas.microsoft.com/office/drawing/2014/main" val="1140520509"/>
                    </a:ext>
                  </a:extLst>
                </a:gridCol>
                <a:gridCol w="728620">
                  <a:extLst>
                    <a:ext uri="{9D8B030D-6E8A-4147-A177-3AD203B41FA5}">
                      <a16:colId xmlns:a16="http://schemas.microsoft.com/office/drawing/2014/main" val="3987179550"/>
                    </a:ext>
                  </a:extLst>
                </a:gridCol>
              </a:tblGrid>
              <a:tr h="190500">
                <a:tc>
                  <a:txBody>
                    <a:bodyPr/>
                    <a:lstStyle/>
                    <a:p>
                      <a:pPr>
                        <a:lnSpc>
                          <a:spcPct val="107000"/>
                        </a:lnSpc>
                        <a:spcAft>
                          <a:spcPts val="800"/>
                        </a:spcAft>
                      </a:pPr>
                      <a:r>
                        <a:rPr lang="cs-CZ" sz="1100">
                          <a:effectLst/>
                        </a:rPr>
                        <a:t> Odpověď</a:t>
                      </a:r>
                      <a:endParaRPr lang="cs-C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cs-CZ" sz="1100">
                          <a:effectLst/>
                        </a:rPr>
                        <a:t>Počet knihovních softwarů</a:t>
                      </a:r>
                      <a:endParaRPr lang="cs-C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cs-CZ" sz="1100">
                          <a:effectLst/>
                        </a:rPr>
                        <a:t>%</a:t>
                      </a:r>
                      <a:endParaRPr lang="cs-C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cs-CZ" sz="1100">
                          <a:effectLst/>
                        </a:rPr>
                        <a:t>%</a:t>
                      </a:r>
                      <a:endParaRPr lang="cs-C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61701742"/>
                  </a:ext>
                </a:extLst>
              </a:tr>
              <a:tr h="190500">
                <a:tc>
                  <a:txBody>
                    <a:bodyPr/>
                    <a:lstStyle/>
                    <a:p>
                      <a:pPr>
                        <a:lnSpc>
                          <a:spcPct val="107000"/>
                        </a:lnSpc>
                        <a:spcAft>
                          <a:spcPts val="800"/>
                        </a:spcAft>
                      </a:pPr>
                      <a:r>
                        <a:rPr lang="cs-CZ" sz="1100">
                          <a:effectLst/>
                        </a:rPr>
                        <a:t>ano</a:t>
                      </a:r>
                      <a:endParaRPr lang="cs-C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cs-CZ" sz="1100">
                          <a:effectLst/>
                        </a:rPr>
                        <a:t>12</a:t>
                      </a:r>
                      <a:endParaRPr lang="cs-C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cs-CZ" sz="1100">
                          <a:effectLst/>
                        </a:rPr>
                        <a:t>27</a:t>
                      </a:r>
                      <a:endParaRPr lang="cs-C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cs-CZ" sz="1100">
                          <a:effectLst/>
                        </a:rPr>
                        <a:t>27</a:t>
                      </a:r>
                      <a:endParaRPr lang="cs-C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61599111"/>
                  </a:ext>
                </a:extLst>
              </a:tr>
              <a:tr h="190500">
                <a:tc>
                  <a:txBody>
                    <a:bodyPr/>
                    <a:lstStyle/>
                    <a:p>
                      <a:pPr>
                        <a:lnSpc>
                          <a:spcPct val="107000"/>
                        </a:lnSpc>
                        <a:spcAft>
                          <a:spcPts val="800"/>
                        </a:spcAft>
                      </a:pPr>
                      <a:r>
                        <a:rPr lang="cs-CZ" sz="1100">
                          <a:effectLst/>
                        </a:rPr>
                        <a:t>ne </a:t>
                      </a:r>
                      <a:endParaRPr lang="cs-C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cs-CZ" sz="1100">
                          <a:effectLst/>
                        </a:rPr>
                        <a:t>5</a:t>
                      </a:r>
                      <a:endParaRPr lang="cs-C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cs-CZ" sz="1100">
                          <a:effectLst/>
                        </a:rPr>
                        <a:t>11</a:t>
                      </a:r>
                      <a:endParaRPr lang="cs-C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rowSpan="2">
                  <a:txBody>
                    <a:bodyPr/>
                    <a:lstStyle/>
                    <a:p>
                      <a:pPr algn="r">
                        <a:lnSpc>
                          <a:spcPct val="107000"/>
                        </a:lnSpc>
                        <a:spcAft>
                          <a:spcPts val="800"/>
                        </a:spcAft>
                      </a:pPr>
                      <a:r>
                        <a:rPr lang="cs-CZ" sz="1100">
                          <a:effectLst/>
                        </a:rPr>
                        <a:t>73</a:t>
                      </a:r>
                      <a:endParaRPr lang="cs-C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17511992"/>
                  </a:ext>
                </a:extLst>
              </a:tr>
              <a:tr h="190500">
                <a:tc>
                  <a:txBody>
                    <a:bodyPr/>
                    <a:lstStyle/>
                    <a:p>
                      <a:pPr>
                        <a:lnSpc>
                          <a:spcPct val="107000"/>
                        </a:lnSpc>
                        <a:spcAft>
                          <a:spcPts val="800"/>
                        </a:spcAft>
                      </a:pPr>
                      <a:r>
                        <a:rPr lang="cs-CZ" sz="1100">
                          <a:effectLst/>
                        </a:rPr>
                        <a:t>nezjištěno</a:t>
                      </a:r>
                      <a:endParaRPr lang="cs-C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cs-CZ" sz="1100">
                          <a:effectLst/>
                        </a:rPr>
                        <a:t>28</a:t>
                      </a:r>
                      <a:endParaRPr lang="cs-C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cs-CZ" sz="1100">
                          <a:effectLst/>
                        </a:rPr>
                        <a:t>62</a:t>
                      </a:r>
                      <a:endParaRPr lang="cs-C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cs-CZ"/>
                    </a:p>
                  </a:txBody>
                  <a:tcPr/>
                </a:tc>
                <a:extLst>
                  <a:ext uri="{0D108BD9-81ED-4DB2-BD59-A6C34878D82A}">
                    <a16:rowId xmlns:a16="http://schemas.microsoft.com/office/drawing/2014/main" val="668811829"/>
                  </a:ext>
                </a:extLst>
              </a:tr>
              <a:tr h="190500">
                <a:tc>
                  <a:txBody>
                    <a:bodyPr/>
                    <a:lstStyle/>
                    <a:p>
                      <a:pPr>
                        <a:lnSpc>
                          <a:spcPct val="107000"/>
                        </a:lnSpc>
                        <a:spcAft>
                          <a:spcPts val="800"/>
                        </a:spcAft>
                      </a:pPr>
                      <a:r>
                        <a:rPr lang="cs-CZ" sz="1100">
                          <a:effectLst/>
                        </a:rPr>
                        <a:t>celkem</a:t>
                      </a:r>
                      <a:endParaRPr lang="cs-C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cs-CZ" sz="1100">
                          <a:effectLst/>
                        </a:rPr>
                        <a:t>45</a:t>
                      </a:r>
                      <a:endParaRPr lang="cs-C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cs-CZ" sz="1100">
                          <a:effectLst/>
                        </a:rPr>
                        <a:t>100</a:t>
                      </a:r>
                      <a:endParaRPr lang="cs-C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cs-CZ" sz="1100" dirty="0">
                          <a:effectLst/>
                        </a:rPr>
                        <a:t>100</a:t>
                      </a:r>
                      <a:endParaRPr lang="cs-CZ"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64629019"/>
                  </a:ext>
                </a:extLst>
              </a:tr>
            </a:tbl>
          </a:graphicData>
        </a:graphic>
      </p:graphicFrame>
    </p:spTree>
    <p:extLst>
      <p:ext uri="{BB962C8B-B14F-4D97-AF65-F5344CB8AC3E}">
        <p14:creationId xmlns:p14="http://schemas.microsoft.com/office/powerpoint/2010/main" val="1728976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Závěr</a:t>
            </a:r>
            <a:endParaRPr lang="cs-CZ" dirty="0"/>
          </a:p>
        </p:txBody>
      </p:sp>
      <p:sp>
        <p:nvSpPr>
          <p:cNvPr id="10" name="Zástupný symbol pro obsah 9"/>
          <p:cNvSpPr>
            <a:spLocks noGrp="1"/>
          </p:cNvSpPr>
          <p:nvPr>
            <p:ph idx="1"/>
          </p:nvPr>
        </p:nvSpPr>
        <p:spPr/>
        <p:txBody>
          <a:bodyPr>
            <a:normAutofit/>
          </a:bodyPr>
          <a:lstStyle/>
          <a:p>
            <a:r>
              <a:rPr lang="cs-CZ" dirty="0" smtClean="0"/>
              <a:t>Je </a:t>
            </a:r>
            <a:r>
              <a:rPr lang="cs-CZ" dirty="0"/>
              <a:t>nutné si uvědomit, pro jaké účely jsou výměnné formáty bibliografických dat v knihovnictví používány: měly by být používány pro zápis a přenos (výměnu) mezi bibliografickými agenturami a jinými institucemi. </a:t>
            </a:r>
          </a:p>
          <a:p>
            <a:r>
              <a:rPr lang="cs-CZ" dirty="0"/>
              <a:t>V tuto chvíli je však zřejmé, že v budoucnu se odštěpí další funkce pro publikování bibliografických dat na webu</a:t>
            </a:r>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32</a:t>
            </a:fld>
            <a:endParaRPr lang="cs-CZ" dirty="0"/>
          </a:p>
        </p:txBody>
      </p:sp>
    </p:spTree>
    <p:extLst>
      <p:ext uri="{BB962C8B-B14F-4D97-AF65-F5344CB8AC3E}">
        <p14:creationId xmlns:p14="http://schemas.microsoft.com/office/powerpoint/2010/main" val="1860637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Závěr</a:t>
            </a:r>
            <a:endParaRPr lang="cs-CZ" dirty="0"/>
          </a:p>
        </p:txBody>
      </p:sp>
      <p:sp>
        <p:nvSpPr>
          <p:cNvPr id="10" name="Zástupný symbol pro obsah 9"/>
          <p:cNvSpPr>
            <a:spLocks noGrp="1"/>
          </p:cNvSpPr>
          <p:nvPr>
            <p:ph idx="1"/>
          </p:nvPr>
        </p:nvSpPr>
        <p:spPr/>
        <p:txBody>
          <a:bodyPr>
            <a:normAutofit fontScale="92500" lnSpcReduction="20000"/>
          </a:bodyPr>
          <a:lstStyle/>
          <a:p>
            <a:r>
              <a:rPr lang="cs-CZ" b="1" dirty="0"/>
              <a:t>knihovníci doporučují a předpokládají využití propojených dat, a to pro oblast publikování dat na webu, často ale i pro samotnou výměnu nebo i pro katalogizaci. </a:t>
            </a:r>
            <a:endParaRPr lang="cs-CZ" b="1" dirty="0" smtClean="0"/>
          </a:p>
          <a:p>
            <a:r>
              <a:rPr lang="cs-CZ" b="1" dirty="0" smtClean="0"/>
              <a:t>odborná </a:t>
            </a:r>
            <a:r>
              <a:rPr lang="cs-CZ" b="1" dirty="0"/>
              <a:t>veřejnost nepředpokládá jednotnost v použitých </a:t>
            </a:r>
            <a:r>
              <a:rPr lang="cs-CZ" b="1" dirty="0" smtClean="0"/>
              <a:t>schématech.</a:t>
            </a:r>
          </a:p>
          <a:p>
            <a:r>
              <a:rPr lang="cs-CZ" b="1" dirty="0"/>
              <a:t>p</a:t>
            </a:r>
            <a:r>
              <a:rPr lang="cs-CZ" b="1" dirty="0" smtClean="0"/>
              <a:t>řekážkou </a:t>
            </a:r>
            <a:r>
              <a:rPr lang="cs-CZ" b="1" dirty="0"/>
              <a:t>na cestě k propojeným datům mohou být </a:t>
            </a:r>
            <a:endParaRPr lang="cs-CZ" b="1" dirty="0" smtClean="0"/>
          </a:p>
          <a:p>
            <a:pPr lvl="1"/>
            <a:r>
              <a:rPr lang="cs-CZ" b="1" dirty="0" smtClean="0"/>
              <a:t>používané </a:t>
            </a:r>
            <a:r>
              <a:rPr lang="cs-CZ" b="1" dirty="0"/>
              <a:t>knihovní softwary, </a:t>
            </a:r>
            <a:r>
              <a:rPr lang="cs-CZ" b="1" dirty="0" smtClean="0"/>
              <a:t>které nejsou </a:t>
            </a:r>
            <a:r>
              <a:rPr lang="cs-CZ" b="1" dirty="0"/>
              <a:t>na propojená data připraveny, </a:t>
            </a:r>
            <a:endParaRPr lang="cs-CZ" b="1" dirty="0" smtClean="0"/>
          </a:p>
          <a:p>
            <a:pPr lvl="1"/>
            <a:r>
              <a:rPr lang="cs-CZ" b="1" dirty="0" smtClean="0"/>
              <a:t>a </a:t>
            </a:r>
            <a:r>
              <a:rPr lang="cs-CZ" b="1" dirty="0"/>
              <a:t>nedostatek financí pro změnu</a:t>
            </a:r>
            <a:r>
              <a:rPr lang="cs-CZ" dirty="0"/>
              <a:t>. </a:t>
            </a:r>
            <a:r>
              <a:rPr lang="cs-CZ" dirty="0" smtClean="0"/>
              <a:t> </a:t>
            </a:r>
            <a:endParaRPr lang="cs-CZ" dirty="0"/>
          </a:p>
          <a:p>
            <a:endParaRPr lang="cs-CZ"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33</a:t>
            </a:fld>
            <a:endParaRPr lang="cs-CZ" dirty="0"/>
          </a:p>
        </p:txBody>
      </p:sp>
    </p:spTree>
    <p:extLst>
      <p:ext uri="{BB962C8B-B14F-4D97-AF65-F5344CB8AC3E}">
        <p14:creationId xmlns:p14="http://schemas.microsoft.com/office/powerpoint/2010/main" val="11990841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Vize – Karen </a:t>
            </a:r>
            <a:r>
              <a:rPr lang="cs-CZ" dirty="0" err="1" smtClean="0"/>
              <a:t>Coyle</a:t>
            </a:r>
            <a:r>
              <a:rPr lang="cs-CZ" dirty="0" smtClean="0"/>
              <a:t>:</a:t>
            </a:r>
            <a:endParaRPr lang="cs-CZ" dirty="0"/>
          </a:p>
        </p:txBody>
      </p:sp>
      <p:sp>
        <p:nvSpPr>
          <p:cNvPr id="10" name="Zástupný symbol pro obsah 9"/>
          <p:cNvSpPr>
            <a:spLocks noGrp="1"/>
          </p:cNvSpPr>
          <p:nvPr>
            <p:ph idx="1"/>
          </p:nvPr>
        </p:nvSpPr>
        <p:spPr/>
        <p:txBody>
          <a:bodyPr>
            <a:normAutofit/>
          </a:bodyPr>
          <a:lstStyle/>
          <a:p>
            <a:r>
              <a:rPr lang="cs-CZ" dirty="0" err="1"/>
              <a:t>Look</a:t>
            </a:r>
            <a:r>
              <a:rPr lang="cs-CZ" dirty="0"/>
              <a:t> </a:t>
            </a:r>
            <a:r>
              <a:rPr lang="cs-CZ" dirty="0" err="1"/>
              <a:t>what</a:t>
            </a:r>
            <a:r>
              <a:rPr lang="cs-CZ" dirty="0"/>
              <a:t> Google </a:t>
            </a:r>
            <a:r>
              <a:rPr lang="cs-CZ" dirty="0" err="1"/>
              <a:t>does</a:t>
            </a:r>
            <a:r>
              <a:rPr lang="cs-CZ" dirty="0"/>
              <a:t> </a:t>
            </a:r>
            <a:r>
              <a:rPr lang="cs-CZ" dirty="0" err="1"/>
              <a:t>when</a:t>
            </a:r>
            <a:r>
              <a:rPr lang="cs-CZ" dirty="0"/>
              <a:t> </a:t>
            </a:r>
            <a:r>
              <a:rPr lang="cs-CZ" dirty="0" err="1"/>
              <a:t>you</a:t>
            </a:r>
            <a:r>
              <a:rPr lang="cs-CZ" dirty="0"/>
              <a:t> </a:t>
            </a:r>
            <a:r>
              <a:rPr lang="cs-CZ" dirty="0" err="1"/>
              <a:t>search</a:t>
            </a:r>
            <a:r>
              <a:rPr lang="cs-CZ" dirty="0"/>
              <a:t> on </a:t>
            </a:r>
            <a:r>
              <a:rPr lang="cs-CZ" dirty="0" err="1"/>
              <a:t>an</a:t>
            </a:r>
            <a:r>
              <a:rPr lang="cs-CZ" dirty="0"/>
              <a:t> </a:t>
            </a:r>
            <a:r>
              <a:rPr lang="cs-CZ" dirty="0" err="1"/>
              <a:t>author's</a:t>
            </a:r>
            <a:r>
              <a:rPr lang="cs-CZ" dirty="0"/>
              <a:t> </a:t>
            </a:r>
            <a:r>
              <a:rPr lang="cs-CZ" dirty="0" err="1"/>
              <a:t>name</a:t>
            </a:r>
            <a:r>
              <a:rPr lang="cs-CZ" dirty="0"/>
              <a:t> and </a:t>
            </a:r>
            <a:r>
              <a:rPr lang="cs-CZ" dirty="0" err="1"/>
              <a:t>you</a:t>
            </a:r>
            <a:r>
              <a:rPr lang="cs-CZ" dirty="0"/>
              <a:t> </a:t>
            </a:r>
            <a:r>
              <a:rPr lang="cs-CZ" dirty="0" err="1"/>
              <a:t>get</a:t>
            </a:r>
            <a:r>
              <a:rPr lang="cs-CZ" dirty="0"/>
              <a:t> </a:t>
            </a:r>
            <a:r>
              <a:rPr lang="cs-CZ" dirty="0" err="1"/>
              <a:t>that</a:t>
            </a:r>
            <a:r>
              <a:rPr lang="cs-CZ" dirty="0"/>
              <a:t> nice box </a:t>
            </a:r>
            <a:r>
              <a:rPr lang="cs-CZ" dirty="0" err="1"/>
              <a:t>that</a:t>
            </a:r>
            <a:r>
              <a:rPr lang="cs-CZ" dirty="0"/>
              <a:t> </a:t>
            </a:r>
            <a:r>
              <a:rPr lang="cs-CZ" dirty="0" err="1"/>
              <a:t>pulls</a:t>
            </a:r>
            <a:r>
              <a:rPr lang="cs-CZ" dirty="0"/>
              <a:t> </a:t>
            </a:r>
            <a:r>
              <a:rPr lang="cs-CZ" dirty="0" err="1"/>
              <a:t>from</a:t>
            </a:r>
            <a:r>
              <a:rPr lang="cs-CZ" dirty="0"/>
              <a:t> </a:t>
            </a:r>
            <a:r>
              <a:rPr lang="cs-CZ" dirty="0" err="1"/>
              <a:t>Wikipedia</a:t>
            </a:r>
            <a:r>
              <a:rPr lang="cs-CZ" dirty="0"/>
              <a:t> and </a:t>
            </a:r>
            <a:r>
              <a:rPr lang="cs-CZ" dirty="0" err="1"/>
              <a:t>other</a:t>
            </a:r>
            <a:r>
              <a:rPr lang="cs-CZ" dirty="0"/>
              <a:t> </a:t>
            </a:r>
            <a:r>
              <a:rPr lang="cs-CZ" dirty="0" err="1" smtClean="0"/>
              <a:t>sources</a:t>
            </a:r>
            <a:r>
              <a:rPr lang="cs-CZ" dirty="0" smtClean="0"/>
              <a:t>. </a:t>
            </a:r>
            <a:r>
              <a:rPr lang="cs-CZ" dirty="0" err="1" smtClean="0"/>
              <a:t>That's</a:t>
            </a:r>
            <a:r>
              <a:rPr lang="cs-CZ" dirty="0" smtClean="0"/>
              <a:t> </a:t>
            </a:r>
            <a:r>
              <a:rPr lang="cs-CZ" dirty="0"/>
              <a:t>done </a:t>
            </a:r>
            <a:r>
              <a:rPr lang="cs-CZ" dirty="0" err="1"/>
              <a:t>with</a:t>
            </a:r>
            <a:r>
              <a:rPr lang="cs-CZ" dirty="0"/>
              <a:t> </a:t>
            </a:r>
            <a:r>
              <a:rPr lang="cs-CZ" dirty="0" err="1"/>
              <a:t>linked</a:t>
            </a:r>
            <a:r>
              <a:rPr lang="cs-CZ" dirty="0"/>
              <a:t> data. </a:t>
            </a:r>
            <a:r>
              <a:rPr lang="cs-CZ" dirty="0" err="1"/>
              <a:t>Then</a:t>
            </a:r>
            <a:r>
              <a:rPr lang="cs-CZ" dirty="0"/>
              <a:t> do a </a:t>
            </a:r>
            <a:r>
              <a:rPr lang="cs-CZ" dirty="0" err="1"/>
              <a:t>search</a:t>
            </a:r>
            <a:r>
              <a:rPr lang="cs-CZ" dirty="0"/>
              <a:t> on </a:t>
            </a:r>
            <a:r>
              <a:rPr lang="cs-CZ" dirty="0" err="1"/>
              <a:t>an</a:t>
            </a:r>
            <a:r>
              <a:rPr lang="cs-CZ" dirty="0"/>
              <a:t> </a:t>
            </a:r>
            <a:r>
              <a:rPr lang="cs-CZ" dirty="0" err="1"/>
              <a:t>author</a:t>
            </a:r>
            <a:r>
              <a:rPr lang="cs-CZ" dirty="0"/>
              <a:t> in a </a:t>
            </a:r>
            <a:r>
              <a:rPr lang="cs-CZ" dirty="0" err="1"/>
              <a:t>library</a:t>
            </a:r>
            <a:r>
              <a:rPr lang="cs-CZ" dirty="0"/>
              <a:t> </a:t>
            </a:r>
            <a:r>
              <a:rPr lang="cs-CZ" dirty="0" err="1"/>
              <a:t>catalog</a:t>
            </a:r>
            <a:r>
              <a:rPr lang="cs-CZ" dirty="0"/>
              <a:t>. No </a:t>
            </a:r>
            <a:r>
              <a:rPr lang="cs-CZ" dirty="0" err="1"/>
              <a:t>information</a:t>
            </a:r>
            <a:r>
              <a:rPr lang="cs-CZ" dirty="0"/>
              <a:t> </a:t>
            </a:r>
            <a:r>
              <a:rPr lang="cs-CZ" dirty="0" err="1"/>
              <a:t>beyond</a:t>
            </a:r>
            <a:r>
              <a:rPr lang="cs-CZ" dirty="0"/>
              <a:t> </a:t>
            </a:r>
            <a:r>
              <a:rPr lang="cs-CZ" dirty="0" err="1"/>
              <a:t>the</a:t>
            </a:r>
            <a:r>
              <a:rPr lang="cs-CZ" dirty="0"/>
              <a:t> </a:t>
            </a:r>
            <a:r>
              <a:rPr lang="cs-CZ" dirty="0" err="1"/>
              <a:t>author's</a:t>
            </a:r>
            <a:r>
              <a:rPr lang="cs-CZ" dirty="0"/>
              <a:t> </a:t>
            </a:r>
            <a:r>
              <a:rPr lang="cs-CZ" dirty="0" err="1"/>
              <a:t>name</a:t>
            </a:r>
            <a:r>
              <a:rPr lang="cs-CZ" dirty="0"/>
              <a:t>. A </a:t>
            </a:r>
            <a:r>
              <a:rPr lang="cs-CZ" dirty="0" err="1"/>
              <a:t>name</a:t>
            </a:r>
            <a:r>
              <a:rPr lang="cs-CZ" dirty="0"/>
              <a:t> </a:t>
            </a:r>
            <a:r>
              <a:rPr lang="cs-CZ" dirty="0" err="1"/>
              <a:t>is</a:t>
            </a:r>
            <a:r>
              <a:rPr lang="cs-CZ" dirty="0"/>
              <a:t> </a:t>
            </a:r>
            <a:r>
              <a:rPr lang="cs-CZ" dirty="0" err="1"/>
              <a:t>an</a:t>
            </a:r>
            <a:r>
              <a:rPr lang="cs-CZ" dirty="0"/>
              <a:t> </a:t>
            </a:r>
            <a:r>
              <a:rPr lang="cs-CZ" dirty="0" err="1"/>
              <a:t>identifier</a:t>
            </a:r>
            <a:r>
              <a:rPr lang="cs-CZ" dirty="0"/>
              <a:t>, not </a:t>
            </a:r>
            <a:r>
              <a:rPr lang="cs-CZ" dirty="0" err="1"/>
              <a:t>an</a:t>
            </a:r>
            <a:r>
              <a:rPr lang="cs-CZ" dirty="0"/>
              <a:t> </a:t>
            </a:r>
            <a:r>
              <a:rPr lang="cs-CZ" dirty="0" err="1"/>
              <a:t>information</a:t>
            </a:r>
            <a:r>
              <a:rPr lang="cs-CZ" dirty="0"/>
              <a:t> source, and </a:t>
            </a:r>
            <a:r>
              <a:rPr lang="cs-CZ" dirty="0" err="1"/>
              <a:t>it</a:t>
            </a:r>
            <a:r>
              <a:rPr lang="cs-CZ" dirty="0"/>
              <a:t> </a:t>
            </a:r>
            <a:r>
              <a:rPr lang="cs-CZ" dirty="0" err="1"/>
              <a:t>doesn't</a:t>
            </a:r>
            <a:r>
              <a:rPr lang="cs-CZ" dirty="0"/>
              <a:t> </a:t>
            </a:r>
            <a:r>
              <a:rPr lang="cs-CZ" dirty="0" err="1"/>
              <a:t>tell</a:t>
            </a:r>
            <a:r>
              <a:rPr lang="cs-CZ" dirty="0"/>
              <a:t> </a:t>
            </a:r>
            <a:r>
              <a:rPr lang="cs-CZ" dirty="0" err="1"/>
              <a:t>users</a:t>
            </a:r>
            <a:r>
              <a:rPr lang="cs-CZ" dirty="0"/>
              <a:t> </a:t>
            </a:r>
            <a:r>
              <a:rPr lang="cs-CZ" dirty="0" err="1"/>
              <a:t>anything</a:t>
            </a:r>
            <a:r>
              <a:rPr lang="cs-CZ" dirty="0"/>
              <a:t> </a:t>
            </a:r>
            <a:r>
              <a:rPr lang="cs-CZ" dirty="0" err="1"/>
              <a:t>about</a:t>
            </a:r>
            <a:r>
              <a:rPr lang="cs-CZ" dirty="0"/>
              <a:t> </a:t>
            </a:r>
            <a:r>
              <a:rPr lang="cs-CZ" dirty="0" err="1"/>
              <a:t>the</a:t>
            </a:r>
            <a:r>
              <a:rPr lang="cs-CZ" dirty="0"/>
              <a:t> </a:t>
            </a:r>
            <a:r>
              <a:rPr lang="cs-CZ" dirty="0" err="1"/>
              <a:t>author</a:t>
            </a:r>
            <a:r>
              <a:rPr lang="cs-CZ" dirty="0"/>
              <a:t>.</a:t>
            </a:r>
          </a:p>
          <a:p>
            <a:endParaRPr lang="cs-CZ"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34</a:t>
            </a:fld>
            <a:endParaRPr lang="cs-CZ" dirty="0"/>
          </a:p>
        </p:txBody>
      </p:sp>
    </p:spTree>
    <p:extLst>
      <p:ext uri="{BB962C8B-B14F-4D97-AF65-F5344CB8AC3E}">
        <p14:creationId xmlns:p14="http://schemas.microsoft.com/office/powerpoint/2010/main" val="3211616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48A91904-BF62-4ABC-8BA3-8847957A935F}" type="slidenum">
              <a:rPr lang="cs-CZ" smtClean="0"/>
              <a:pPr/>
              <a:t>35</a:t>
            </a:fld>
            <a:endParaRPr lang="cs-CZ" dirty="0"/>
          </a:p>
        </p:txBody>
      </p:sp>
      <p:pic>
        <p:nvPicPr>
          <p:cNvPr id="3" name="Obrázek 2"/>
          <p:cNvPicPr>
            <a:picLocks noChangeAspect="1"/>
          </p:cNvPicPr>
          <p:nvPr/>
        </p:nvPicPr>
        <p:blipFill>
          <a:blip r:embed="rId2"/>
          <a:stretch>
            <a:fillRect/>
          </a:stretch>
        </p:blipFill>
        <p:spPr>
          <a:xfrm>
            <a:off x="179512" y="764704"/>
            <a:ext cx="8712879" cy="5112568"/>
          </a:xfrm>
          <a:prstGeom prst="rect">
            <a:avLst/>
          </a:prstGeom>
        </p:spPr>
      </p:pic>
    </p:spTree>
    <p:extLst>
      <p:ext uri="{BB962C8B-B14F-4D97-AF65-F5344CB8AC3E}">
        <p14:creationId xmlns:p14="http://schemas.microsoft.com/office/powerpoint/2010/main" val="882691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48A91904-BF62-4ABC-8BA3-8847957A935F}" type="slidenum">
              <a:rPr lang="cs-CZ" smtClean="0"/>
              <a:pPr/>
              <a:t>36</a:t>
            </a:fld>
            <a:endParaRPr lang="cs-CZ" dirty="0"/>
          </a:p>
        </p:txBody>
      </p:sp>
      <p:pic>
        <p:nvPicPr>
          <p:cNvPr id="3" name="Obrázek 2"/>
          <p:cNvPicPr>
            <a:picLocks noChangeAspect="1"/>
          </p:cNvPicPr>
          <p:nvPr/>
        </p:nvPicPr>
        <p:blipFill>
          <a:blip r:embed="rId2"/>
          <a:stretch>
            <a:fillRect/>
          </a:stretch>
        </p:blipFill>
        <p:spPr>
          <a:xfrm>
            <a:off x="251520" y="1052736"/>
            <a:ext cx="8762074" cy="4176464"/>
          </a:xfrm>
          <a:prstGeom prst="rect">
            <a:avLst/>
          </a:prstGeom>
        </p:spPr>
      </p:pic>
    </p:spTree>
    <p:extLst>
      <p:ext uri="{BB962C8B-B14F-4D97-AF65-F5344CB8AC3E}">
        <p14:creationId xmlns:p14="http://schemas.microsoft.com/office/powerpoint/2010/main" val="30853327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Vize – Karen </a:t>
            </a:r>
            <a:r>
              <a:rPr lang="cs-CZ" dirty="0" err="1" smtClean="0"/>
              <a:t>Coyle</a:t>
            </a:r>
            <a:r>
              <a:rPr lang="cs-CZ" dirty="0" smtClean="0"/>
              <a:t>:</a:t>
            </a:r>
            <a:endParaRPr lang="cs-CZ" dirty="0"/>
          </a:p>
        </p:txBody>
      </p:sp>
      <p:sp>
        <p:nvSpPr>
          <p:cNvPr id="10" name="Zástupný symbol pro obsah 9"/>
          <p:cNvSpPr>
            <a:spLocks noGrp="1"/>
          </p:cNvSpPr>
          <p:nvPr>
            <p:ph idx="1"/>
          </p:nvPr>
        </p:nvSpPr>
        <p:spPr/>
        <p:txBody>
          <a:bodyPr>
            <a:normAutofit fontScale="85000" lnSpcReduction="10000"/>
          </a:bodyPr>
          <a:lstStyle/>
          <a:p>
            <a:r>
              <a:rPr lang="cs-CZ" dirty="0" err="1"/>
              <a:t>Linked</a:t>
            </a:r>
            <a:r>
              <a:rPr lang="cs-CZ" dirty="0"/>
              <a:t> data, to </a:t>
            </a:r>
            <a:r>
              <a:rPr lang="cs-CZ" dirty="0" err="1"/>
              <a:t>me</a:t>
            </a:r>
            <a:r>
              <a:rPr lang="cs-CZ" dirty="0"/>
              <a:t>, </a:t>
            </a:r>
            <a:r>
              <a:rPr lang="cs-CZ" dirty="0" err="1"/>
              <a:t>means</a:t>
            </a:r>
            <a:r>
              <a:rPr lang="cs-CZ" dirty="0"/>
              <a:t> </a:t>
            </a:r>
            <a:r>
              <a:rPr lang="cs-CZ" dirty="0" err="1"/>
              <a:t>being</a:t>
            </a:r>
            <a:r>
              <a:rPr lang="cs-CZ" dirty="0"/>
              <a:t> </a:t>
            </a:r>
            <a:r>
              <a:rPr lang="cs-CZ" dirty="0" err="1"/>
              <a:t>able</a:t>
            </a:r>
            <a:r>
              <a:rPr lang="cs-CZ" dirty="0"/>
              <a:t> to use </a:t>
            </a:r>
            <a:r>
              <a:rPr lang="cs-CZ" dirty="0" err="1"/>
              <a:t>resources</a:t>
            </a:r>
            <a:r>
              <a:rPr lang="cs-CZ" dirty="0"/>
              <a:t> on </a:t>
            </a:r>
            <a:r>
              <a:rPr lang="cs-CZ" dirty="0" err="1"/>
              <a:t>the</a:t>
            </a:r>
            <a:r>
              <a:rPr lang="cs-CZ" dirty="0"/>
              <a:t> </a:t>
            </a:r>
            <a:r>
              <a:rPr lang="cs-CZ" dirty="0" err="1"/>
              <a:t>net</a:t>
            </a:r>
            <a:r>
              <a:rPr lang="cs-CZ" dirty="0"/>
              <a:t> to </a:t>
            </a:r>
            <a:r>
              <a:rPr lang="cs-CZ" dirty="0" err="1"/>
              <a:t>better</a:t>
            </a:r>
            <a:r>
              <a:rPr lang="cs-CZ" dirty="0"/>
              <a:t> serve </a:t>
            </a:r>
            <a:r>
              <a:rPr lang="cs-CZ" dirty="0" err="1"/>
              <a:t>library</a:t>
            </a:r>
            <a:r>
              <a:rPr lang="cs-CZ" dirty="0"/>
              <a:t> </a:t>
            </a:r>
            <a:r>
              <a:rPr lang="cs-CZ" dirty="0" err="1"/>
              <a:t>users</a:t>
            </a:r>
            <a:r>
              <a:rPr lang="cs-CZ" dirty="0"/>
              <a:t>. By </a:t>
            </a:r>
            <a:r>
              <a:rPr lang="cs-CZ" dirty="0" err="1"/>
              <a:t>connecting</a:t>
            </a:r>
            <a:r>
              <a:rPr lang="cs-CZ" dirty="0"/>
              <a:t> place </a:t>
            </a:r>
            <a:r>
              <a:rPr lang="cs-CZ" dirty="0" err="1"/>
              <a:t>names</a:t>
            </a:r>
            <a:r>
              <a:rPr lang="cs-CZ" dirty="0"/>
              <a:t> in </a:t>
            </a:r>
            <a:r>
              <a:rPr lang="cs-CZ" dirty="0" err="1"/>
              <a:t>library</a:t>
            </a:r>
            <a:r>
              <a:rPr lang="cs-CZ" dirty="0"/>
              <a:t> data to </a:t>
            </a:r>
            <a:r>
              <a:rPr lang="cs-CZ" dirty="0" err="1"/>
              <a:t>the</a:t>
            </a:r>
            <a:r>
              <a:rPr lang="cs-CZ" dirty="0"/>
              <a:t> </a:t>
            </a:r>
            <a:r>
              <a:rPr lang="cs-CZ" dirty="0" err="1"/>
              <a:t>geonames</a:t>
            </a:r>
            <a:r>
              <a:rPr lang="cs-CZ" dirty="0"/>
              <a:t> </a:t>
            </a:r>
            <a:r>
              <a:rPr lang="cs-CZ" dirty="0" smtClean="0"/>
              <a:t>database </a:t>
            </a:r>
            <a:r>
              <a:rPr lang="cs-CZ" dirty="0" err="1"/>
              <a:t>you</a:t>
            </a:r>
            <a:r>
              <a:rPr lang="cs-CZ" dirty="0"/>
              <a:t> </a:t>
            </a:r>
            <a:r>
              <a:rPr lang="cs-CZ" dirty="0" err="1"/>
              <a:t>could</a:t>
            </a:r>
            <a:r>
              <a:rPr lang="cs-CZ" dirty="0"/>
              <a:t> show </a:t>
            </a:r>
            <a:r>
              <a:rPr lang="cs-CZ" dirty="0" err="1"/>
              <a:t>users</a:t>
            </a:r>
            <a:r>
              <a:rPr lang="cs-CZ" dirty="0"/>
              <a:t> </a:t>
            </a:r>
            <a:r>
              <a:rPr lang="cs-CZ" dirty="0" err="1"/>
              <a:t>those</a:t>
            </a:r>
            <a:r>
              <a:rPr lang="cs-CZ" dirty="0"/>
              <a:t> </a:t>
            </a:r>
            <a:r>
              <a:rPr lang="cs-CZ" dirty="0" err="1"/>
              <a:t>places</a:t>
            </a:r>
            <a:r>
              <a:rPr lang="cs-CZ" dirty="0"/>
              <a:t> on </a:t>
            </a:r>
            <a:r>
              <a:rPr lang="cs-CZ" dirty="0" err="1"/>
              <a:t>maps</a:t>
            </a:r>
            <a:r>
              <a:rPr lang="cs-CZ" dirty="0"/>
              <a:t>. </a:t>
            </a:r>
            <a:r>
              <a:rPr lang="cs-CZ" dirty="0" err="1"/>
              <a:t>This</a:t>
            </a:r>
            <a:r>
              <a:rPr lang="cs-CZ" dirty="0"/>
              <a:t> </a:t>
            </a:r>
            <a:r>
              <a:rPr lang="cs-CZ" dirty="0" err="1"/>
              <a:t>ability</a:t>
            </a:r>
            <a:r>
              <a:rPr lang="cs-CZ" dirty="0"/>
              <a:t> </a:t>
            </a:r>
            <a:r>
              <a:rPr lang="cs-CZ" dirty="0" err="1"/>
              <a:t>already</a:t>
            </a:r>
            <a:r>
              <a:rPr lang="cs-CZ" dirty="0"/>
              <a:t> </a:t>
            </a:r>
            <a:r>
              <a:rPr lang="cs-CZ" dirty="0" err="1"/>
              <a:t>exists</a:t>
            </a:r>
            <a:r>
              <a:rPr lang="cs-CZ" dirty="0"/>
              <a:t> </a:t>
            </a:r>
            <a:r>
              <a:rPr lang="cs-CZ" dirty="0" err="1"/>
              <a:t>because</a:t>
            </a:r>
            <a:r>
              <a:rPr lang="cs-CZ" dirty="0"/>
              <a:t> </a:t>
            </a:r>
            <a:r>
              <a:rPr lang="cs-CZ" dirty="0" err="1"/>
              <a:t>even</a:t>
            </a:r>
            <a:r>
              <a:rPr lang="cs-CZ" dirty="0"/>
              <a:t> </a:t>
            </a:r>
            <a:r>
              <a:rPr lang="cs-CZ" dirty="0" err="1"/>
              <a:t>small</a:t>
            </a:r>
            <a:r>
              <a:rPr lang="cs-CZ" dirty="0"/>
              <a:t> </a:t>
            </a:r>
            <a:r>
              <a:rPr lang="cs-CZ" dirty="0" err="1"/>
              <a:t>sites</a:t>
            </a:r>
            <a:r>
              <a:rPr lang="cs-CZ" dirty="0"/>
              <a:t> on </a:t>
            </a:r>
            <a:r>
              <a:rPr lang="cs-CZ" dirty="0" err="1"/>
              <a:t>the</a:t>
            </a:r>
            <a:r>
              <a:rPr lang="cs-CZ" dirty="0"/>
              <a:t> web </a:t>
            </a:r>
            <a:r>
              <a:rPr lang="cs-CZ" dirty="0" err="1"/>
              <a:t>often</a:t>
            </a:r>
            <a:r>
              <a:rPr lang="cs-CZ" dirty="0"/>
              <a:t> show </a:t>
            </a:r>
            <a:r>
              <a:rPr lang="cs-CZ" dirty="0" err="1"/>
              <a:t>you</a:t>
            </a:r>
            <a:r>
              <a:rPr lang="cs-CZ" dirty="0"/>
              <a:t> </a:t>
            </a:r>
            <a:r>
              <a:rPr lang="cs-CZ" dirty="0" err="1"/>
              <a:t>maps</a:t>
            </a:r>
            <a:r>
              <a:rPr lang="cs-CZ" dirty="0"/>
              <a:t>. </a:t>
            </a:r>
            <a:r>
              <a:rPr lang="cs-CZ" b="1" dirty="0" err="1"/>
              <a:t>It's</a:t>
            </a:r>
            <a:r>
              <a:rPr lang="cs-CZ" b="1" dirty="0"/>
              <a:t> not big </a:t>
            </a:r>
            <a:r>
              <a:rPr lang="cs-CZ" b="1" dirty="0" err="1"/>
              <a:t>tech</a:t>
            </a:r>
            <a:r>
              <a:rPr lang="cs-CZ" b="1" dirty="0"/>
              <a:t> to do </a:t>
            </a:r>
            <a:r>
              <a:rPr lang="cs-CZ" b="1" dirty="0" err="1"/>
              <a:t>this</a:t>
            </a:r>
            <a:r>
              <a:rPr lang="cs-CZ" dirty="0"/>
              <a:t>. </a:t>
            </a:r>
            <a:r>
              <a:rPr lang="cs-CZ" dirty="0" err="1"/>
              <a:t>You</a:t>
            </a:r>
            <a:r>
              <a:rPr lang="cs-CZ" dirty="0"/>
              <a:t> </a:t>
            </a:r>
            <a:r>
              <a:rPr lang="cs-CZ" dirty="0" err="1"/>
              <a:t>could</a:t>
            </a:r>
            <a:r>
              <a:rPr lang="cs-CZ" dirty="0"/>
              <a:t> </a:t>
            </a:r>
            <a:r>
              <a:rPr lang="cs-CZ" dirty="0" err="1"/>
              <a:t>give</a:t>
            </a:r>
            <a:r>
              <a:rPr lang="cs-CZ" dirty="0"/>
              <a:t> </a:t>
            </a:r>
            <a:r>
              <a:rPr lang="cs-CZ" dirty="0" err="1"/>
              <a:t>author</a:t>
            </a:r>
            <a:r>
              <a:rPr lang="cs-CZ" dirty="0"/>
              <a:t> </a:t>
            </a:r>
            <a:r>
              <a:rPr lang="cs-CZ" dirty="0" err="1"/>
              <a:t>bios</a:t>
            </a:r>
            <a:r>
              <a:rPr lang="cs-CZ" dirty="0"/>
              <a:t> </a:t>
            </a:r>
            <a:r>
              <a:rPr lang="cs-CZ" dirty="0" err="1"/>
              <a:t>for</a:t>
            </a:r>
            <a:r>
              <a:rPr lang="cs-CZ" dirty="0"/>
              <a:t> </a:t>
            </a:r>
            <a:r>
              <a:rPr lang="cs-CZ" dirty="0" err="1"/>
              <a:t>at</a:t>
            </a:r>
            <a:r>
              <a:rPr lang="cs-CZ" dirty="0"/>
              <a:t> least </a:t>
            </a:r>
            <a:r>
              <a:rPr lang="cs-CZ" dirty="0" err="1"/>
              <a:t>some</a:t>
            </a:r>
            <a:r>
              <a:rPr lang="cs-CZ" dirty="0"/>
              <a:t> </a:t>
            </a:r>
            <a:r>
              <a:rPr lang="cs-CZ" dirty="0" err="1"/>
              <a:t>authors</a:t>
            </a:r>
            <a:r>
              <a:rPr lang="cs-CZ" dirty="0"/>
              <a:t>. Many </a:t>
            </a:r>
            <a:r>
              <a:rPr lang="cs-CZ" dirty="0" err="1"/>
              <a:t>books</a:t>
            </a:r>
            <a:r>
              <a:rPr lang="cs-CZ" dirty="0"/>
              <a:t> </a:t>
            </a:r>
            <a:r>
              <a:rPr lang="cs-CZ" dirty="0" err="1"/>
              <a:t>have</a:t>
            </a:r>
            <a:r>
              <a:rPr lang="cs-CZ" dirty="0"/>
              <a:t> a </a:t>
            </a:r>
            <a:r>
              <a:rPr lang="cs-CZ" dirty="0" err="1"/>
              <a:t>Wikipedia</a:t>
            </a:r>
            <a:r>
              <a:rPr lang="cs-CZ" dirty="0"/>
              <a:t> </a:t>
            </a:r>
            <a:r>
              <a:rPr lang="cs-CZ" dirty="0" err="1"/>
              <a:t>page</a:t>
            </a:r>
            <a:r>
              <a:rPr lang="cs-CZ" dirty="0"/>
              <a:t> </a:t>
            </a:r>
            <a:r>
              <a:rPr lang="cs-CZ" dirty="0" err="1"/>
              <a:t>that</a:t>
            </a:r>
            <a:r>
              <a:rPr lang="cs-CZ" dirty="0"/>
              <a:t> has </a:t>
            </a:r>
            <a:r>
              <a:rPr lang="cs-CZ" dirty="0" err="1"/>
              <a:t>coded</a:t>
            </a:r>
            <a:r>
              <a:rPr lang="cs-CZ" dirty="0"/>
              <a:t> </a:t>
            </a:r>
            <a:r>
              <a:rPr lang="cs-CZ" dirty="0" err="1"/>
              <a:t>information</a:t>
            </a:r>
            <a:r>
              <a:rPr lang="cs-CZ" dirty="0"/>
              <a:t> </a:t>
            </a:r>
            <a:r>
              <a:rPr lang="cs-CZ" dirty="0" err="1"/>
              <a:t>included</a:t>
            </a:r>
            <a:r>
              <a:rPr lang="cs-CZ" dirty="0"/>
              <a:t> </a:t>
            </a:r>
            <a:r>
              <a:rPr lang="cs-CZ" dirty="0" err="1"/>
              <a:t>awards</a:t>
            </a:r>
            <a:r>
              <a:rPr lang="cs-CZ" dirty="0"/>
              <a:t> </a:t>
            </a:r>
            <a:r>
              <a:rPr lang="cs-CZ" dirty="0" err="1"/>
              <a:t>won</a:t>
            </a:r>
            <a:r>
              <a:rPr lang="cs-CZ" dirty="0"/>
              <a:t> and </a:t>
            </a:r>
            <a:r>
              <a:rPr lang="cs-CZ" dirty="0" err="1"/>
              <a:t>links</a:t>
            </a:r>
            <a:r>
              <a:rPr lang="cs-CZ" dirty="0"/>
              <a:t> to </a:t>
            </a:r>
            <a:r>
              <a:rPr lang="cs-CZ" dirty="0" err="1"/>
              <a:t>reviews</a:t>
            </a:r>
            <a:r>
              <a:rPr lang="cs-CZ" dirty="0"/>
              <a:t>. </a:t>
            </a:r>
            <a:r>
              <a:rPr lang="cs-CZ" b="1" dirty="0" err="1"/>
              <a:t>All</a:t>
            </a:r>
            <a:r>
              <a:rPr lang="cs-CZ" b="1" dirty="0"/>
              <a:t> </a:t>
            </a:r>
            <a:r>
              <a:rPr lang="cs-CZ" b="1" dirty="0" err="1"/>
              <a:t>of</a:t>
            </a:r>
            <a:r>
              <a:rPr lang="cs-CZ" b="1" dirty="0"/>
              <a:t> </a:t>
            </a:r>
            <a:r>
              <a:rPr lang="cs-CZ" b="1" dirty="0" err="1"/>
              <a:t>this</a:t>
            </a:r>
            <a:r>
              <a:rPr lang="cs-CZ" b="1" dirty="0"/>
              <a:t> </a:t>
            </a:r>
            <a:r>
              <a:rPr lang="cs-CZ" b="1" dirty="0" err="1"/>
              <a:t>is</a:t>
            </a:r>
            <a:r>
              <a:rPr lang="cs-CZ" b="1" dirty="0"/>
              <a:t> </a:t>
            </a:r>
            <a:r>
              <a:rPr lang="cs-CZ" b="1" dirty="0" err="1"/>
              <a:t>available</a:t>
            </a:r>
            <a:r>
              <a:rPr lang="cs-CZ" b="1" dirty="0"/>
              <a:t> as </a:t>
            </a:r>
            <a:r>
              <a:rPr lang="cs-CZ" b="1" dirty="0" err="1"/>
              <a:t>linked</a:t>
            </a:r>
            <a:r>
              <a:rPr lang="cs-CZ" b="1" dirty="0"/>
              <a:t> data, but </a:t>
            </a:r>
            <a:r>
              <a:rPr lang="cs-CZ" b="1" dirty="0" err="1"/>
              <a:t>we</a:t>
            </a:r>
            <a:r>
              <a:rPr lang="cs-CZ" b="1" dirty="0"/>
              <a:t> </a:t>
            </a:r>
            <a:r>
              <a:rPr lang="cs-CZ" b="1" dirty="0" err="1"/>
              <a:t>aren't</a:t>
            </a:r>
            <a:r>
              <a:rPr lang="cs-CZ" b="1" dirty="0"/>
              <a:t> </a:t>
            </a:r>
            <a:r>
              <a:rPr lang="cs-CZ" b="1" dirty="0" err="1"/>
              <a:t>making</a:t>
            </a:r>
            <a:r>
              <a:rPr lang="cs-CZ" b="1" dirty="0"/>
              <a:t> use </a:t>
            </a:r>
            <a:r>
              <a:rPr lang="cs-CZ" b="1" dirty="0" err="1"/>
              <a:t>of</a:t>
            </a:r>
            <a:r>
              <a:rPr lang="cs-CZ" b="1" dirty="0"/>
              <a:t> </a:t>
            </a:r>
            <a:r>
              <a:rPr lang="cs-CZ" b="1" dirty="0" err="1"/>
              <a:t>it</a:t>
            </a:r>
            <a:r>
              <a:rPr lang="cs-CZ" b="1" dirty="0"/>
              <a:t>.</a:t>
            </a:r>
          </a:p>
          <a:p>
            <a:endParaRPr lang="cs-CZ"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37</a:t>
            </a:fld>
            <a:endParaRPr lang="cs-CZ" dirty="0"/>
          </a:p>
        </p:txBody>
      </p:sp>
    </p:spTree>
    <p:extLst>
      <p:ext uri="{BB962C8B-B14F-4D97-AF65-F5344CB8AC3E}">
        <p14:creationId xmlns:p14="http://schemas.microsoft.com/office/powerpoint/2010/main" val="16872255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Vize – Karen </a:t>
            </a:r>
            <a:r>
              <a:rPr lang="cs-CZ" dirty="0" err="1" smtClean="0"/>
              <a:t>Coyle</a:t>
            </a:r>
            <a:r>
              <a:rPr lang="cs-CZ" dirty="0" smtClean="0"/>
              <a:t>:</a:t>
            </a:r>
            <a:endParaRPr lang="cs-CZ" dirty="0"/>
          </a:p>
        </p:txBody>
      </p:sp>
      <p:sp>
        <p:nvSpPr>
          <p:cNvPr id="10" name="Zástupný symbol pro obsah 9"/>
          <p:cNvSpPr>
            <a:spLocks noGrp="1"/>
          </p:cNvSpPr>
          <p:nvPr>
            <p:ph idx="1"/>
          </p:nvPr>
        </p:nvSpPr>
        <p:spPr/>
        <p:txBody>
          <a:bodyPr>
            <a:normAutofit/>
          </a:bodyPr>
          <a:lstStyle/>
          <a:p>
            <a:pPr marL="0" indent="0" algn="ctr">
              <a:buNone/>
            </a:pPr>
            <a:endParaRPr lang="cs-CZ" dirty="0" smtClean="0"/>
          </a:p>
          <a:p>
            <a:pPr marL="0" indent="0" algn="ctr">
              <a:buNone/>
            </a:pPr>
            <a:endParaRPr lang="cs-CZ" dirty="0"/>
          </a:p>
          <a:p>
            <a:pPr marL="0" indent="0" algn="ctr">
              <a:buNone/>
            </a:pPr>
            <a:r>
              <a:rPr lang="cs-CZ" b="1" dirty="0" smtClean="0"/>
              <a:t>…</a:t>
            </a:r>
            <a:r>
              <a:rPr lang="cs-CZ" b="1" dirty="0" err="1" smtClean="0"/>
              <a:t>You</a:t>
            </a:r>
            <a:r>
              <a:rPr lang="cs-CZ" b="1" dirty="0" smtClean="0"/>
              <a:t> </a:t>
            </a:r>
            <a:r>
              <a:rPr lang="cs-CZ" b="1" dirty="0" err="1"/>
              <a:t>get</a:t>
            </a:r>
            <a:r>
              <a:rPr lang="cs-CZ" b="1" dirty="0"/>
              <a:t> more </a:t>
            </a:r>
            <a:r>
              <a:rPr lang="cs-CZ" b="1" dirty="0" err="1"/>
              <a:t>information</a:t>
            </a:r>
            <a:r>
              <a:rPr lang="cs-CZ" b="1" dirty="0"/>
              <a:t> </a:t>
            </a:r>
            <a:r>
              <a:rPr lang="cs-CZ" b="1" dirty="0" err="1"/>
              <a:t>about</a:t>
            </a:r>
            <a:r>
              <a:rPr lang="cs-CZ" b="1" dirty="0"/>
              <a:t> a </a:t>
            </a:r>
            <a:r>
              <a:rPr lang="cs-CZ" b="1" dirty="0" err="1"/>
              <a:t>refrigerator</a:t>
            </a:r>
            <a:r>
              <a:rPr lang="cs-CZ" b="1" dirty="0"/>
              <a:t> online </a:t>
            </a:r>
            <a:r>
              <a:rPr lang="cs-CZ" b="1" dirty="0" err="1"/>
              <a:t>that</a:t>
            </a:r>
            <a:r>
              <a:rPr lang="cs-CZ" b="1" dirty="0"/>
              <a:t> </a:t>
            </a:r>
            <a:r>
              <a:rPr lang="cs-CZ" b="1" dirty="0" err="1"/>
              <a:t>you</a:t>
            </a:r>
            <a:r>
              <a:rPr lang="cs-CZ" b="1" dirty="0"/>
              <a:t> do </a:t>
            </a:r>
            <a:r>
              <a:rPr lang="cs-CZ" b="1" dirty="0" err="1"/>
              <a:t>about</a:t>
            </a:r>
            <a:r>
              <a:rPr lang="cs-CZ" b="1" dirty="0"/>
              <a:t> a </a:t>
            </a:r>
            <a:r>
              <a:rPr lang="cs-CZ" b="1" dirty="0" err="1"/>
              <a:t>book</a:t>
            </a:r>
            <a:r>
              <a:rPr lang="cs-CZ" b="1" dirty="0"/>
              <a:t> in a </a:t>
            </a:r>
            <a:r>
              <a:rPr lang="cs-CZ" b="1" dirty="0" err="1"/>
              <a:t>library</a:t>
            </a:r>
            <a:r>
              <a:rPr lang="cs-CZ" b="1" dirty="0"/>
              <a:t> </a:t>
            </a:r>
            <a:r>
              <a:rPr lang="cs-CZ" b="1" dirty="0" err="1"/>
              <a:t>catalog</a:t>
            </a:r>
            <a:r>
              <a:rPr lang="cs-CZ" b="1" dirty="0"/>
              <a:t>. </a:t>
            </a:r>
            <a:r>
              <a:rPr lang="cs-CZ" b="1" dirty="0" err="1"/>
              <a:t>That's</a:t>
            </a:r>
            <a:r>
              <a:rPr lang="cs-CZ" b="1" dirty="0"/>
              <a:t> </a:t>
            </a:r>
            <a:r>
              <a:rPr lang="cs-CZ" b="1" dirty="0" err="1"/>
              <a:t>what</a:t>
            </a:r>
            <a:r>
              <a:rPr lang="cs-CZ" b="1" dirty="0"/>
              <a:t> has to </a:t>
            </a:r>
            <a:r>
              <a:rPr lang="cs-CZ" b="1" dirty="0" err="1"/>
              <a:t>change</a:t>
            </a:r>
            <a:r>
              <a:rPr lang="cs-CZ" b="1" dirty="0"/>
              <a:t> to </a:t>
            </a:r>
            <a:r>
              <a:rPr lang="cs-CZ" b="1" dirty="0" err="1"/>
              <a:t>bring</a:t>
            </a:r>
            <a:r>
              <a:rPr lang="cs-CZ" b="1" dirty="0"/>
              <a:t> </a:t>
            </a:r>
            <a:r>
              <a:rPr lang="cs-CZ" b="1" dirty="0" err="1"/>
              <a:t>users</a:t>
            </a:r>
            <a:r>
              <a:rPr lang="cs-CZ" b="1" dirty="0"/>
              <a:t> </a:t>
            </a:r>
            <a:r>
              <a:rPr lang="cs-CZ" b="1" dirty="0" err="1"/>
              <a:t>back</a:t>
            </a:r>
            <a:r>
              <a:rPr lang="cs-CZ" b="1" dirty="0"/>
              <a:t> to </a:t>
            </a:r>
            <a:r>
              <a:rPr lang="cs-CZ" b="1" dirty="0" err="1"/>
              <a:t>the</a:t>
            </a:r>
            <a:r>
              <a:rPr lang="cs-CZ" b="1" dirty="0"/>
              <a:t> </a:t>
            </a:r>
            <a:r>
              <a:rPr lang="cs-CZ" b="1" dirty="0" err="1"/>
              <a:t>library</a:t>
            </a:r>
            <a:r>
              <a:rPr lang="cs-CZ" b="1" dirty="0"/>
              <a:t> as </a:t>
            </a:r>
            <a:r>
              <a:rPr lang="cs-CZ" b="1" dirty="0" err="1"/>
              <a:t>an</a:t>
            </a:r>
            <a:r>
              <a:rPr lang="cs-CZ" b="1" dirty="0"/>
              <a:t> </a:t>
            </a:r>
            <a:r>
              <a:rPr lang="cs-CZ" b="1" dirty="0" err="1"/>
              <a:t>information</a:t>
            </a:r>
            <a:r>
              <a:rPr lang="cs-CZ" b="1" dirty="0"/>
              <a:t> </a:t>
            </a:r>
            <a:r>
              <a:rPr lang="cs-CZ" b="1" dirty="0" smtClean="0"/>
              <a:t>source…</a:t>
            </a:r>
            <a:endParaRPr lang="cs-CZ" b="1"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38</a:t>
            </a:fld>
            <a:endParaRPr lang="cs-CZ" dirty="0"/>
          </a:p>
        </p:txBody>
      </p:sp>
    </p:spTree>
    <p:extLst>
      <p:ext uri="{BB962C8B-B14F-4D97-AF65-F5344CB8AC3E}">
        <p14:creationId xmlns:p14="http://schemas.microsoft.com/office/powerpoint/2010/main" val="27678212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endParaRPr lang="cs-CZ" dirty="0"/>
          </a:p>
        </p:txBody>
      </p:sp>
      <p:sp>
        <p:nvSpPr>
          <p:cNvPr id="10" name="Zástupný symbol pro obsah 9"/>
          <p:cNvSpPr>
            <a:spLocks noGrp="1"/>
          </p:cNvSpPr>
          <p:nvPr>
            <p:ph idx="1"/>
          </p:nvPr>
        </p:nvSpPr>
        <p:spPr/>
        <p:txBody>
          <a:bodyPr/>
          <a:lstStyle/>
          <a:p>
            <a:pPr marL="0" indent="0">
              <a:buNone/>
            </a:pPr>
            <a:r>
              <a:rPr lang="cs-CZ" dirty="0" smtClean="0"/>
              <a:t>			</a:t>
            </a:r>
          </a:p>
          <a:p>
            <a:pPr marL="0" indent="0">
              <a:buNone/>
            </a:pPr>
            <a:endParaRPr lang="cs-CZ" dirty="0"/>
          </a:p>
          <a:p>
            <a:pPr marL="0" indent="0">
              <a:buNone/>
            </a:pPr>
            <a:endParaRPr lang="cs-CZ" dirty="0" smtClean="0"/>
          </a:p>
          <a:p>
            <a:pPr marL="0" indent="0">
              <a:buNone/>
            </a:pPr>
            <a:endParaRPr lang="cs-CZ" dirty="0"/>
          </a:p>
          <a:p>
            <a:pPr marL="0" indent="0">
              <a:buNone/>
            </a:pPr>
            <a:endParaRPr lang="cs-CZ" dirty="0" smtClean="0"/>
          </a:p>
          <a:p>
            <a:pPr marL="0" indent="0">
              <a:buNone/>
            </a:pPr>
            <a:endParaRPr lang="cs-CZ" dirty="0"/>
          </a:p>
          <a:p>
            <a:pPr marL="0" indent="0" algn="r">
              <a:buNone/>
            </a:pPr>
            <a:r>
              <a:rPr lang="cs-CZ" i="1" dirty="0" smtClean="0"/>
              <a:t>Děkuji za pozornost </a:t>
            </a:r>
            <a:endParaRPr lang="cs-CZ" i="1" dirty="0"/>
          </a:p>
          <a:p>
            <a:endParaRPr lang="cs-CZ"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39</a:t>
            </a:fld>
            <a:endParaRPr lang="cs-CZ" dirty="0"/>
          </a:p>
        </p:txBody>
      </p:sp>
    </p:spTree>
    <p:extLst>
      <p:ext uri="{BB962C8B-B14F-4D97-AF65-F5344CB8AC3E}">
        <p14:creationId xmlns:p14="http://schemas.microsoft.com/office/powerpoint/2010/main" val="2351154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Jak to všechno začalo…</a:t>
            </a:r>
            <a:endParaRPr lang="cs-CZ" dirty="0"/>
          </a:p>
        </p:txBody>
      </p:sp>
      <p:sp>
        <p:nvSpPr>
          <p:cNvPr id="10" name="Zástupný symbol pro obsah 9"/>
          <p:cNvSpPr>
            <a:spLocks noGrp="1"/>
          </p:cNvSpPr>
          <p:nvPr>
            <p:ph idx="1"/>
          </p:nvPr>
        </p:nvSpPr>
        <p:spPr/>
        <p:txBody>
          <a:bodyPr>
            <a:normAutofit fontScale="85000" lnSpcReduction="20000"/>
          </a:bodyPr>
          <a:lstStyle/>
          <a:p>
            <a:r>
              <a:rPr lang="cs-CZ" dirty="0" smtClean="0"/>
              <a:t>H. </a:t>
            </a:r>
            <a:r>
              <a:rPr lang="cs-CZ" dirty="0" err="1" smtClean="0"/>
              <a:t>Avramová</a:t>
            </a:r>
            <a:r>
              <a:rPr lang="cs-CZ" dirty="0" smtClean="0"/>
              <a:t> – 1965 LC</a:t>
            </a:r>
          </a:p>
          <a:p>
            <a:pPr marL="0" indent="0">
              <a:buNone/>
            </a:pPr>
            <a:r>
              <a:rPr lang="cs-CZ" dirty="0" smtClean="0"/>
              <a:t>	analýza </a:t>
            </a:r>
            <a:r>
              <a:rPr lang="cs-CZ" dirty="0"/>
              <a:t>katalogizačních záznamů a následně návrh možnosti jejich distribuce v strojem čitelné podobě. Knihovna si od formátu slibovala možnost vytvářet bibliografická data ve strojem čitelné podobě, distribuovat je na magnetických páskách po amerických knihovnách, které si následně měly samy tisknout lístkové záznamy. </a:t>
            </a:r>
            <a:endParaRPr lang="cs-CZ" dirty="0" smtClean="0"/>
          </a:p>
          <a:p>
            <a:pPr marL="0" indent="0">
              <a:buNone/>
            </a:pPr>
            <a:endParaRPr lang="cs-CZ" dirty="0"/>
          </a:p>
          <a:p>
            <a:pPr marL="0" indent="0">
              <a:buNone/>
            </a:pPr>
            <a:r>
              <a:rPr lang="cs-CZ" dirty="0" smtClean="0"/>
              <a:t>Cíl: zjednodušit </a:t>
            </a:r>
            <a:r>
              <a:rPr lang="cs-CZ" dirty="0"/>
              <a:t>zákonnou povinnost distribuce bibliografických záznamů do ostatních amerických knihoven. </a:t>
            </a:r>
            <a:endParaRPr lang="cs-CZ" dirty="0" smtClean="0"/>
          </a:p>
          <a:p>
            <a:endParaRPr lang="cs-CZ" dirty="0" smtClean="0"/>
          </a:p>
          <a:p>
            <a:endParaRPr lang="cs-CZ"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4</a:t>
            </a:fld>
            <a:endParaRPr lang="cs-CZ" dirty="0"/>
          </a:p>
        </p:txBody>
      </p:sp>
    </p:spTree>
    <p:extLst>
      <p:ext uri="{BB962C8B-B14F-4D97-AF65-F5344CB8AC3E}">
        <p14:creationId xmlns:p14="http://schemas.microsoft.com/office/powerpoint/2010/main" val="708451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Jak to všechno začalo…</a:t>
            </a:r>
            <a:endParaRPr lang="cs-CZ" dirty="0"/>
          </a:p>
        </p:txBody>
      </p:sp>
      <p:sp>
        <p:nvSpPr>
          <p:cNvPr id="10" name="Zástupný symbol pro obsah 9"/>
          <p:cNvSpPr>
            <a:spLocks noGrp="1"/>
          </p:cNvSpPr>
          <p:nvPr>
            <p:ph idx="1"/>
          </p:nvPr>
        </p:nvSpPr>
        <p:spPr/>
        <p:txBody>
          <a:bodyPr>
            <a:normAutofit/>
          </a:bodyPr>
          <a:lstStyle/>
          <a:p>
            <a:pPr marL="0" indent="0">
              <a:buNone/>
            </a:pPr>
            <a:endParaRPr lang="cs-CZ" dirty="0" smtClean="0"/>
          </a:p>
          <a:p>
            <a:pPr marL="0" indent="0">
              <a:buNone/>
            </a:pPr>
            <a:endParaRPr lang="cs-CZ" dirty="0"/>
          </a:p>
          <a:p>
            <a:pPr marL="0" indent="0">
              <a:buNone/>
            </a:pPr>
            <a:endParaRPr lang="cs-CZ" dirty="0" smtClean="0"/>
          </a:p>
          <a:p>
            <a:pPr marL="0" indent="0">
              <a:buNone/>
            </a:pPr>
            <a:r>
              <a:rPr lang="cs-CZ" dirty="0"/>
              <a:t>	</a:t>
            </a:r>
            <a:r>
              <a:rPr lang="cs-CZ" dirty="0" smtClean="0"/>
              <a:t>	… a tak vzniknul MARC</a:t>
            </a:r>
          </a:p>
          <a:p>
            <a:endParaRPr lang="cs-CZ" dirty="0" smtClean="0"/>
          </a:p>
          <a:p>
            <a:endParaRPr lang="cs-CZ"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5</a:t>
            </a:fld>
            <a:endParaRPr lang="cs-CZ" dirty="0"/>
          </a:p>
        </p:txBody>
      </p:sp>
    </p:spTree>
    <p:extLst>
      <p:ext uri="{BB962C8B-B14F-4D97-AF65-F5344CB8AC3E}">
        <p14:creationId xmlns:p14="http://schemas.microsoft.com/office/powerpoint/2010/main" val="1371587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Výměnný formát</a:t>
            </a:r>
            <a:endParaRPr lang="cs-CZ" dirty="0"/>
          </a:p>
        </p:txBody>
      </p:sp>
      <p:sp>
        <p:nvSpPr>
          <p:cNvPr id="10" name="Zástupný symbol pro obsah 9"/>
          <p:cNvSpPr>
            <a:spLocks noGrp="1"/>
          </p:cNvSpPr>
          <p:nvPr>
            <p:ph idx="1"/>
          </p:nvPr>
        </p:nvSpPr>
        <p:spPr/>
        <p:txBody>
          <a:bodyPr>
            <a:normAutofit fontScale="85000" lnSpcReduction="20000"/>
          </a:bodyPr>
          <a:lstStyle/>
          <a:p>
            <a:r>
              <a:rPr lang="cs-CZ" b="1" dirty="0"/>
              <a:t>vedoucím formátem současného knihovnictví je formát MARC </a:t>
            </a:r>
            <a:r>
              <a:rPr lang="cs-CZ" b="1" dirty="0" smtClean="0"/>
              <a:t>21</a:t>
            </a:r>
            <a:r>
              <a:rPr lang="cs-CZ" dirty="0"/>
              <a:t>:</a:t>
            </a:r>
            <a:r>
              <a:rPr lang="cs-CZ" dirty="0" smtClean="0"/>
              <a:t> </a:t>
            </a:r>
            <a:r>
              <a:rPr lang="cs-CZ" b="1" dirty="0"/>
              <a:t>Je v něm poskytováno 81 % národních bibliografií</a:t>
            </a:r>
            <a:r>
              <a:rPr lang="cs-CZ" dirty="0"/>
              <a:t>. Naopak formát UNIMARC je na ústupu, je v něm poskytováno pouze 19 % národních bibliografií. </a:t>
            </a:r>
            <a:endParaRPr lang="cs-CZ" dirty="0" smtClean="0"/>
          </a:p>
          <a:p>
            <a:r>
              <a:rPr lang="cs-CZ" b="1" dirty="0" smtClean="0"/>
              <a:t>Vedoucí </a:t>
            </a:r>
            <a:r>
              <a:rPr lang="cs-CZ" b="1" dirty="0"/>
              <a:t>úloha formátu MARC 21 je zřejmá i z formátů dat poskytovaných přes protokol Z39.50: data v něm poskytuje 75 % knihoven</a:t>
            </a:r>
            <a:r>
              <a:rPr lang="cs-CZ" dirty="0"/>
              <a:t>, ve formátu UNIMARC pouze 12 % knihoven. Jednotlivé národní varianty formátu MARC využívá od 2 do 11 % knihoven, které však své záznamy zároveň poskytují i ve formátu MARC 21 nebo UNIMARC. </a:t>
            </a:r>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6</a:t>
            </a:fld>
            <a:endParaRPr lang="cs-CZ" dirty="0"/>
          </a:p>
        </p:txBody>
      </p:sp>
    </p:spTree>
    <p:extLst>
      <p:ext uri="{BB962C8B-B14F-4D97-AF65-F5344CB8AC3E}">
        <p14:creationId xmlns:p14="http://schemas.microsoft.com/office/powerpoint/2010/main" val="404348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5" name="Zaoblený obdélník 4"/>
          <p:cNvSpPr/>
          <p:nvPr/>
        </p:nvSpPr>
        <p:spPr>
          <a:xfrm>
            <a:off x="3203848" y="3284984"/>
            <a:ext cx="223224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Nadpis 6"/>
          <p:cNvSpPr>
            <a:spLocks noGrp="1"/>
          </p:cNvSpPr>
          <p:nvPr>
            <p:ph type="title"/>
          </p:nvPr>
        </p:nvSpPr>
        <p:spPr/>
        <p:txBody>
          <a:bodyPr/>
          <a:lstStyle/>
          <a:p>
            <a:r>
              <a:rPr lang="cs-CZ" dirty="0" smtClean="0"/>
              <a:t>Typologie formátů</a:t>
            </a:r>
            <a:endParaRPr lang="cs-CZ" dirty="0"/>
          </a:p>
        </p:txBody>
      </p:sp>
      <p:sp>
        <p:nvSpPr>
          <p:cNvPr id="10" name="Zástupný symbol pro obsah 9"/>
          <p:cNvSpPr>
            <a:spLocks noGrp="1"/>
          </p:cNvSpPr>
          <p:nvPr>
            <p:ph idx="1"/>
          </p:nvPr>
        </p:nvSpPr>
        <p:spPr/>
        <p:txBody>
          <a:bodyPr>
            <a:normAutofit fontScale="77500" lnSpcReduction="20000"/>
          </a:bodyPr>
          <a:lstStyle/>
          <a:p>
            <a:r>
              <a:rPr lang="cs-CZ" dirty="0">
                <a:ln w="0"/>
                <a:effectLst>
                  <a:outerShdw blurRad="38100" dist="19050" dir="2700000" algn="tl" rotWithShape="0">
                    <a:schemeClr val="dk1">
                      <a:alpha val="40000"/>
                    </a:schemeClr>
                  </a:outerShdw>
                </a:effectLst>
              </a:rPr>
              <a:t>D</a:t>
            </a:r>
            <a:r>
              <a:rPr lang="cs-CZ" dirty="0" smtClean="0">
                <a:ln w="0"/>
                <a:effectLst>
                  <a:outerShdw blurRad="38100" dist="19050" dir="2700000" algn="tl" rotWithShape="0">
                    <a:schemeClr val="dk1">
                      <a:alpha val="40000"/>
                    </a:schemeClr>
                  </a:outerShdw>
                </a:effectLst>
              </a:rPr>
              <a:t>le životního cyklu / lokality užití / struktury</a:t>
            </a:r>
          </a:p>
          <a:p>
            <a:r>
              <a:rPr lang="cs-CZ" dirty="0" smtClean="0">
                <a:ln w="0"/>
                <a:effectLst>
                  <a:outerShdw blurRad="38100" dist="19050" dir="2700000" algn="tl" rotWithShape="0">
                    <a:schemeClr val="dk1">
                      <a:alpha val="40000"/>
                    </a:schemeClr>
                  </a:outerShdw>
                </a:effectLst>
              </a:rPr>
              <a:t>Dle životního cyklu:</a:t>
            </a:r>
          </a:p>
          <a:p>
            <a:endParaRPr lang="cs-CZ" dirty="0" smtClean="0">
              <a:ln w="0"/>
              <a:effectLst>
                <a:outerShdw blurRad="38100" dist="19050" dir="2700000" algn="tl" rotWithShape="0">
                  <a:schemeClr val="dk1">
                    <a:alpha val="40000"/>
                  </a:schemeClr>
                </a:outerShdw>
              </a:effectLst>
            </a:endParaRPr>
          </a:p>
          <a:p>
            <a:endParaRPr lang="cs-CZ" dirty="0" smtClean="0">
              <a:ln w="0"/>
              <a:effectLst>
                <a:outerShdw blurRad="38100" dist="19050" dir="2700000" algn="tl" rotWithShape="0">
                  <a:schemeClr val="dk1">
                    <a:alpha val="40000"/>
                  </a:schemeClr>
                </a:outerShdw>
              </a:effectLst>
            </a:endParaRPr>
          </a:p>
          <a:p>
            <a:endParaRPr lang="cs-CZ" dirty="0" smtClean="0">
              <a:ln w="0"/>
              <a:effectLst>
                <a:outerShdw blurRad="38100" dist="19050" dir="2700000" algn="tl" rotWithShape="0">
                  <a:schemeClr val="dk1">
                    <a:alpha val="40000"/>
                  </a:schemeClr>
                </a:outerShdw>
              </a:effectLst>
            </a:endParaRPr>
          </a:p>
          <a:p>
            <a:endParaRPr lang="cs-CZ" dirty="0">
              <a:ln w="0"/>
              <a:effectLst>
                <a:outerShdw blurRad="38100" dist="19050" dir="2700000" algn="tl" rotWithShape="0">
                  <a:schemeClr val="dk1">
                    <a:alpha val="40000"/>
                  </a:schemeClr>
                </a:outerShdw>
              </a:effectLst>
            </a:endParaRPr>
          </a:p>
          <a:p>
            <a:endParaRPr lang="cs-CZ" dirty="0" smtClean="0"/>
          </a:p>
          <a:p>
            <a:endParaRPr lang="cs-CZ" dirty="0"/>
          </a:p>
          <a:p>
            <a:pPr marL="0" indent="0">
              <a:buNone/>
            </a:pPr>
            <a:r>
              <a:rPr lang="cs-CZ" dirty="0" smtClean="0"/>
              <a:t>Striktní </a:t>
            </a:r>
            <a:r>
              <a:rPr lang="cs-CZ" dirty="0"/>
              <a:t>dodržování rozlišení formátů na vstupní, interní a výstupní zjednodušuje knihovnám přechod na jiný národní formát a zároveň jim výrazně ulehčuje život při vytváření nových výstupních (publikačních) formátů. </a:t>
            </a:r>
            <a:endParaRPr lang="cs-CZ" dirty="0">
              <a:ln w="0"/>
              <a:effectLst>
                <a:outerShdw blurRad="38100" dist="19050" dir="2700000" algn="tl" rotWithShape="0">
                  <a:schemeClr val="dk1">
                    <a:alpha val="40000"/>
                  </a:schemeClr>
                </a:outerShdw>
              </a:effectLst>
            </a:endParaRPr>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7</a:t>
            </a:fld>
            <a:endParaRPr lang="cs-CZ" dirty="0"/>
          </a:p>
        </p:txBody>
      </p:sp>
      <p:sp>
        <p:nvSpPr>
          <p:cNvPr id="2" name="Šipka doprava 1"/>
          <p:cNvSpPr/>
          <p:nvPr/>
        </p:nvSpPr>
        <p:spPr>
          <a:xfrm>
            <a:off x="1922309" y="356606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106215" y="3429000"/>
            <a:ext cx="2016224" cy="707886"/>
          </a:xfrm>
          <a:prstGeom prst="rect">
            <a:avLst/>
          </a:prstGeom>
          <a:noFill/>
        </p:spPr>
        <p:txBody>
          <a:bodyPr wrap="square" rtlCol="0">
            <a:spAutoFit/>
          </a:bodyPr>
          <a:lstStyle/>
          <a:p>
            <a:r>
              <a:rPr lang="cs-CZ" sz="4000" dirty="0" smtClean="0"/>
              <a:t>vstupní</a:t>
            </a:r>
            <a:endParaRPr lang="cs-CZ" sz="4000" dirty="0"/>
          </a:p>
        </p:txBody>
      </p:sp>
      <p:sp>
        <p:nvSpPr>
          <p:cNvPr id="4" name="TextovéPole 3"/>
          <p:cNvSpPr txBox="1"/>
          <p:nvPr/>
        </p:nvSpPr>
        <p:spPr>
          <a:xfrm>
            <a:off x="3455629" y="3483233"/>
            <a:ext cx="1944216" cy="707886"/>
          </a:xfrm>
          <a:prstGeom prst="rect">
            <a:avLst/>
          </a:prstGeom>
          <a:noFill/>
        </p:spPr>
        <p:txBody>
          <a:bodyPr wrap="square" rtlCol="0">
            <a:spAutoFit/>
          </a:bodyPr>
          <a:lstStyle/>
          <a:p>
            <a:r>
              <a:rPr lang="cs-CZ" sz="4000" dirty="0" smtClean="0"/>
              <a:t>interní</a:t>
            </a:r>
            <a:endParaRPr lang="cs-CZ" sz="4000" dirty="0"/>
          </a:p>
        </p:txBody>
      </p:sp>
      <p:sp>
        <p:nvSpPr>
          <p:cNvPr id="8" name="Šipka doprava 7"/>
          <p:cNvSpPr/>
          <p:nvPr/>
        </p:nvSpPr>
        <p:spPr>
          <a:xfrm>
            <a:off x="5638675" y="3618732"/>
            <a:ext cx="96299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6644635" y="3199328"/>
            <a:ext cx="2664296" cy="1323439"/>
          </a:xfrm>
          <a:prstGeom prst="rect">
            <a:avLst/>
          </a:prstGeom>
          <a:noFill/>
        </p:spPr>
        <p:txBody>
          <a:bodyPr wrap="square" rtlCol="0">
            <a:spAutoFit/>
          </a:bodyPr>
          <a:lstStyle/>
          <a:p>
            <a:r>
              <a:rPr lang="cs-CZ" sz="4000" dirty="0" smtClean="0"/>
              <a:t>výstupní / publikační</a:t>
            </a:r>
            <a:endParaRPr lang="cs-CZ" sz="4000" dirty="0"/>
          </a:p>
        </p:txBody>
      </p:sp>
    </p:spTree>
    <p:extLst>
      <p:ext uri="{BB962C8B-B14F-4D97-AF65-F5344CB8AC3E}">
        <p14:creationId xmlns:p14="http://schemas.microsoft.com/office/powerpoint/2010/main" val="493213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A jak dál?</a:t>
            </a:r>
            <a:endParaRPr lang="cs-CZ" dirty="0"/>
          </a:p>
        </p:txBody>
      </p:sp>
      <p:sp>
        <p:nvSpPr>
          <p:cNvPr id="10" name="Zástupný symbol pro obsah 9"/>
          <p:cNvSpPr>
            <a:spLocks noGrp="1"/>
          </p:cNvSpPr>
          <p:nvPr>
            <p:ph idx="1"/>
          </p:nvPr>
        </p:nvSpPr>
        <p:spPr/>
        <p:txBody>
          <a:bodyPr>
            <a:normAutofit/>
          </a:bodyPr>
          <a:lstStyle/>
          <a:p>
            <a:r>
              <a:rPr lang="cs-CZ" dirty="0" smtClean="0"/>
              <a:t>Bude </a:t>
            </a:r>
            <a:r>
              <a:rPr lang="cs-CZ" dirty="0"/>
              <a:t>MARC 21 nahrazen jiným formátem? Bude nahrazen jedním formátem? Nebo bude nahrazen podle účelu několika formáty: jiný formát pro výměnu a prezentaci dat, jiný pro uložení dat v systémech nebo výměnu mezi knihovnami?</a:t>
            </a:r>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8</a:t>
            </a:fld>
            <a:endParaRPr lang="cs-CZ" dirty="0"/>
          </a:p>
        </p:txBody>
      </p:sp>
    </p:spTree>
    <p:extLst>
      <p:ext uri="{BB962C8B-B14F-4D97-AF65-F5344CB8AC3E}">
        <p14:creationId xmlns:p14="http://schemas.microsoft.com/office/powerpoint/2010/main" val="2817880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2">
                <a:shade val="45000"/>
                <a:satMod val="135000"/>
              </a:schemeClr>
              <a:prstClr val="white"/>
            </a:duotone>
            <a:lum/>
            <a:extLst>
              <a:ext uri="{BEBA8EAE-BF5A-486C-A8C5-ECC9F3942E4B}">
                <a14:imgProps xmlns:a14="http://schemas.microsoft.com/office/drawing/2010/main">
                  <a14:imgLayer r:embed="rId4">
                    <a14:imgEffect>
                      <a14:colorTemperature colorTemp="7200"/>
                    </a14:imgEffect>
                    <a14:imgEffect>
                      <a14:saturation sat="142000"/>
                    </a14:imgEffect>
                    <a14:imgEffect>
                      <a14:brightnessContrast bright="40000" contrast="-20000"/>
                    </a14:imgEffect>
                  </a14:imgLayer>
                </a14:imgProps>
              </a:ext>
            </a:extLst>
          </a:blip>
          <a:srcRect/>
          <a:stretch>
            <a:fillRect t="-31000" b="-120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Analýza formátů</a:t>
            </a:r>
            <a:endParaRPr lang="cs-CZ" dirty="0"/>
          </a:p>
        </p:txBody>
      </p:sp>
      <p:sp>
        <p:nvSpPr>
          <p:cNvPr id="10" name="Zástupný symbol pro obsah 9"/>
          <p:cNvSpPr>
            <a:spLocks noGrp="1"/>
          </p:cNvSpPr>
          <p:nvPr>
            <p:ph idx="1"/>
          </p:nvPr>
        </p:nvSpPr>
        <p:spPr/>
        <p:txBody>
          <a:bodyPr/>
          <a:lstStyle/>
          <a:p>
            <a:r>
              <a:rPr lang="cs-CZ" dirty="0"/>
              <a:t>Z vývoje je </a:t>
            </a:r>
            <a:r>
              <a:rPr lang="cs-CZ" dirty="0" smtClean="0"/>
              <a:t>zřejmé</a:t>
            </a:r>
            <a:r>
              <a:rPr lang="cs-CZ" dirty="0"/>
              <a:t>, že přes snahy o modernizaci formátů nemá klíčovou roli samotná kvalita formátu, ale </a:t>
            </a:r>
            <a:r>
              <a:rPr lang="cs-CZ" b="1" dirty="0"/>
              <a:t>síla instituce</a:t>
            </a:r>
            <a:r>
              <a:rPr lang="cs-CZ" dirty="0"/>
              <a:t>, která za jeho vývojem a udržováním stojí. Historie již ukázala, že světovým vůdcem v této oblasti je Kongresová knihovna a její aktivity je vhodné nejenom sledovat, ale případně je i následovat. </a:t>
            </a:r>
          </a:p>
          <a:p>
            <a:endParaRPr lang="cs-CZ" dirty="0"/>
          </a:p>
        </p:txBody>
      </p:sp>
      <p:sp>
        <p:nvSpPr>
          <p:cNvPr id="6" name="Zástupný symbol pro číslo snímku 5"/>
          <p:cNvSpPr>
            <a:spLocks noGrp="1"/>
          </p:cNvSpPr>
          <p:nvPr>
            <p:ph type="sldNum" sz="quarter" idx="12"/>
          </p:nvPr>
        </p:nvSpPr>
        <p:spPr/>
        <p:txBody>
          <a:bodyPr/>
          <a:lstStyle/>
          <a:p>
            <a:fld id="{48A91904-BF62-4ABC-8BA3-8847957A935F}" type="slidenum">
              <a:rPr lang="cs-CZ" smtClean="0"/>
              <a:pPr/>
              <a:t>9</a:t>
            </a:fld>
            <a:endParaRPr lang="cs-CZ" dirty="0"/>
          </a:p>
        </p:txBody>
      </p:sp>
    </p:spTree>
    <p:extLst>
      <p:ext uri="{BB962C8B-B14F-4D97-AF65-F5344CB8AC3E}">
        <p14:creationId xmlns:p14="http://schemas.microsoft.com/office/powerpoint/2010/main" val="36384556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F UK bw">
  <a:themeElements>
    <a:clrScheme name="FF UK">
      <a:dk1>
        <a:sysClr val="windowText" lastClr="000000"/>
      </a:dk1>
      <a:lt1>
        <a:sysClr val="window" lastClr="FFFFFF"/>
      </a:lt1>
      <a:dk2>
        <a:srgbClr val="002D56"/>
      </a:dk2>
      <a:lt2>
        <a:srgbClr val="D59F0F"/>
      </a:lt2>
      <a:accent1>
        <a:srgbClr val="366092"/>
      </a:accent1>
      <a:accent2>
        <a:srgbClr val="8B0304"/>
      </a:accent2>
      <a:accent3>
        <a:srgbClr val="005426"/>
      </a:accent3>
      <a:accent4>
        <a:srgbClr val="777777"/>
      </a:accent4>
      <a:accent5>
        <a:srgbClr val="D59F0F"/>
      </a:accent5>
      <a:accent6>
        <a:srgbClr val="C0C0C0"/>
      </a:accent6>
      <a:hlink>
        <a:srgbClr val="002D56"/>
      </a:hlink>
      <a:folHlink>
        <a:srgbClr val="D59F0F"/>
      </a:folHlink>
    </a:clrScheme>
    <a:fontScheme name="FF UK - Arial">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1.potx" id="{17670EB8-D3CC-4769-BF4D-68F446DDD58C}" vid="{3FE34802-A7BF-46ED-B106-C333B283BA3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ff_uk_sablona_bw</Template>
  <TotalTime>453</TotalTime>
  <Words>4575</Words>
  <Application>Microsoft Office PowerPoint</Application>
  <PresentationFormat>Předvádění na obrazovce (4:3)</PresentationFormat>
  <Paragraphs>582</Paragraphs>
  <Slides>39</Slides>
  <Notes>35</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39</vt:i4>
      </vt:variant>
    </vt:vector>
  </HeadingPairs>
  <TitlesOfParts>
    <vt:vector size="45" baseType="lpstr">
      <vt:lpstr>Arial</vt:lpstr>
      <vt:lpstr>Calibri</vt:lpstr>
      <vt:lpstr>Times New Roman</vt:lpstr>
      <vt:lpstr>Wingdings</vt:lpstr>
      <vt:lpstr>FF UK bw</vt:lpstr>
      <vt:lpstr>think-cell Slide</vt:lpstr>
      <vt:lpstr>Trendy v oblasti bibliografických formátů aneb má MARC budoucnost? </vt:lpstr>
      <vt:lpstr>Jak to všechno začalo…</vt:lpstr>
      <vt:lpstr>Jak to všechno začalo…</vt:lpstr>
      <vt:lpstr>Jak to všechno začalo…</vt:lpstr>
      <vt:lpstr>Jak to všechno začalo…</vt:lpstr>
      <vt:lpstr>Výměnný formát</vt:lpstr>
      <vt:lpstr>Typologie formátů</vt:lpstr>
      <vt:lpstr>A jak dál?</vt:lpstr>
      <vt:lpstr>Analýza formátů</vt:lpstr>
      <vt:lpstr>Sémantický web</vt:lpstr>
      <vt:lpstr>Sémantický web</vt:lpstr>
      <vt:lpstr>Propojená data</vt:lpstr>
      <vt:lpstr>Jak to funguje</vt:lpstr>
      <vt:lpstr>Jak to funguje</vt:lpstr>
      <vt:lpstr>Jak to funguje</vt:lpstr>
      <vt:lpstr>Jak to funguje</vt:lpstr>
      <vt:lpstr>Jak to funguje</vt:lpstr>
      <vt:lpstr>Jak to funguje</vt:lpstr>
      <vt:lpstr>Jak to funguje</vt:lpstr>
      <vt:lpstr>Jak to funguje</vt:lpstr>
      <vt:lpstr>Jak to funguje</vt:lpstr>
      <vt:lpstr>Propojená data</vt:lpstr>
      <vt:lpstr>Propojená data</vt:lpstr>
      <vt:lpstr>Propojená data - aktivity</vt:lpstr>
      <vt:lpstr>Prezentace aplikace PowerPoint</vt:lpstr>
      <vt:lpstr>Propojená data - aktivity</vt:lpstr>
      <vt:lpstr>Prezentace aplikace PowerPoint</vt:lpstr>
      <vt:lpstr>Praktické uplatnění</vt:lpstr>
      <vt:lpstr>Současnost</vt:lpstr>
      <vt:lpstr>Současnost</vt:lpstr>
      <vt:lpstr>Připravenost knihovních softwarů</vt:lpstr>
      <vt:lpstr>Závěr</vt:lpstr>
      <vt:lpstr>Závěr</vt:lpstr>
      <vt:lpstr>Vize – Karen Coyle:</vt:lpstr>
      <vt:lpstr>Prezentace aplikace PowerPoint</vt:lpstr>
      <vt:lpstr>Prezentace aplikace PowerPoint</vt:lpstr>
      <vt:lpstr>Vize – Karen Coyle:</vt:lpstr>
      <vt:lpstr>Vize – Karen Coyle:</vt:lpstr>
      <vt:lpstr>Prezentace aplikace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Rösslerová, Klára</dc:creator>
  <cp:lastModifiedBy>Rösslerová, Klára</cp:lastModifiedBy>
  <cp:revision>36</cp:revision>
  <dcterms:created xsi:type="dcterms:W3CDTF">2017-02-09T09:24:22Z</dcterms:created>
  <dcterms:modified xsi:type="dcterms:W3CDTF">2017-04-18T08:32:28Z</dcterms:modified>
</cp:coreProperties>
</file>