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60" r:id="rId4"/>
    <p:sldId id="258" r:id="rId5"/>
    <p:sldId id="276" r:id="rId6"/>
    <p:sldId id="259" r:id="rId7"/>
    <p:sldId id="261" r:id="rId8"/>
    <p:sldId id="262" r:id="rId9"/>
    <p:sldId id="263" r:id="rId10"/>
    <p:sldId id="265" r:id="rId11"/>
    <p:sldId id="277" r:id="rId12"/>
    <p:sldId id="268" r:id="rId13"/>
    <p:sldId id="280" r:id="rId14"/>
    <p:sldId id="269" r:id="rId15"/>
    <p:sldId id="281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7" autoAdjust="0"/>
  </p:normalViewPr>
  <p:slideViewPr>
    <p:cSldViewPr>
      <p:cViewPr varScale="1">
        <p:scale>
          <a:sx n="84" d="100"/>
          <a:sy n="84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C102F-E3B5-4478-8A81-82DF232BDB56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9BC1-9FF1-4116-9E5F-9DDAA3EC88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D84A3-4B01-488E-9B76-1DA213FF50C0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29.4.2008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Vývoj open source systému pro digitální knihovnu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6AE4-B402-4FC7-9F18-1FC093E066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5CFC-B5E7-409F-B46A-17B28160D62E}" type="datetimeFigureOut">
              <a:rPr lang="cs-CZ" smtClean="0"/>
              <a:pPr/>
              <a:t>28.2.2011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C12A-1FCF-40E0-B516-BABF7133960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sk/i2/i2.entry.cls?ictx=cav&amp;logout=1&amp;language=2&amp;skin=1&amp;show_lim=1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hyperlink" Target="http://www.lib.cas.cz/asep/zpracovatele-asepu" TargetMode="External"/><Relationship Id="rId4" Type="http://schemas.openxmlformats.org/officeDocument/2006/relationships/hyperlink" Target="http://www.lib.cas.cz/arl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Frutiger Linotype"/>
              </a:rPr>
              <a:t>Knihovna AV ČR</a:t>
            </a:r>
            <a:br>
              <a:rPr lang="cs-CZ" b="1" dirty="0" smtClean="0">
                <a:latin typeface="Frutiger Linotype"/>
              </a:rPr>
            </a:br>
            <a:r>
              <a:rPr lang="cs-CZ" b="1" dirty="0" smtClean="0">
                <a:latin typeface="Frutiger Linotype"/>
              </a:rPr>
              <a:t> - </a:t>
            </a:r>
            <a:r>
              <a:rPr lang="cs-CZ" sz="2700" b="1" dirty="0" smtClean="0">
                <a:latin typeface="Frutiger Linotype"/>
              </a:rPr>
              <a:t>evidence výsledků výzkumu v AV ČR</a:t>
            </a:r>
            <a:r>
              <a:rPr lang="cs-CZ" sz="2200" b="1" dirty="0" smtClean="0">
                <a:latin typeface="Frutiger Linotype"/>
              </a:rPr>
              <a:t/>
            </a:r>
            <a:br>
              <a:rPr lang="cs-CZ" sz="2200" b="1" dirty="0" smtClean="0">
                <a:latin typeface="Frutiger Linotype"/>
              </a:rPr>
            </a:br>
            <a:r>
              <a:rPr lang="cs-CZ" sz="1800" b="1" dirty="0" smtClean="0">
                <a:latin typeface="Frutiger Linotype"/>
              </a:rPr>
              <a:t>Jana Doleželová, Zdeňka Chmelařová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>
            <a:normAutofit/>
          </a:bodyPr>
          <a:lstStyle/>
          <a:p>
            <a:pPr marL="495300" indent="-495300" eaLnBrk="1" hangingPunct="1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+mj-lt"/>
              <a:buAutoNum type="arabicPeriod"/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ASEP – představení systému sběru dat v AV ČR</a:t>
            </a:r>
          </a:p>
          <a:p>
            <a:pPr marL="495300" indent="-495300" eaLnBrk="1" hangingPunct="1">
              <a:buClr>
                <a:schemeClr val="tx2"/>
              </a:buClr>
              <a:buFont typeface="+mj-lt"/>
              <a:buAutoNum type="arabicPeriod"/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Systém ARL</a:t>
            </a:r>
          </a:p>
          <a:p>
            <a:pPr marL="495300" indent="-495300" eaLnBrk="1" hangingPunct="1">
              <a:buClr>
                <a:schemeClr val="tx2"/>
              </a:buClr>
              <a:buFont typeface="+mj-lt"/>
              <a:buAutoNum type="arabicPeriod"/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Nástroje ke kontrole</a:t>
            </a:r>
          </a:p>
          <a:p>
            <a:pPr marL="495300" indent="-495300" eaLnBrk="1" hangingPunct="1">
              <a:buClr>
                <a:schemeClr val="tx2"/>
              </a:buClr>
              <a:buFont typeface="+mj-lt"/>
              <a:buAutoNum type="arabicPeriod"/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Komunikace s poskytovateli a spolupracujícími institucemi</a:t>
            </a:r>
          </a:p>
          <a:p>
            <a:pPr marL="495300" indent="-495300" eaLnBrk="1" hangingPunct="1">
              <a:buClr>
                <a:schemeClr val="tx2"/>
              </a:buClr>
              <a:buFont typeface="+mj-lt"/>
              <a:buAutoNum type="arabicPeriod"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+mj-lt"/>
              <a:buAutoNum type="arabicPeriod"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1"/>
            <a:ext cx="6122987" cy="86223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Frutiger Linotype" pitchFamily="34" charset="-18"/>
              </a:rPr>
              <a:t>Analytika ASEP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/>
          <a:lstStyle/>
          <a:p>
            <a:pPr marL="495300" indent="-495300" eaLnBrk="1" hangingPunct="1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7719" t="12551" r="17314" b="4763"/>
          <a:stretch>
            <a:fillRect/>
          </a:stretch>
        </p:blipFill>
        <p:spPr bwMode="auto">
          <a:xfrm>
            <a:off x="4067944" y="1628800"/>
            <a:ext cx="4896544" cy="49855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ovéPole 7"/>
          <p:cNvSpPr txBox="1"/>
          <p:nvPr/>
        </p:nvSpPr>
        <p:spPr>
          <a:xfrm>
            <a:off x="467544" y="2420888"/>
            <a:ext cx="11592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Statistiky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1844824"/>
            <a:ext cx="22365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Bibliografie autorů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4" y="2924944"/>
            <a:ext cx="28135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Podklady pro hodnocení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3429000"/>
            <a:ext cx="15568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Data pro RIV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6237312"/>
            <a:ext cx="265970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Linky RIV, WOS, DOI,…</a:t>
            </a:r>
            <a:endParaRPr lang="cs-CZ" dirty="0">
              <a:latin typeface="Frutiger Linotype" pitchFamily="34" charset="-1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8555" t="49322" r="41982" b="20162"/>
          <a:stretch>
            <a:fillRect/>
          </a:stretch>
        </p:blipFill>
        <p:spPr bwMode="auto">
          <a:xfrm>
            <a:off x="251520" y="4221088"/>
            <a:ext cx="3735124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Frutiger Linotype" pitchFamily="34" charset="-18"/>
              </a:rPr>
              <a:t>Zpracování - zodpovědnost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1772816"/>
            <a:ext cx="8034337" cy="4799456"/>
          </a:xfrm>
        </p:spPr>
        <p:txBody>
          <a:bodyPr tIns="90000" bIns="90000">
            <a:normAutofit fontScale="25000" lnSpcReduction="20000"/>
          </a:bodyPr>
          <a:lstStyle/>
          <a:p>
            <a:pPr marL="495300" indent="-495300">
              <a:buClr>
                <a:schemeClr val="tx2"/>
              </a:buClr>
              <a:buNone/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Správce dat na ústavu – zpracovatel 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Zodpovídá za správné formální zpracování dat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Za dodržení termínů odevzdání dat do RIV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Nastavuje systém sběru dat podle potřeb pracoviště</a:t>
            </a:r>
          </a:p>
          <a:p>
            <a:pPr marL="495300" indent="-495300">
              <a:buClr>
                <a:schemeClr val="tx2"/>
              </a:buClr>
            </a:pPr>
            <a:endParaRPr lang="cs-CZ" sz="72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Autoři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Zodpovídají  za poskytnutí pravdivých a úplných informací zpracovateli o výsledcích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72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KNAV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Koordinuje sběr dat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Zajišťuje školení a informace pro zpracovatele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Odevzdává data do RIV za AVČR jednotlivým poskytovatelům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Koordinuje opravy dat 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Zajišťuje úpravy a vývoj systému ARL</a:t>
            </a:r>
          </a:p>
          <a:p>
            <a:pPr marL="495300" indent="-495300">
              <a:buClr>
                <a:schemeClr val="tx2"/>
              </a:buClr>
            </a:pPr>
            <a:r>
              <a:rPr lang="cs-CZ" sz="7200" dirty="0" smtClean="0">
                <a:solidFill>
                  <a:srgbClr val="080808"/>
                </a:solidFill>
                <a:latin typeface="Frutiger Linotype" pitchFamily="34" charset="-18"/>
              </a:rPr>
              <a:t>Vytváří nadstavbu systému ARL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000" dirty="0" smtClean="0">
                <a:solidFill>
                  <a:srgbClr val="080808"/>
                </a:solidFill>
                <a:latin typeface="Frutiger Linotype" pitchFamily="34" charset="-18"/>
              </a:rPr>
              <a:t>.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0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2400" dirty="0" smtClean="0"/>
          </a:p>
          <a:p>
            <a:pPr marL="495300" indent="-495300">
              <a:buClr>
                <a:schemeClr val="tx2"/>
              </a:buClr>
            </a:pPr>
            <a:endParaRPr lang="cs-CZ" sz="24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1"/>
            <a:ext cx="6122987" cy="934244"/>
          </a:xfrm>
        </p:spPr>
        <p:txBody>
          <a:bodyPr>
            <a:noAutofit/>
          </a:bodyPr>
          <a:lstStyle/>
          <a:p>
            <a:pPr eaLnBrk="1" hangingPunct="1"/>
            <a:r>
              <a:rPr lang="cs-CZ" sz="3200" b="1" dirty="0" smtClean="0">
                <a:latin typeface="Frutiger Linotype" pitchFamily="34" charset="-18"/>
              </a:rPr>
              <a:t>Podpora, helpy, manuály,</a:t>
            </a:r>
            <a:br>
              <a:rPr lang="cs-CZ" sz="3200" b="1" dirty="0" smtClean="0">
                <a:latin typeface="Frutiger Linotype" pitchFamily="34" charset="-18"/>
              </a:rPr>
            </a:br>
            <a:r>
              <a:rPr lang="cs-CZ" sz="3200" b="1" dirty="0" smtClean="0">
                <a:latin typeface="Frutiger Linotype" pitchFamily="34" charset="-18"/>
              </a:rPr>
              <a:t>kontroly, FAQ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/>
          <a:lstStyle/>
          <a:p>
            <a:pPr marL="495300" indent="-495300" eaLnBrk="1" hangingPunct="1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220" t="15392" r="19286" b="9699"/>
          <a:stretch>
            <a:fillRect/>
          </a:stretch>
        </p:blipFill>
        <p:spPr bwMode="auto">
          <a:xfrm>
            <a:off x="0" y="3068960"/>
            <a:ext cx="3816424" cy="34394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6537" t="14765" r="23811" b="24696"/>
          <a:stretch>
            <a:fillRect/>
          </a:stretch>
        </p:blipFill>
        <p:spPr bwMode="auto">
          <a:xfrm>
            <a:off x="1979712" y="1124744"/>
            <a:ext cx="4176464" cy="33907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17256" t="19173" r="42481" b="5334"/>
          <a:stretch>
            <a:fillRect/>
          </a:stretch>
        </p:blipFill>
        <p:spPr bwMode="auto">
          <a:xfrm>
            <a:off x="6119664" y="1484784"/>
            <a:ext cx="3024336" cy="4536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17719" t="27774" r="19085" b="6801"/>
          <a:stretch>
            <a:fillRect/>
          </a:stretch>
        </p:blipFill>
        <p:spPr bwMode="auto">
          <a:xfrm>
            <a:off x="1547664" y="3501008"/>
            <a:ext cx="4053253" cy="3356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Frutiger Linotype" pitchFamily="34" charset="-18"/>
              </a:rPr>
              <a:t>Nástroje pro kontrolu dat do RIV</a:t>
            </a:r>
            <a:br>
              <a:rPr lang="cs-CZ" sz="2200" b="1" dirty="0" smtClean="0">
                <a:latin typeface="Frutiger Linotype" pitchFamily="34" charset="-18"/>
              </a:rPr>
            </a:br>
            <a:r>
              <a:rPr lang="cs-CZ" sz="2200" b="1" dirty="0" smtClean="0">
                <a:latin typeface="Frutiger Linotype" pitchFamily="34" charset="-18"/>
              </a:rPr>
              <a:t>- nejen pro AV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7" y="1844824"/>
            <a:ext cx="8568952" cy="4727448"/>
          </a:xfrm>
        </p:spPr>
        <p:txBody>
          <a:bodyPr tIns="90000" bIns="90000">
            <a:normAutofit fontScale="85000" lnSpcReduction="20000"/>
          </a:bodyPr>
          <a:lstStyle/>
          <a:p>
            <a:pPr marL="495300" indent="-495300">
              <a:buClr>
                <a:schemeClr val="tx2"/>
              </a:buClr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  <a:hlinkClick r:id="rId3"/>
              </a:rPr>
              <a:t>On line katalog</a:t>
            </a: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 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  <a:hlinkClick r:id="rId4"/>
              </a:rPr>
              <a:t>Analytika ASEP</a:t>
            </a: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 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  <a:hlinkClick r:id="rId5"/>
              </a:rPr>
              <a:t>kontakty na zpracovatele</a:t>
            </a:r>
            <a:endParaRPr lang="cs-CZ" sz="24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r>
              <a:rPr lang="cs-CZ" sz="2200" dirty="0" smtClean="0">
                <a:solidFill>
                  <a:srgbClr val="080808"/>
                </a:solidFill>
                <a:latin typeface="Frutiger Linotype" pitchFamily="34" charset="-18"/>
              </a:rPr>
              <a:t>záznamy odevzdané do RIV za pracoviště </a:t>
            </a:r>
          </a:p>
          <a:p>
            <a:pPr marL="495300" indent="-495300">
              <a:buClr>
                <a:schemeClr val="tx2"/>
              </a:buClr>
            </a:pPr>
            <a:r>
              <a:rPr lang="cs-CZ" sz="2200" dirty="0" smtClean="0">
                <a:solidFill>
                  <a:srgbClr val="080808"/>
                </a:solidFill>
                <a:latin typeface="Frutiger Linotype" pitchFamily="34" charset="-18"/>
              </a:rPr>
              <a:t>zařazení do druhu</a:t>
            </a:r>
          </a:p>
          <a:p>
            <a:pPr marL="495300" indent="-495300">
              <a:buClr>
                <a:schemeClr val="tx2"/>
              </a:buClr>
            </a:pPr>
            <a:r>
              <a:rPr lang="cs-CZ" sz="2200" dirty="0" smtClean="0">
                <a:solidFill>
                  <a:srgbClr val="080808"/>
                </a:solidFill>
                <a:latin typeface="Frutiger Linotype" pitchFamily="34" charset="-18"/>
              </a:rPr>
              <a:t>garanta</a:t>
            </a:r>
          </a:p>
          <a:p>
            <a:pPr marL="495300" indent="-495300">
              <a:buClr>
                <a:schemeClr val="tx2"/>
              </a:buClr>
            </a:pPr>
            <a:r>
              <a:rPr lang="cs-CZ" sz="2200" dirty="0" smtClean="0">
                <a:solidFill>
                  <a:srgbClr val="080808"/>
                </a:solidFill>
                <a:latin typeface="Frutiger Linotype" pitchFamily="34" charset="-18"/>
              </a:rPr>
              <a:t>návaznost na projekt, výzkumný záměr</a:t>
            </a:r>
          </a:p>
          <a:p>
            <a:pPr marL="495300" indent="-495300">
              <a:buClr>
                <a:schemeClr val="tx2"/>
              </a:buClr>
            </a:pPr>
            <a:r>
              <a:rPr lang="cs-CZ" sz="2200" dirty="0" smtClean="0">
                <a:solidFill>
                  <a:srgbClr val="080808"/>
                </a:solidFill>
                <a:latin typeface="Frutiger Linotype" pitchFamily="34" charset="-18"/>
              </a:rPr>
              <a:t>klíčová slova, anotaci ….</a:t>
            </a:r>
          </a:p>
          <a:p>
            <a:pPr marL="495300" indent="-495300">
              <a:buClr>
                <a:schemeClr val="tx2"/>
              </a:buClr>
            </a:pPr>
            <a:r>
              <a:rPr lang="cs-CZ" sz="2200" dirty="0" smtClean="0">
                <a:solidFill>
                  <a:srgbClr val="080808"/>
                </a:solidFill>
                <a:latin typeface="Frutiger Linotype" pitchFamily="34" charset="-18"/>
              </a:rPr>
              <a:t>jak byl výsledek hodnocen</a:t>
            </a:r>
          </a:p>
          <a:p>
            <a:pPr marL="495300" indent="-495300">
              <a:buClr>
                <a:schemeClr val="tx2"/>
              </a:buClr>
            </a:pPr>
            <a:endParaRPr lang="cs-CZ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sz="20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0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2400" dirty="0" smtClean="0"/>
          </a:p>
          <a:p>
            <a:pPr marL="495300" indent="-495300">
              <a:buClr>
                <a:schemeClr val="tx2"/>
              </a:buClr>
            </a:pPr>
            <a:endParaRPr lang="cs-CZ" sz="24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/>
          <a:srcRect l="7382" t="49213" r="41243" b="20214"/>
          <a:stretch>
            <a:fillRect/>
          </a:stretch>
        </p:blipFill>
        <p:spPr bwMode="auto">
          <a:xfrm>
            <a:off x="3995936" y="4653136"/>
            <a:ext cx="5010920" cy="2016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Frutiger Linotype" pitchFamily="34" charset="-18"/>
              </a:rPr>
              <a:t>Komunikace s poskytovateli a spolupracujícími pracovišti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1772816"/>
            <a:ext cx="8034337" cy="4896544"/>
          </a:xfrm>
        </p:spPr>
        <p:txBody>
          <a:bodyPr tIns="90000" bIns="90000">
            <a:noAutofit/>
          </a:bodyPr>
          <a:lstStyle/>
          <a:p>
            <a:pPr marL="495300" indent="-495300">
              <a:buClr>
                <a:schemeClr val="tx2"/>
              </a:buClr>
              <a:buNone/>
            </a:pPr>
            <a:r>
              <a:rPr lang="cs-CZ" sz="1800" b="1" dirty="0" smtClean="0">
                <a:latin typeface="Frutiger Linotype" pitchFamily="34" charset="-18"/>
              </a:rPr>
              <a:t>S poskytovateli:</a:t>
            </a: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r>
              <a:rPr lang="cs-CZ" sz="1800" b="1" dirty="0" smtClean="0">
                <a:solidFill>
                  <a:srgbClr val="080808"/>
                </a:solidFill>
                <a:latin typeface="Frutiger Linotype" pitchFamily="34" charset="-18"/>
              </a:rPr>
              <a:t>data odevzdáváme téměř všem poskytovatelům</a:t>
            </a:r>
          </a:p>
          <a:p>
            <a:pPr marL="495300" indent="-495300">
              <a:buClr>
                <a:schemeClr val="tx2"/>
              </a:buClr>
            </a:pPr>
            <a:r>
              <a:rPr lang="cs-CZ" sz="1800" b="1" dirty="0" smtClean="0">
                <a:solidFill>
                  <a:srgbClr val="080808"/>
                </a:solidFill>
                <a:latin typeface="Frutiger Linotype" pitchFamily="34" charset="-18"/>
              </a:rPr>
              <a:t>co poskytovatel, to jiný přístup</a:t>
            </a:r>
          </a:p>
          <a:p>
            <a:pPr marL="495300" indent="-495300">
              <a:buClr>
                <a:schemeClr val="tx2"/>
              </a:buClr>
            </a:pPr>
            <a:r>
              <a:rPr lang="cs-CZ" sz="1800" b="1" dirty="0" smtClean="0">
                <a:solidFill>
                  <a:srgbClr val="080808"/>
                </a:solidFill>
                <a:latin typeface="Frutiger Linotype" pitchFamily="34" charset="-18"/>
              </a:rPr>
              <a:t>různé termíny odevzdání dat</a:t>
            </a:r>
          </a:p>
          <a:p>
            <a:pPr marL="495300" indent="-495300">
              <a:buClr>
                <a:schemeClr val="tx2"/>
              </a:buClr>
            </a:pPr>
            <a:r>
              <a:rPr lang="cs-CZ" sz="1800" b="1" dirty="0" smtClean="0">
                <a:solidFill>
                  <a:srgbClr val="080808"/>
                </a:solidFill>
                <a:latin typeface="Frutiger Linotype" pitchFamily="34" charset="-18"/>
              </a:rPr>
              <a:t>nejasné pokyny a k tabulkám, které se postupně upřesňují</a:t>
            </a:r>
          </a:p>
          <a:p>
            <a:pPr marL="495300" indent="-495300">
              <a:buClr>
                <a:schemeClr val="tx2"/>
              </a:buClr>
            </a:pP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b="1" dirty="0" smtClean="0">
                <a:solidFill>
                  <a:srgbClr val="080808"/>
                </a:solidFill>
                <a:latin typeface="Frutiger Linotype" pitchFamily="34" charset="-18"/>
              </a:rPr>
              <a:t>V minulém roce zlepšení: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b="1" dirty="0" smtClean="0">
                <a:solidFill>
                  <a:srgbClr val="080808"/>
                </a:solidFill>
                <a:latin typeface="Frutiger Linotype" pitchFamily="34" charset="-18"/>
              </a:rPr>
              <a:t>Všechna data od všech poskytovatelů byla odevzdána do RIV!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b="1" dirty="0" smtClean="0">
                <a:latin typeface="Frutiger Linotype" pitchFamily="34" charset="-18"/>
              </a:rPr>
              <a:t>Se spolupracujícími pracovišti:</a:t>
            </a: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b="1" dirty="0" smtClean="0">
                <a:solidFill>
                  <a:srgbClr val="080808"/>
                </a:solidFill>
                <a:latin typeface="Frutiger Linotype" pitchFamily="34" charset="-18"/>
              </a:rPr>
              <a:t>To mohou zhodnotit zpracovatelé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dirty="0" smtClean="0">
                <a:solidFill>
                  <a:srgbClr val="080808"/>
                </a:solidFill>
                <a:latin typeface="Frutiger Linotype" pitchFamily="34" charset="-18"/>
              </a:rPr>
              <a:t>(těžko najít zodpovědné osoby za zpracování, on-line katalogy, problém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dirty="0" smtClean="0">
                <a:solidFill>
                  <a:srgbClr val="080808"/>
                </a:solidFill>
                <a:latin typeface="Frutiger Linotype" pitchFamily="34" charset="-18"/>
              </a:rPr>
              <a:t>se domluvit s autory, kteří většinou nechápou zákonitosti odevzdání dat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dirty="0" smtClean="0">
                <a:solidFill>
                  <a:srgbClr val="080808"/>
                </a:solidFill>
                <a:latin typeface="Frutiger Linotype" pitchFamily="34" charset="-18"/>
              </a:rPr>
              <a:t>do RIV)</a:t>
            </a:r>
          </a:p>
          <a:p>
            <a:pPr marL="495300" indent="-495300">
              <a:buClr>
                <a:schemeClr val="tx2"/>
              </a:buClr>
            </a:pP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18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18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Frutiger Linotype" pitchFamily="34" charset="-18"/>
              </a:rPr>
              <a:t>Problémy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4309640"/>
          </a:xfrm>
        </p:spPr>
        <p:txBody>
          <a:bodyPr tIns="90000" bIns="90000">
            <a:normAutofit fontScale="40000" lnSpcReduction="20000"/>
          </a:bodyPr>
          <a:lstStyle/>
          <a:p>
            <a:pPr marL="495300" indent="-495300">
              <a:buClr>
                <a:schemeClr val="tx2"/>
              </a:buClr>
            </a:pPr>
            <a:r>
              <a:rPr lang="cs-CZ" sz="6200" b="1" dirty="0" smtClean="0">
                <a:solidFill>
                  <a:srgbClr val="080808"/>
                </a:solidFill>
                <a:latin typeface="Frutiger Linotype"/>
              </a:rPr>
              <a:t>Nedostatečná specifikace některých typů dokumentů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6200" dirty="0" smtClean="0">
                <a:solidFill>
                  <a:srgbClr val="080808"/>
                </a:solidFill>
                <a:latin typeface="Frutiger Linotype"/>
              </a:rPr>
              <a:t>zařazení do druhu  (kniha/kapitola, sborník/článek)</a:t>
            </a:r>
          </a:p>
          <a:p>
            <a:pPr marL="495300" indent="-495300">
              <a:buClr>
                <a:schemeClr val="tx2"/>
              </a:buClr>
            </a:pPr>
            <a:r>
              <a:rPr lang="cs-CZ" sz="6200" b="1" dirty="0" smtClean="0">
                <a:solidFill>
                  <a:srgbClr val="080808"/>
                </a:solidFill>
                <a:latin typeface="Frutiger Linotype"/>
              </a:rPr>
              <a:t>Zpětné „upřesňování“ údajů v RIV</a:t>
            </a:r>
            <a:endParaRPr lang="cs-CZ" sz="6200" dirty="0" smtClean="0">
              <a:solidFill>
                <a:srgbClr val="080808"/>
              </a:solidFill>
              <a:latin typeface="Frutiger Linotype"/>
            </a:endParaRPr>
          </a:p>
          <a:p>
            <a:pPr marL="495300" indent="-495300">
              <a:buClr>
                <a:schemeClr val="tx2"/>
              </a:buClr>
            </a:pPr>
            <a:r>
              <a:rPr lang="cs-CZ" sz="6200" b="1" dirty="0" smtClean="0">
                <a:solidFill>
                  <a:srgbClr val="080808"/>
                </a:solidFill>
                <a:latin typeface="Frutiger Linotype"/>
              </a:rPr>
              <a:t>Spolupráce autorů – garant </a:t>
            </a:r>
            <a:r>
              <a:rPr lang="cs-CZ" sz="6200" dirty="0" smtClean="0">
                <a:solidFill>
                  <a:srgbClr val="080808"/>
                </a:solidFill>
                <a:latin typeface="Frutiger Linotype"/>
              </a:rPr>
              <a:t>(ne všechny systémy jsou na webu)</a:t>
            </a:r>
          </a:p>
          <a:p>
            <a:pPr marL="495300" indent="-495300">
              <a:buClr>
                <a:schemeClr val="tx2"/>
              </a:buClr>
            </a:pPr>
            <a:r>
              <a:rPr lang="cs-CZ" sz="6200" b="1" dirty="0" smtClean="0">
                <a:solidFill>
                  <a:srgbClr val="080808"/>
                </a:solidFill>
                <a:latin typeface="Frutiger Linotype"/>
              </a:rPr>
              <a:t>Omezená znaková sada</a:t>
            </a:r>
          </a:p>
          <a:p>
            <a:pPr marL="495300" indent="-495300">
              <a:buClr>
                <a:schemeClr val="tx2"/>
              </a:buClr>
            </a:pPr>
            <a:r>
              <a:rPr lang="cs-CZ" sz="6200" b="1" dirty="0" smtClean="0">
                <a:solidFill>
                  <a:srgbClr val="080808"/>
                </a:solidFill>
                <a:latin typeface="Frutiger Linotype"/>
              </a:rPr>
              <a:t>Řešení rozporů </a:t>
            </a:r>
            <a:r>
              <a:rPr lang="cs-CZ" sz="6200" dirty="0" smtClean="0">
                <a:solidFill>
                  <a:srgbClr val="080808"/>
                </a:solidFill>
                <a:latin typeface="Frutiger Linotype"/>
              </a:rPr>
              <a:t>(málo času, termíny a podmínky se upřesňují a mění v průběhu oprav)</a:t>
            </a:r>
          </a:p>
          <a:p>
            <a:pPr marL="495300" indent="-495300">
              <a:buClr>
                <a:schemeClr val="tx2"/>
              </a:buClr>
            </a:pPr>
            <a:r>
              <a:rPr lang="cs-CZ" sz="6400" b="1" dirty="0" smtClean="0">
                <a:solidFill>
                  <a:srgbClr val="080808"/>
                </a:solidFill>
                <a:latin typeface="Frutiger Linotype"/>
              </a:rPr>
              <a:t>Opravy dat 2011? </a:t>
            </a:r>
            <a:r>
              <a:rPr lang="cs-CZ" sz="6400" dirty="0" smtClean="0">
                <a:solidFill>
                  <a:srgbClr val="080808"/>
                </a:solidFill>
                <a:latin typeface="Frutiger Linotype"/>
              </a:rPr>
              <a:t>(informace s dostatečným předstihem)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/>
          <a:lstStyle/>
          <a:p>
            <a:pPr eaLnBrk="1" hangingPunct="1"/>
            <a:endParaRPr lang="cs-CZ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>
            <a:normAutofit/>
          </a:bodyPr>
          <a:lstStyle/>
          <a:p>
            <a:pPr marL="495300" indent="-495300">
              <a:buClr>
                <a:schemeClr val="tx2"/>
              </a:buClr>
              <a:buNone/>
            </a:pPr>
            <a:endParaRPr lang="cs-CZ" sz="2400" dirty="0" smtClean="0"/>
          </a:p>
          <a:p>
            <a:pPr marL="495300" lvl="0" indent="-495300">
              <a:buClr>
                <a:schemeClr val="tx2"/>
              </a:buClr>
              <a:buNone/>
            </a:pPr>
            <a:endParaRPr lang="cs-CZ" sz="2400" dirty="0" smtClean="0"/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Děkuji za pozornost.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400" b="1" dirty="0" err="1" smtClean="0">
                <a:solidFill>
                  <a:srgbClr val="080808"/>
                </a:solidFill>
                <a:latin typeface="Frutiger Linotype" pitchFamily="34" charset="-18"/>
              </a:rPr>
              <a:t>arl</a:t>
            </a:r>
            <a:r>
              <a:rPr lang="en-US" sz="2400" b="1" dirty="0" smtClean="0">
                <a:solidFill>
                  <a:srgbClr val="080808"/>
                </a:solidFill>
                <a:latin typeface="Frutiger Linotype" pitchFamily="34" charset="-18"/>
              </a:rPr>
              <a:t>@</a:t>
            </a: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lib.</a:t>
            </a:r>
            <a:r>
              <a:rPr lang="cs-CZ" sz="2400" b="1" dirty="0" err="1" smtClean="0">
                <a:solidFill>
                  <a:srgbClr val="080808"/>
                </a:solidFill>
                <a:latin typeface="Frutiger Linotype" pitchFamily="34" charset="-18"/>
              </a:rPr>
              <a:t>cas.cz</a:t>
            </a: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Frutiger Linotype" pitchFamily="34" charset="-18"/>
              </a:rPr>
              <a:t>AV ČR</a:t>
            </a:r>
            <a:br>
              <a:rPr lang="cs-CZ" b="1" dirty="0" smtClean="0">
                <a:latin typeface="Frutiger Linotype" pitchFamily="34" charset="-18"/>
              </a:rPr>
            </a:br>
            <a:r>
              <a:rPr lang="cs-CZ" b="1" dirty="0" smtClean="0">
                <a:latin typeface="Frutiger Linotype" pitchFamily="34" charset="-18"/>
              </a:rPr>
              <a:t>Knihovna AV ČR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4453656"/>
          </a:xfrm>
        </p:spPr>
        <p:txBody>
          <a:bodyPr tIns="90000" bIns="90000">
            <a:normAutofit lnSpcReduction="10000"/>
          </a:bodyPr>
          <a:lstStyle/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AV ČR – 50-60 ústavů </a:t>
            </a:r>
            <a:r>
              <a:rPr lang="cs-CZ" sz="1400" b="1" dirty="0" smtClean="0">
                <a:solidFill>
                  <a:srgbClr val="080808"/>
                </a:solidFill>
                <a:latin typeface="Frutiger Linotype" pitchFamily="34" charset="-18"/>
              </a:rPr>
              <a:t>(54 v roce 2011)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Ústavy rozdělené do 3 vědních oblastí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Pracoviště po celé České republice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b="1" dirty="0" smtClean="0">
                <a:solidFill>
                  <a:srgbClr val="080808"/>
                </a:solidFill>
                <a:latin typeface="Frutiger Linotype" pitchFamily="34" charset="-18"/>
              </a:rPr>
              <a:t>	(Brno, Ostrava, Pardubice, České Budějovice, Praha,……)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2400" b="1" dirty="0" smtClean="0">
              <a:solidFill>
                <a:srgbClr val="FF0000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400" b="1" dirty="0" smtClean="0">
                <a:latin typeface="Frutiger Linotype" pitchFamily="34" charset="-18"/>
              </a:rPr>
              <a:t>Knihovna AV ČR - koordinace sběru dat od r. 1993: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2400" b="1" dirty="0" smtClean="0"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eviduje a zveřejňuje záznamy všech ústavů AV ČR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předává označené záznamy o výsledcích do RIV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poskytuje statistické výstupy vedení AV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data šedé literatury jsou </a:t>
            </a:r>
            <a:r>
              <a:rPr lang="cs-CZ" sz="2400" b="1" dirty="0" err="1" smtClean="0">
                <a:solidFill>
                  <a:srgbClr val="080808"/>
                </a:solidFill>
                <a:latin typeface="Frutiger Linotype" pitchFamily="34" charset="-18"/>
              </a:rPr>
              <a:t>harvestována</a:t>
            </a: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 do NUŠL</a:t>
            </a:r>
          </a:p>
          <a:p>
            <a:pPr marL="495300" indent="-495300">
              <a:buClr>
                <a:schemeClr val="tx2"/>
              </a:buClr>
            </a:pPr>
            <a:endParaRPr lang="cs-CZ" sz="2400" b="1" dirty="0" smtClean="0">
              <a:solidFill>
                <a:srgbClr val="FF0000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endParaRPr lang="cs-CZ" sz="2400" b="1" dirty="0" smtClean="0"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Tx/>
              <a:buChar char="-"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1" y="190500"/>
            <a:ext cx="6912768" cy="152717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b="1" dirty="0" smtClean="0">
                <a:latin typeface="Frutiger Linotype" pitchFamily="34" charset="-18"/>
              </a:rPr>
              <a:t>ASEP</a:t>
            </a:r>
            <a:r>
              <a:rPr lang="cs-CZ" sz="2800" b="1" dirty="0" smtClean="0">
                <a:latin typeface="Frutiger Linotype" pitchFamily="34" charset="-18"/>
              </a:rPr>
              <a:t/>
            </a:r>
            <a:br>
              <a:rPr lang="cs-CZ" sz="2800" b="1" dirty="0" smtClean="0">
                <a:latin typeface="Frutiger Linotype" pitchFamily="34" charset="-18"/>
              </a:rPr>
            </a:br>
            <a:r>
              <a:rPr lang="cs-CZ" sz="2400" b="1" dirty="0" smtClean="0">
                <a:latin typeface="Frutiger Linotype" pitchFamily="34" charset="-18"/>
              </a:rPr>
              <a:t>- systém evidence výsledků výzkumu v AV ČR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/>
          <a:lstStyle/>
          <a:p>
            <a:pPr marL="495300" indent="-495300" eaLnBrk="1" hangingPunct="1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sp>
        <p:nvSpPr>
          <p:cNvPr id="6" name="Obdélník 5"/>
          <p:cNvSpPr/>
          <p:nvPr/>
        </p:nvSpPr>
        <p:spPr>
          <a:xfrm>
            <a:off x="539552" y="2143115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Bibliografická databáze, do které jsou ukládány záznamy publikační aktivity pracovníků AV ČR.</a:t>
            </a:r>
          </a:p>
          <a:p>
            <a:pPr>
              <a:buClr>
                <a:schemeClr val="tx2"/>
              </a:buClr>
            </a:pPr>
            <a:r>
              <a:rPr lang="cs-CZ" sz="2000" dirty="0" smtClean="0">
                <a:solidFill>
                  <a:srgbClr val="080808"/>
                </a:solidFill>
                <a:latin typeface="Frutiger Linotype" pitchFamily="34" charset="-18"/>
              </a:rPr>
              <a:t>(Záznamy jsou vytvářeny na základě zjednodušených katalogizačních pravidel AACR2)</a:t>
            </a:r>
          </a:p>
          <a:p>
            <a:pPr marL="495300" indent="-495300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Počet záznamů (28.2.2011)          192 540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Roční přírůstek  		  	 11 000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Počet druhů dokumentů	                  24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Počet pracovišť 		                  54</a:t>
            </a:r>
          </a:p>
          <a:p>
            <a:pPr marL="495300" indent="-495300">
              <a:buClr>
                <a:schemeClr val="tx2"/>
              </a:buClr>
            </a:pPr>
            <a:r>
              <a:rPr lang="cs-CZ" sz="2400" b="1" dirty="0" smtClean="0">
                <a:solidFill>
                  <a:srgbClr val="080808"/>
                </a:solidFill>
                <a:latin typeface="Frutiger Linotype" pitchFamily="34" charset="-18"/>
              </a:rPr>
              <a:t>Počet zpracovatelů                             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Frutiger Linotype" pitchFamily="34" charset="-18"/>
              </a:rPr>
              <a:t>Systém ARL </a:t>
            </a:r>
            <a:br>
              <a:rPr lang="cs-CZ" b="1" dirty="0" smtClean="0">
                <a:latin typeface="Frutiger Linotype" pitchFamily="34" charset="-18"/>
              </a:rPr>
            </a:br>
            <a:r>
              <a:rPr lang="cs-CZ" sz="2200" b="1" dirty="0" err="1" smtClean="0">
                <a:latin typeface="Frutiger Linotype" pitchFamily="34" charset="-18"/>
              </a:rPr>
              <a:t>Advanced</a:t>
            </a:r>
            <a:r>
              <a:rPr lang="cs-CZ" sz="2200" b="1" dirty="0" smtClean="0">
                <a:latin typeface="Frutiger Linotype" pitchFamily="34" charset="-18"/>
              </a:rPr>
              <a:t> Rapid </a:t>
            </a:r>
            <a:r>
              <a:rPr lang="cs-CZ" sz="2200" b="1" dirty="0" err="1" smtClean="0">
                <a:latin typeface="Frutiger Linotype" pitchFamily="34" charset="-18"/>
              </a:rPr>
              <a:t>Library</a:t>
            </a:r>
            <a:r>
              <a:rPr lang="cs-CZ" sz="2200" b="1" dirty="0" smtClean="0">
                <a:latin typeface="Frutiger Linotype" pitchFamily="34" charset="-18"/>
              </a:rPr>
              <a:t> / </a:t>
            </a:r>
            <a:r>
              <a:rPr lang="cs-CZ" sz="2200" dirty="0" smtClean="0">
                <a:solidFill>
                  <a:srgbClr val="080808"/>
                </a:solidFill>
                <a:latin typeface="Frutiger Linotype" pitchFamily="34" charset="-18"/>
              </a:rPr>
              <a:t>firma </a:t>
            </a:r>
            <a:r>
              <a:rPr lang="cs-CZ" sz="2200" dirty="0" err="1" smtClean="0">
                <a:solidFill>
                  <a:srgbClr val="080808"/>
                </a:solidFill>
                <a:latin typeface="Frutiger Linotype" pitchFamily="34" charset="-18"/>
              </a:rPr>
              <a:t>Cosmotron</a:t>
            </a:r>
            <a:endParaRPr lang="cs-CZ" sz="2200" b="1" dirty="0" smtClean="0">
              <a:latin typeface="Frutiger Linotype" pitchFamily="34" charset="-1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1628800"/>
            <a:ext cx="8034337" cy="4943472"/>
          </a:xfrm>
        </p:spPr>
        <p:txBody>
          <a:bodyPr tIns="90000" bIns="90000">
            <a:normAutofit fontScale="25000" lnSpcReduction="20000"/>
          </a:bodyPr>
          <a:lstStyle/>
          <a:p>
            <a:pPr marL="495300" indent="-495300">
              <a:buClr>
                <a:schemeClr val="tx2"/>
              </a:buClr>
              <a:buNone/>
            </a:pPr>
            <a:r>
              <a:rPr lang="cs-CZ" sz="5600" dirty="0" smtClean="0">
                <a:solidFill>
                  <a:srgbClr val="080808"/>
                </a:solidFill>
                <a:latin typeface="Frutiger Linotype" pitchFamily="34" charset="-18"/>
              </a:rPr>
              <a:t>1993-2004 – systém CDS ISIS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5600" dirty="0" smtClean="0">
                <a:solidFill>
                  <a:srgbClr val="080808"/>
                </a:solidFill>
                <a:latin typeface="Frutiger Linotype" pitchFamily="34" charset="-18"/>
              </a:rPr>
              <a:t>2005 – vybrán systém ARL (ústavy měly i své vlastní systémy, v roce 2006 všechny ústavy v ARL)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56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5600" dirty="0" smtClean="0">
                <a:solidFill>
                  <a:srgbClr val="080808"/>
                </a:solidFill>
                <a:latin typeface="Frutiger Linotype" pitchFamily="34" charset="-18"/>
              </a:rPr>
              <a:t>Kritéria pro výběr: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5600" dirty="0" smtClean="0">
                <a:solidFill>
                  <a:srgbClr val="080808"/>
                </a:solidFill>
                <a:latin typeface="Frutiger Linotype" pitchFamily="34" charset="-18"/>
              </a:rPr>
              <a:t>Firma</a:t>
            </a:r>
          </a:p>
          <a:p>
            <a:pPr marL="495300" indent="-495300">
              <a:buClr>
                <a:schemeClr val="tx2"/>
              </a:buClr>
            </a:pPr>
            <a:r>
              <a:rPr lang="cs-CZ" sz="5600" dirty="0" smtClean="0">
                <a:latin typeface="Frutiger Linotype" pitchFamily="34" charset="-18"/>
              </a:rPr>
              <a:t>stabilní firma    (jisté zkušenosti s evidencí publikační činnosti</a:t>
            </a:r>
            <a:r>
              <a:rPr lang="cs-CZ" sz="5600" dirty="0" smtClean="0">
                <a:solidFill>
                  <a:srgbClr val="080808"/>
                </a:solidFill>
                <a:latin typeface="Frutiger Linotype" pitchFamily="34" charset="-18"/>
              </a:rPr>
              <a:t> )</a:t>
            </a:r>
          </a:p>
          <a:p>
            <a:pPr marL="495300" indent="-495300">
              <a:buClr>
                <a:schemeClr val="tx2"/>
              </a:buClr>
            </a:pPr>
            <a:r>
              <a:rPr lang="cs-CZ" sz="5600" dirty="0" smtClean="0">
                <a:latin typeface="Frutiger Linotype" pitchFamily="34" charset="-18"/>
              </a:rPr>
              <a:t>staví na moderních IT technologiích,  sleduje vývoj, který zapracovává do systému</a:t>
            </a:r>
          </a:p>
          <a:p>
            <a:pPr marL="495300" indent="-495300">
              <a:buClr>
                <a:schemeClr val="tx2"/>
              </a:buClr>
            </a:pPr>
            <a:r>
              <a:rPr lang="cs-CZ" sz="5600" dirty="0" smtClean="0">
                <a:latin typeface="Frutiger Linotype" pitchFamily="34" charset="-18"/>
              </a:rPr>
              <a:t>umožňuje  a respektuje  úpravy systému ze strany zákazníků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5600" dirty="0" smtClean="0"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5600" dirty="0" smtClean="0">
                <a:latin typeface="Frutiger Linotype" pitchFamily="34" charset="-18"/>
              </a:rPr>
              <a:t>Systém</a:t>
            </a:r>
          </a:p>
          <a:p>
            <a:pPr marL="495300" indent="-495300">
              <a:buClr>
                <a:schemeClr val="tx2"/>
              </a:buClr>
            </a:pPr>
            <a:r>
              <a:rPr lang="cs-CZ" sz="5600" dirty="0" smtClean="0">
                <a:solidFill>
                  <a:srgbClr val="080808"/>
                </a:solidFill>
                <a:latin typeface="Frutiger Linotype" pitchFamily="34" charset="-18"/>
              </a:rPr>
              <a:t>Knihovní systém,  základ ve formátu UNIMARC,  </a:t>
            </a:r>
            <a:r>
              <a:rPr lang="cs-CZ" sz="5600" dirty="0" err="1" smtClean="0">
                <a:solidFill>
                  <a:srgbClr val="080808"/>
                </a:solidFill>
                <a:latin typeface="Frutiger Linotype" pitchFamily="34" charset="-18"/>
              </a:rPr>
              <a:t>autoritní</a:t>
            </a:r>
            <a:r>
              <a:rPr lang="cs-CZ" sz="5600" dirty="0" smtClean="0">
                <a:solidFill>
                  <a:srgbClr val="080808"/>
                </a:solidFill>
                <a:latin typeface="Frutiger Linotype" pitchFamily="34" charset="-18"/>
              </a:rPr>
              <a:t> báze – různé typy </a:t>
            </a:r>
            <a:r>
              <a:rPr lang="cs-CZ" sz="5600" dirty="0" err="1" smtClean="0">
                <a:solidFill>
                  <a:srgbClr val="080808"/>
                </a:solidFill>
                <a:latin typeface="Frutiger Linotype" pitchFamily="34" charset="-18"/>
              </a:rPr>
              <a:t>autoritních</a:t>
            </a:r>
            <a:r>
              <a:rPr lang="cs-CZ" sz="5600" dirty="0" smtClean="0">
                <a:solidFill>
                  <a:srgbClr val="080808"/>
                </a:solidFill>
                <a:latin typeface="Frutiger Linotype" pitchFamily="34" charset="-18"/>
              </a:rPr>
              <a:t> záznamů</a:t>
            </a:r>
          </a:p>
          <a:p>
            <a:pPr marL="495300" indent="-495300">
              <a:buClr>
                <a:schemeClr val="tx2"/>
              </a:buClr>
            </a:pPr>
            <a:r>
              <a:rPr lang="cs-CZ" sz="5600" dirty="0" smtClean="0">
                <a:latin typeface="Frutiger Linotype" pitchFamily="34" charset="-18"/>
              </a:rPr>
              <a:t>Vstup dat  - webový prohlížeč,  jednoduchý formulář , který mohou vyplnit i „</a:t>
            </a:r>
            <a:r>
              <a:rPr lang="cs-CZ" sz="5600" dirty="0" err="1" smtClean="0">
                <a:latin typeface="Frutiger Linotype" pitchFamily="34" charset="-18"/>
              </a:rPr>
              <a:t>neknihovníci</a:t>
            </a:r>
            <a:r>
              <a:rPr lang="cs-CZ" sz="5600" dirty="0" smtClean="0">
                <a:latin typeface="Frutiger Linotype" pitchFamily="34" charset="-18"/>
              </a:rPr>
              <a:t>“</a:t>
            </a:r>
          </a:p>
          <a:p>
            <a:pPr marL="495300" indent="-495300">
              <a:buClr>
                <a:schemeClr val="tx2"/>
              </a:buClr>
            </a:pPr>
            <a:r>
              <a:rPr lang="cs-CZ" sz="5600" dirty="0" smtClean="0">
                <a:latin typeface="Frutiger Linotype" pitchFamily="34" charset="-18"/>
              </a:rPr>
              <a:t>Zveřejnění v on-line katalogu  (různé ZF a exporty) – výhodné i pro spolupracující instituce</a:t>
            </a:r>
          </a:p>
          <a:p>
            <a:pPr marL="495300" indent="-495300">
              <a:buClr>
                <a:schemeClr val="tx2"/>
              </a:buClr>
            </a:pPr>
            <a:r>
              <a:rPr lang="cs-CZ" sz="5600" dirty="0" smtClean="0">
                <a:latin typeface="Frutiger Linotype" pitchFamily="34" charset="-18"/>
              </a:rPr>
              <a:t>Nástroj pro údržbu autorit – klient</a:t>
            </a:r>
          </a:p>
          <a:p>
            <a:pPr marL="495300" indent="-495300">
              <a:buClr>
                <a:schemeClr val="tx2"/>
              </a:buClr>
            </a:pPr>
            <a:r>
              <a:rPr lang="cs-CZ" sz="5600" dirty="0" smtClean="0">
                <a:latin typeface="Frutiger Linotype" pitchFamily="34" charset="-18"/>
              </a:rPr>
              <a:t>Možnost vytváření vlastních nadstaveb nad daty  - webové rozhraní (určitá nezávislost na firmě)</a:t>
            </a:r>
          </a:p>
          <a:p>
            <a:pPr marL="1295400" lvl="2" indent="-495300">
              <a:buClr>
                <a:schemeClr val="tx2"/>
              </a:buClr>
              <a:buNone/>
            </a:pPr>
            <a:endParaRPr lang="cs-CZ" sz="4500" dirty="0" smtClean="0">
              <a:latin typeface="Frutiger Linotype" pitchFamily="34" charset="-18"/>
            </a:endParaRPr>
          </a:p>
          <a:p>
            <a:pPr marL="1295400" lvl="2" indent="-495300">
              <a:buClr>
                <a:schemeClr val="tx2"/>
              </a:buClr>
              <a:buNone/>
            </a:pPr>
            <a:endParaRPr lang="cs-CZ" sz="4500" dirty="0" smtClean="0">
              <a:latin typeface="Frutiger Linotype" pitchFamily="34" charset="-18"/>
            </a:endParaRPr>
          </a:p>
          <a:p>
            <a:pPr marL="1295400" lvl="2" indent="-495300">
              <a:buClr>
                <a:schemeClr val="tx2"/>
              </a:buClr>
              <a:buNone/>
            </a:pPr>
            <a:endParaRPr lang="cs-CZ" sz="4500" dirty="0" smtClean="0">
              <a:latin typeface="Frutiger Linotype" pitchFamily="34" charset="-18"/>
            </a:endParaRPr>
          </a:p>
          <a:p>
            <a:pPr marL="1295400" lvl="2" indent="-495300">
              <a:buClr>
                <a:schemeClr val="tx2"/>
              </a:buClr>
              <a:buNone/>
            </a:pPr>
            <a:r>
              <a:rPr lang="cs-CZ" sz="12800" b="1" dirty="0" smtClean="0">
                <a:latin typeface="Frutiger Linotype" pitchFamily="34" charset="-18"/>
              </a:rPr>
              <a:t>ARL</a:t>
            </a:r>
          </a:p>
          <a:p>
            <a:pPr marL="495300" indent="-495300">
              <a:buClr>
                <a:schemeClr val="tx2"/>
              </a:buClr>
            </a:pPr>
            <a:endParaRPr lang="cs-CZ" dirty="0" smtClean="0">
              <a:latin typeface="Frutiger Linotype" pitchFamily="34" charset="-18"/>
            </a:endParaRPr>
          </a:p>
          <a:p>
            <a:pPr marL="495300" indent="-495300">
              <a:buClr>
                <a:schemeClr val="tx2"/>
              </a:buClr>
            </a:pPr>
            <a:endParaRPr lang="cs-CZ" sz="2400" dirty="0" smtClean="0"/>
          </a:p>
          <a:p>
            <a:pPr marL="495300" indent="-495300">
              <a:buClr>
                <a:schemeClr val="tx2"/>
              </a:buClr>
            </a:pPr>
            <a:endParaRPr lang="cs-CZ" sz="24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sp>
        <p:nvSpPr>
          <p:cNvPr id="6" name="Šipka doprava 5"/>
          <p:cNvSpPr/>
          <p:nvPr/>
        </p:nvSpPr>
        <p:spPr>
          <a:xfrm>
            <a:off x="899592" y="616530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Frutiger Linotype" pitchFamily="34" charset="-18"/>
              </a:rPr>
              <a:t>Moduly systému</a:t>
            </a:r>
            <a:endParaRPr lang="cs-CZ" sz="2200" b="1" dirty="0" smtClean="0">
              <a:latin typeface="Frutiger Linotype" pitchFamily="34" charset="-1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4500584"/>
          </a:xfrm>
        </p:spPr>
        <p:txBody>
          <a:bodyPr tIns="90000" bIns="90000">
            <a:normAutofit lnSpcReduction="10000"/>
          </a:bodyPr>
          <a:lstStyle/>
          <a:p>
            <a:pPr marL="495300" indent="-495300">
              <a:buClr>
                <a:schemeClr val="tx2"/>
              </a:buClr>
              <a:buNone/>
            </a:pPr>
            <a:r>
              <a:rPr lang="cs-CZ" dirty="0" smtClean="0">
                <a:solidFill>
                  <a:srgbClr val="080808"/>
                </a:solidFill>
                <a:latin typeface="Frutiger Linotype" pitchFamily="34" charset="-18"/>
              </a:rPr>
              <a:t>1. Vstupní web formuláře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1800" dirty="0" smtClean="0">
                <a:solidFill>
                  <a:srgbClr val="080808"/>
                </a:solidFill>
                <a:latin typeface="Frutiger Linotype" pitchFamily="34" charset="-18"/>
              </a:rPr>
              <a:t>Vstup dat aktuálního roku sběru.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dirty="0" smtClean="0">
                <a:solidFill>
                  <a:srgbClr val="080808"/>
                </a:solidFill>
                <a:latin typeface="Frutiger Linotype" pitchFamily="34" charset="-18"/>
              </a:rPr>
              <a:t>2. Klient ARL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cs-CZ" sz="1800" dirty="0" smtClean="0">
                <a:solidFill>
                  <a:srgbClr val="080808"/>
                </a:solidFill>
                <a:latin typeface="Frutiger Linotype" pitchFamily="34" charset="-18"/>
              </a:rPr>
              <a:t>Opravy dat neaktuálního roku sběru, údržba autorit, kontroly pro RIV, duplicit, tvorba </a:t>
            </a:r>
            <a:r>
              <a:rPr lang="cs-CZ" sz="1800" dirty="0" err="1" smtClean="0">
                <a:solidFill>
                  <a:srgbClr val="080808"/>
                </a:solidFill>
                <a:latin typeface="Frutiger Linotype" pitchFamily="34" charset="-18"/>
              </a:rPr>
              <a:t>xml</a:t>
            </a:r>
            <a:r>
              <a:rPr lang="cs-CZ" sz="1800" dirty="0" smtClean="0">
                <a:solidFill>
                  <a:srgbClr val="080808"/>
                </a:solidFill>
                <a:latin typeface="Frutiger Linotype" pitchFamily="34" charset="-18"/>
              </a:rPr>
              <a:t>.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dirty="0" smtClean="0">
                <a:solidFill>
                  <a:srgbClr val="080808"/>
                </a:solidFill>
                <a:latin typeface="Frutiger Linotype" pitchFamily="34" charset="-18"/>
              </a:rPr>
              <a:t>3. On-line katalog (IPAC)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000" dirty="0" smtClean="0">
                <a:solidFill>
                  <a:srgbClr val="080808"/>
                </a:solidFill>
                <a:latin typeface="Frutiger Linotype" pitchFamily="34" charset="-18"/>
              </a:rPr>
              <a:t>Zveřejnění dat, hledání dle různých kriterií, tisky, exporty.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dirty="0" smtClean="0">
                <a:solidFill>
                  <a:srgbClr val="080808"/>
                </a:solidFill>
                <a:latin typeface="Frutiger Linotype" pitchFamily="34" charset="-18"/>
              </a:rPr>
              <a:t>4. Nadstavba ANALYTIKA ASEP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000" dirty="0" smtClean="0">
                <a:solidFill>
                  <a:srgbClr val="080808"/>
                </a:solidFill>
                <a:latin typeface="Frutiger Linotype" pitchFamily="34" charset="-18"/>
              </a:rPr>
              <a:t>Bibliografické a grafické výstupy pracovišť a vědeckých pracovníků.</a:t>
            </a:r>
          </a:p>
          <a:p>
            <a:pPr marL="495300" indent="-495300">
              <a:buClr>
                <a:schemeClr val="tx2"/>
              </a:buClr>
              <a:buNone/>
            </a:pPr>
            <a:r>
              <a:rPr lang="cs-CZ" sz="20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>
              <a:buClr>
                <a:schemeClr val="tx2"/>
              </a:buClr>
              <a:buNone/>
            </a:pPr>
            <a:endParaRPr lang="cs-CZ" sz="2400" dirty="0" smtClean="0"/>
          </a:p>
          <a:p>
            <a:pPr marL="495300" indent="-495300">
              <a:buClr>
                <a:schemeClr val="tx2"/>
              </a:buClr>
            </a:pPr>
            <a:endParaRPr lang="cs-CZ" sz="2400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Frutiger Linotype" pitchFamily="34" charset="-18"/>
              </a:rPr>
              <a:t>Systém zpracování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/>
          <a:lstStyle/>
          <a:p>
            <a:pPr marL="495300" indent="-495300" eaLnBrk="1" hangingPunct="1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sp>
        <p:nvSpPr>
          <p:cNvPr id="6" name="Obdélník 5"/>
          <p:cNvSpPr/>
          <p:nvPr/>
        </p:nvSpPr>
        <p:spPr>
          <a:xfrm>
            <a:off x="467544" y="1628800"/>
            <a:ext cx="1584176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Frutiger Linotype" pitchFamily="34" charset="-18"/>
              </a:rPr>
              <a:t>Autor</a:t>
            </a:r>
          </a:p>
          <a:p>
            <a:pPr algn="ctr"/>
            <a:r>
              <a:rPr lang="cs-CZ" dirty="0" smtClean="0">
                <a:latin typeface="Frutiger Linotype" pitchFamily="34" charset="-18"/>
              </a:rPr>
              <a:t>- jednorázově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23728" y="1628800"/>
            <a:ext cx="180020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Frutiger Linotype" pitchFamily="34" charset="-18"/>
              </a:rPr>
              <a:t>Autor</a:t>
            </a:r>
          </a:p>
          <a:p>
            <a:pPr algn="ctr"/>
            <a:r>
              <a:rPr lang="cs-CZ" dirty="0" smtClean="0">
                <a:latin typeface="Frutiger Linotype" pitchFamily="34" charset="-18"/>
              </a:rPr>
              <a:t>- vlastní konto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59632" y="2852936"/>
            <a:ext cx="1512168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Frutiger Linotype" pitchFamily="34" charset="-18"/>
              </a:rPr>
              <a:t>Zpracovatel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1988840"/>
            <a:ext cx="291618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Zápis přes web formuláře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27584" y="4437112"/>
            <a:ext cx="2736304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Frutiger Linotype" pitchFamily="34" charset="-18"/>
              </a:rPr>
              <a:t>KNAV</a:t>
            </a:r>
            <a:endParaRPr lang="cs-CZ" dirty="0">
              <a:latin typeface="Frutiger Linotype" pitchFamily="34" charset="-18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rot="10800000">
            <a:off x="4067944" y="213285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5400000">
            <a:off x="1871700" y="274492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979712" y="414908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619672" y="6237312"/>
            <a:ext cx="147790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RVVI - RIV</a:t>
            </a:r>
            <a:endParaRPr lang="cs-CZ" dirty="0">
              <a:latin typeface="Frutiger Linotype" pitchFamily="34" charset="-18"/>
            </a:endParaRPr>
          </a:p>
        </p:txBody>
      </p:sp>
      <p:cxnSp>
        <p:nvCxnSpPr>
          <p:cNvPr id="21" name="Přímá spojovací šipka 20"/>
          <p:cNvCxnSpPr/>
          <p:nvPr/>
        </p:nvCxnSpPr>
        <p:spPr>
          <a:xfrm rot="5400000">
            <a:off x="2015716" y="591327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rot="5400000">
            <a:off x="2160526" y="2744130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3419872" y="3140968"/>
            <a:ext cx="48245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Kontrola záznamů, opravy záznamů,</a:t>
            </a:r>
          </a:p>
          <a:p>
            <a:r>
              <a:rPr lang="cs-CZ" dirty="0" smtClean="0">
                <a:latin typeface="Frutiger Linotype" pitchFamily="34" charset="-18"/>
              </a:rPr>
              <a:t>komunikace s vědci, se spolupracujícími institucemi</a:t>
            </a:r>
          </a:p>
          <a:p>
            <a:r>
              <a:rPr lang="cs-CZ" dirty="0" smtClean="0">
                <a:latin typeface="Frutiger Linotype" pitchFamily="34" charset="-18"/>
              </a:rPr>
              <a:t>web formuláře, klient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95936" y="4509120"/>
            <a:ext cx="477071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Koordinace, kontrola dat, podpora a školení zpracovatelů,</a:t>
            </a:r>
          </a:p>
          <a:p>
            <a:r>
              <a:rPr lang="cs-CZ" dirty="0" smtClean="0">
                <a:latin typeface="Frutiger Linotype" pitchFamily="34" charset="-18"/>
              </a:rPr>
              <a:t>správa systému, vývoj</a:t>
            </a:r>
          </a:p>
          <a:p>
            <a:endParaRPr lang="cs-CZ" dirty="0"/>
          </a:p>
        </p:txBody>
      </p:sp>
      <p:cxnSp>
        <p:nvCxnSpPr>
          <p:cNvPr id="23" name="Přímá spojovací šipka 22"/>
          <p:cNvCxnSpPr/>
          <p:nvPr/>
        </p:nvCxnSpPr>
        <p:spPr>
          <a:xfrm rot="10800000">
            <a:off x="3635896" y="515719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10800000">
            <a:off x="2843808" y="3501008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b="1" dirty="0" smtClean="0">
                <a:latin typeface="Frutiger Linotype" pitchFamily="34" charset="-18"/>
              </a:rPr>
              <a:t>Webové formuláře pro zápis nových záznamů</a:t>
            </a:r>
            <a:br>
              <a:rPr lang="cs-CZ" sz="2000" b="1" dirty="0" smtClean="0">
                <a:latin typeface="Frutiger Linotype" pitchFamily="34" charset="-18"/>
              </a:rPr>
            </a:br>
            <a:r>
              <a:rPr lang="cs-CZ" sz="2000" b="1" dirty="0" smtClean="0">
                <a:latin typeface="Frutiger Linotype" pitchFamily="34" charset="-18"/>
              </a:rPr>
              <a:t/>
            </a:r>
            <a:br>
              <a:rPr lang="cs-CZ" sz="2000" b="1" dirty="0" smtClean="0">
                <a:latin typeface="Frutiger Linotype" pitchFamily="34" charset="-18"/>
              </a:rPr>
            </a:br>
            <a:endParaRPr lang="cs-CZ" sz="2000" b="1" dirty="0" smtClean="0">
              <a:latin typeface="Frutiger Linotype" pitchFamily="34" charset="-1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/>
          <a:lstStyle/>
          <a:p>
            <a:pPr marL="495300" indent="-495300" eaLnBrk="1" hangingPunct="1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23220" b="33556"/>
          <a:stretch>
            <a:fillRect/>
          </a:stretch>
        </p:blipFill>
        <p:spPr bwMode="auto">
          <a:xfrm>
            <a:off x="1763688" y="1612183"/>
            <a:ext cx="7200800" cy="498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 rot="16200000" flipH="1">
            <a:off x="2411760" y="2420888"/>
            <a:ext cx="3096344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51520" y="3356992"/>
            <a:ext cx="296747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latin typeface="Frutiger Linotype" pitchFamily="34" charset="-18"/>
              </a:rPr>
              <a:t>Nápověda pro každé pole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948264" y="5877272"/>
            <a:ext cx="1928826" cy="571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Frutiger Linotype" pitchFamily="34" charset="-18"/>
              </a:rPr>
              <a:t>Autorita</a:t>
            </a:r>
            <a:endParaRPr lang="cs-CZ" b="1" dirty="0">
              <a:solidFill>
                <a:schemeClr val="tx1"/>
              </a:solidFill>
              <a:latin typeface="Frutiger Linotype" pitchFamily="34" charset="-18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rot="16200000" flipV="1">
            <a:off x="7704348" y="4833156"/>
            <a:ext cx="180020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0500"/>
            <a:ext cx="6122987" cy="1527175"/>
          </a:xfrm>
        </p:spPr>
        <p:txBody>
          <a:bodyPr/>
          <a:lstStyle/>
          <a:p>
            <a:pPr eaLnBrk="1" hangingPunct="1"/>
            <a:r>
              <a:rPr lang="cs-CZ" b="1" dirty="0" smtClean="0">
                <a:latin typeface="Frutiger Linotype" pitchFamily="34" charset="-18"/>
              </a:rPr>
              <a:t>Klient ARL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/>
          <a:lstStyle/>
          <a:p>
            <a:pPr marL="495300" indent="-495300" eaLnBrk="1" hangingPunct="1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360" b="4082"/>
          <a:stretch>
            <a:fillRect/>
          </a:stretch>
        </p:blipFill>
        <p:spPr bwMode="auto">
          <a:xfrm>
            <a:off x="2627784" y="1628800"/>
            <a:ext cx="62646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79512" y="3789040"/>
            <a:ext cx="476284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Báze bibliografických záznamů</a:t>
            </a:r>
          </a:p>
          <a:p>
            <a:endParaRPr lang="cs-CZ" dirty="0" smtClean="0">
              <a:latin typeface="Frutiger Linotype" pitchFamily="34" charset="-18"/>
            </a:endParaRPr>
          </a:p>
          <a:p>
            <a:r>
              <a:rPr lang="cs-CZ" dirty="0" err="1" smtClean="0">
                <a:latin typeface="Frutiger Linotype" pitchFamily="34" charset="-18"/>
              </a:rPr>
              <a:t>Autoritní</a:t>
            </a:r>
            <a:r>
              <a:rPr lang="cs-CZ" dirty="0" smtClean="0">
                <a:latin typeface="Frutiger Linotype" pitchFamily="34" charset="-18"/>
              </a:rPr>
              <a:t> báze (autorů, projektů, </a:t>
            </a:r>
          </a:p>
          <a:p>
            <a:r>
              <a:rPr lang="cs-CZ" dirty="0" smtClean="0">
                <a:latin typeface="Frutiger Linotype" pitchFamily="34" charset="-18"/>
              </a:rPr>
              <a:t>zdrojových periodik, akcí/konferencí apod.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1520" y="6381328"/>
            <a:ext cx="52758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Opravy záznamů, správa autorit, vkládání citací</a:t>
            </a:r>
            <a:endParaRPr lang="cs-CZ" dirty="0">
              <a:latin typeface="Frutiger Linotype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1" y="190501"/>
            <a:ext cx="6912768" cy="107826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b="1" dirty="0" smtClean="0">
                <a:latin typeface="Frutiger Linotype" pitchFamily="34" charset="-18"/>
              </a:rPr>
              <a:t>Web Evidence publikační činnosti AV ČR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071688"/>
            <a:ext cx="8034337" cy="3143250"/>
          </a:xfrm>
        </p:spPr>
        <p:txBody>
          <a:bodyPr tIns="90000" bIns="90000"/>
          <a:lstStyle/>
          <a:p>
            <a:pPr marL="495300" indent="-495300" eaLnBrk="1" hangingPunct="1">
              <a:buClr>
                <a:schemeClr val="tx2"/>
              </a:buClr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rgbClr val="080808"/>
                </a:solidFill>
                <a:latin typeface="Frutiger Linotype" pitchFamily="34" charset="-18"/>
              </a:rPr>
              <a:t> </a:t>
            </a:r>
          </a:p>
          <a:p>
            <a:pPr marL="495300" indent="-495300" eaLnBrk="1" hangingPunct="1">
              <a:buClr>
                <a:schemeClr val="tx2"/>
              </a:buClr>
              <a:buFont typeface="Wingdings" pitchFamily="2" charset="2"/>
              <a:buNone/>
            </a:pPr>
            <a:endParaRPr lang="cs-CZ" sz="2400" b="1" dirty="0" smtClean="0">
              <a:solidFill>
                <a:srgbClr val="080808"/>
              </a:solidFill>
              <a:latin typeface="Frutiger Linotype" pitchFamily="34" charset="-1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1258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pic>
        <p:nvPicPr>
          <p:cNvPr id="15365" name="Picture 5" descr="LOGO KNIHOVNA AVCR BAR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0"/>
            <a:ext cx="1031875" cy="1584325"/>
          </a:xfr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7128" t="14027" r="21448" b="5501"/>
          <a:stretch>
            <a:fillRect/>
          </a:stretch>
        </p:blipFill>
        <p:spPr bwMode="auto">
          <a:xfrm>
            <a:off x="3923928" y="1412776"/>
            <a:ext cx="50154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07504" y="2492896"/>
            <a:ext cx="387798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Limity – možnost omezení dotazu: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3356992"/>
            <a:ext cx="189026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Typ dokumentu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3933056"/>
            <a:ext cx="250581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Rok vydání, rok sběru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4" y="4509120"/>
            <a:ext cx="14029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RIV, </a:t>
            </a:r>
            <a:r>
              <a:rPr lang="cs-CZ" dirty="0" err="1" smtClean="0">
                <a:latin typeface="Frutiger Linotype" pitchFamily="34" charset="-18"/>
              </a:rPr>
              <a:t>notRIV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67544" y="5085184"/>
            <a:ext cx="167225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latin typeface="Frutiger Linotype" pitchFamily="34" charset="-18"/>
              </a:rPr>
              <a:t>Impakt</a:t>
            </a:r>
            <a:r>
              <a:rPr lang="cs-CZ" dirty="0" smtClean="0">
                <a:latin typeface="Frutiger Linotype" pitchFamily="34" charset="-18"/>
              </a:rPr>
              <a:t> faktor</a:t>
            </a:r>
            <a:endParaRPr lang="cs-CZ" dirty="0">
              <a:latin typeface="Frutiger Linotype" pitchFamily="34" charset="-18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5661248"/>
            <a:ext cx="16561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Frutiger Linotype" pitchFamily="34" charset="-18"/>
              </a:rPr>
              <a:t>Poskytovatel</a:t>
            </a:r>
            <a:endParaRPr lang="cs-CZ" dirty="0">
              <a:latin typeface="Frutiger Linotype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711</Words>
  <Application>Microsoft Office PowerPoint</Application>
  <PresentationFormat>Předvádění na obrazovce (4:3)</PresentationFormat>
  <Paragraphs>204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Knihovna AV ČR  - evidence výsledků výzkumu v AV ČR Jana Doleželová, Zdeňka Chmelařová</vt:lpstr>
      <vt:lpstr>AV ČR Knihovna AV ČR</vt:lpstr>
      <vt:lpstr>ASEP - systém evidence výsledků výzkumu v AV ČR</vt:lpstr>
      <vt:lpstr>Systém ARL  Advanced Rapid Library / firma Cosmotron</vt:lpstr>
      <vt:lpstr>Moduly systému</vt:lpstr>
      <vt:lpstr>Systém zpracování</vt:lpstr>
      <vt:lpstr>Webové formuláře pro zápis nových záznamů  </vt:lpstr>
      <vt:lpstr>Klient ARL</vt:lpstr>
      <vt:lpstr>Web Evidence publikační činnosti AV ČR</vt:lpstr>
      <vt:lpstr>Analytika ASEP</vt:lpstr>
      <vt:lpstr>Zpracování - zodpovědnost</vt:lpstr>
      <vt:lpstr>Podpora, helpy, manuály, kontroly, FAQ</vt:lpstr>
      <vt:lpstr>Nástroje pro kontrolu dat do RIV - nejen pro AV</vt:lpstr>
      <vt:lpstr>Komunikace s poskytovateli a spolupracujícími pracovišti</vt:lpstr>
      <vt:lpstr>Problémy</vt:lpstr>
      <vt:lpstr>Snímek 16</vt:lpstr>
    </vt:vector>
  </TitlesOfParts>
  <Company>KNAV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chmel</dc:creator>
  <cp:lastModifiedBy>chmel</cp:lastModifiedBy>
  <cp:revision>145</cp:revision>
  <dcterms:created xsi:type="dcterms:W3CDTF">2011-02-23T14:37:09Z</dcterms:created>
  <dcterms:modified xsi:type="dcterms:W3CDTF">2011-02-28T17:17:34Z</dcterms:modified>
</cp:coreProperties>
</file>