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266" r:id="rId3"/>
    <p:sldId id="256" r:id="rId4"/>
    <p:sldId id="268" r:id="rId5"/>
    <p:sldId id="269" r:id="rId6"/>
    <p:sldId id="258" r:id="rId7"/>
    <p:sldId id="270" r:id="rId8"/>
    <p:sldId id="259" r:id="rId9"/>
    <p:sldId id="260" r:id="rId10"/>
    <p:sldId id="271" r:id="rId11"/>
    <p:sldId id="273" r:id="rId12"/>
    <p:sldId id="272" r:id="rId13"/>
    <p:sldId id="264" r:id="rId14"/>
    <p:sldId id="274" r:id="rId15"/>
    <p:sldId id="26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8" autoAdjust="0"/>
    <p:restoredTop sz="93677" autoAdjust="0"/>
  </p:normalViewPr>
  <p:slideViewPr>
    <p:cSldViewPr>
      <p:cViewPr varScale="1">
        <p:scale>
          <a:sx n="106" d="100"/>
          <a:sy n="10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CEBD-B0A5-4E7B-A975-1219BCE1833D}" type="datetimeFigureOut">
              <a:rPr lang="cs-CZ" smtClean="0"/>
              <a:t>24.11.2013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E421-DEA6-49DB-B153-75E1BDBC17A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5287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7C662-CAE0-40B4-8FB3-D152D07AEABE}" type="datetimeFigureOut">
              <a:rPr lang="cs-CZ" smtClean="0"/>
              <a:t>24.11.2013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8BFE-0412-466C-8A9A-6712B012DB9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50657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45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45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45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45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456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456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456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45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1028-6D05-4DD1-B824-BBA480BD828F}" type="datetimeFigureOut">
              <a:rPr lang="cs-CZ" smtClean="0"/>
              <a:t>24.11.2013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A3E-2A7D-4DB1-8C03-8CA2730FD7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1028-6D05-4DD1-B824-BBA480BD828F}" type="datetimeFigureOut">
              <a:rPr lang="cs-CZ" smtClean="0"/>
              <a:t>24.11.2013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A3E-2A7D-4DB1-8C03-8CA2730FD7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40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1028-6D05-4DD1-B824-BBA480BD828F}" type="datetimeFigureOut">
              <a:rPr lang="cs-CZ" smtClean="0"/>
              <a:t>24.11.2013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A3E-2A7D-4DB1-8C03-8CA2730FD7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91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1028-6D05-4DD1-B824-BBA480BD828F}" type="datetimeFigureOut">
              <a:rPr lang="cs-CZ" smtClean="0"/>
              <a:t>24.11.2013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A3E-2A7D-4DB1-8C03-8CA2730FD7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18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1028-6D05-4DD1-B824-BBA480BD828F}" type="datetimeFigureOut">
              <a:rPr lang="cs-CZ" smtClean="0"/>
              <a:t>24.11.2013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A3E-2A7D-4DB1-8C03-8CA2730FD7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24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1028-6D05-4DD1-B824-BBA480BD828F}" type="datetimeFigureOut">
              <a:rPr lang="cs-CZ" smtClean="0"/>
              <a:t>24.11.2013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A3E-2A7D-4DB1-8C03-8CA2730FD7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28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1028-6D05-4DD1-B824-BBA480BD828F}" type="datetimeFigureOut">
              <a:rPr lang="cs-CZ" smtClean="0"/>
              <a:t>24.11.2013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A3E-2A7D-4DB1-8C03-8CA2730FD7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05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1028-6D05-4DD1-B824-BBA480BD828F}" type="datetimeFigureOut">
              <a:rPr lang="cs-CZ" smtClean="0"/>
              <a:t>24.11.2013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A3E-2A7D-4DB1-8C03-8CA2730FD7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74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1028-6D05-4DD1-B824-BBA480BD828F}" type="datetimeFigureOut">
              <a:rPr lang="cs-CZ" smtClean="0"/>
              <a:t>24.11.2013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A3E-2A7D-4DB1-8C03-8CA2730FD7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652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1028-6D05-4DD1-B824-BBA480BD828F}" type="datetimeFigureOut">
              <a:rPr lang="cs-CZ" smtClean="0"/>
              <a:t>24.11.2013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A3E-2A7D-4DB1-8C03-8CA2730FD7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07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1028-6D05-4DD1-B824-BBA480BD828F}" type="datetimeFigureOut">
              <a:rPr lang="cs-CZ" smtClean="0"/>
              <a:t>24.11.2013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A3E-2A7D-4DB1-8C03-8CA2730FD7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70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1028-6D05-4DD1-B824-BBA480BD828F}" type="datetimeFigureOut">
              <a:rPr lang="cs-CZ" smtClean="0"/>
              <a:t>24.11.2013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9AA3E-2A7D-4DB1-8C03-8CA2730FD7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37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ttavena.c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virtualnikolega.cz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Myriad Pro Light" pitchFamily="34" charset="0"/>
              </a:rPr>
              <a:t>Virtuální kolega</a:t>
            </a:r>
            <a:endParaRPr lang="cs-CZ" dirty="0">
              <a:latin typeface="Myriad Pro Light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1557739"/>
            <a:ext cx="7776864" cy="0"/>
          </a:xfrm>
          <a:prstGeom prst="line">
            <a:avLst/>
          </a:prstGeom>
          <a:ln w="38100">
            <a:solidFill>
              <a:srgbClr val="71B7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55576" y="6340977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www.virtualnikolega.cz</a:t>
            </a:r>
            <a:r>
              <a:rPr lang="cs-CZ" b="1" dirty="0" smtClean="0"/>
              <a:t>                                                                             </a:t>
            </a:r>
            <a:r>
              <a:rPr lang="cs-CZ" dirty="0" smtClean="0"/>
              <a:t>Attavena, o.p.s.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6400800" cy="3433936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Prezentace projektu </a:t>
            </a:r>
            <a:r>
              <a:rPr lang="cs-CZ" sz="2400" b="1" dirty="0" smtClean="0">
                <a:solidFill>
                  <a:schemeClr val="tx1"/>
                </a:solidFill>
              </a:rPr>
              <a:t>www.virtualnikolega.cz 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l"/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návrh implementace jeho nabídky: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systému vzdělávání zaměstnanců a spolupracovníků knihoven</a:t>
            </a:r>
            <a:endParaRPr lang="cs-CZ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jako nová služba pro návštěvníky knihoven na počítačích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 veřejným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internetem. </a:t>
            </a: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cs-CZ" b="1" dirty="0"/>
              <a:t>Nabídka pro knihovny: 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1557739"/>
            <a:ext cx="7776864" cy="0"/>
          </a:xfrm>
          <a:prstGeom prst="line">
            <a:avLst/>
          </a:prstGeom>
          <a:ln w="38100">
            <a:solidFill>
              <a:srgbClr val="71B7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755576" y="1916831"/>
            <a:ext cx="7776864" cy="4424145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cs-CZ" sz="2400" b="1" dirty="0" smtClean="0">
                <a:solidFill>
                  <a:schemeClr val="tx1"/>
                </a:solidFill>
              </a:rPr>
              <a:t>Každý </a:t>
            </a:r>
            <a:r>
              <a:rPr lang="cs-CZ" sz="2400" b="1" dirty="0">
                <a:solidFill>
                  <a:schemeClr val="tx1"/>
                </a:solidFill>
              </a:rPr>
              <a:t>zaměstnanec knihovny </a:t>
            </a:r>
            <a:r>
              <a:rPr lang="cs-CZ" sz="2400" b="1" dirty="0" smtClean="0">
                <a:solidFill>
                  <a:schemeClr val="tx1"/>
                </a:solidFill>
              </a:rPr>
              <a:t>(včetně dobrovolníků) </a:t>
            </a:r>
            <a:r>
              <a:rPr lang="cs-CZ" sz="2400" b="1" dirty="0">
                <a:solidFill>
                  <a:schemeClr val="tx1"/>
                </a:solidFill>
              </a:rPr>
              <a:t>dostane plný přístup k </a:t>
            </a:r>
            <a:r>
              <a:rPr lang="cs-CZ" sz="2400" b="1" dirty="0" smtClean="0">
                <a:solidFill>
                  <a:schemeClr val="tx1"/>
                </a:solidFill>
              </a:rPr>
              <a:t>obsahu </a:t>
            </a:r>
            <a:r>
              <a:rPr lang="cs-CZ" sz="2400" b="1" dirty="0" smtClean="0">
                <a:solidFill>
                  <a:schemeClr val="tx1"/>
                </a:solidFill>
              </a:rPr>
              <a:t>www.virtualnikolega.cz 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Návštěvníci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těch poboček knihoven, kde je počítač a připojení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k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internetu, zde budou moci studovat také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s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plným přístupem.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Návštěvníci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knihoven obdrží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částečný přístup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i pro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studium z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domova.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tabLst>
                <a:tab pos="447675" algn="l"/>
              </a:tabLst>
            </a:pPr>
            <a:r>
              <a:rPr lang="cs-CZ" sz="2400" b="1" dirty="0" smtClean="0">
                <a:solidFill>
                  <a:schemeClr val="tx1"/>
                </a:solidFill>
              </a:rPr>
              <a:t>	Nabídka </a:t>
            </a:r>
            <a:r>
              <a:rPr lang="cs-CZ" sz="2400" b="1" dirty="0" smtClean="0">
                <a:solidFill>
                  <a:schemeClr val="tx1"/>
                </a:solidFill>
              </a:rPr>
              <a:t>je pro všechny knihovny v ČR bezplatná.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755576" y="1916831"/>
            <a:ext cx="7776864" cy="442414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Knihovna pošle na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info@attavena.cz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 informaci o počtu osob, pro které chce plný přístup k Virtuálnímu kolegovi.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Do dvou pracovních dnů dostane zpět příslušný počet kódů pro plný přístup.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Oprávněný uživatel pak získá přístup tak, že provede svoji registraci na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www.virtualnikolega.cz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, a při nákupu celého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obsahu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portálu použije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zaslaný kód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.  </a:t>
            </a:r>
            <a:endParaRPr lang="cs-CZ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Postup bude upřesněn po pilotním vyzkoušení </a:t>
            </a:r>
            <a:b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v knihovnách v Jihočeském kraji.</a:t>
            </a: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50977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Přístup pro knihovníky a dobrovolné spolupracovníky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(návrh řešení)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1557739"/>
            <a:ext cx="7776864" cy="0"/>
          </a:xfrm>
          <a:prstGeom prst="line">
            <a:avLst/>
          </a:prstGeom>
          <a:ln w="38100">
            <a:solidFill>
              <a:srgbClr val="71B7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9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aViKo\#_Viko_marketing\04_web\01_Vyvoj webu\knihovny\homepage_knihovny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23147" cy="491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375047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Ukázka řešení na počítači v knihovně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 přístup návštěvníků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5013176"/>
            <a:ext cx="6876256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 spuštění internetového prohlížeče se </a:t>
            </a:r>
            <a:r>
              <a:rPr lang="cs-CZ" sz="2000" dirty="0" smtClean="0"/>
              <a:t>návštěvníkovi </a:t>
            </a:r>
            <a:r>
              <a:rPr lang="cs-CZ" sz="2000" dirty="0" smtClean="0"/>
              <a:t>nabízí základní rozcestník. Tuto domovskou stránku knihovně nastavíme my, případně </a:t>
            </a:r>
            <a:r>
              <a:rPr lang="cs-CZ" sz="2000" dirty="0" smtClean="0"/>
              <a:t>s </a:t>
            </a:r>
            <a:r>
              <a:rPr lang="cs-CZ" sz="2000" dirty="0" smtClean="0"/>
              <a:t>pomocí metodiků knihoven.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966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aViKo\#_Viko_marketing\04_web\01_Vyvoj webu\knihovny\homepage_viko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6499" r="17739" b="6201"/>
          <a:stretch/>
        </p:blipFill>
        <p:spPr bwMode="auto">
          <a:xfrm>
            <a:off x="0" y="1"/>
            <a:ext cx="9144000" cy="66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4114815"/>
            <a:ext cx="4644008" cy="2246769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8288"/>
            <a:r>
              <a:rPr lang="cs-CZ" sz="2000" dirty="0" smtClean="0"/>
              <a:t>Po kliknutí na stránku Virtuálního kolegy se </a:t>
            </a:r>
            <a:r>
              <a:rPr lang="cs-CZ" sz="2000" dirty="0" smtClean="0"/>
              <a:t>návštěvník </a:t>
            </a:r>
            <a:r>
              <a:rPr lang="cs-CZ" sz="2000" dirty="0" smtClean="0"/>
              <a:t>dostává na upravený portál, kde se již nemusí registrovat a má celý obsah zdarma. Specificky upravená stránka obsahuje </a:t>
            </a:r>
            <a:r>
              <a:rPr lang="cs-CZ" sz="2000" dirty="0" smtClean="0"/>
              <a:t>návodnější</a:t>
            </a:r>
            <a:r>
              <a:rPr lang="cs-CZ" sz="2000" dirty="0" smtClean="0"/>
              <a:t> texty a možnost získat částečný přístup pro studium z domova. 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92080" y="4028871"/>
            <a:ext cx="352839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Zde může klient knihovny získat svůj soukromý přístup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7956376" y="3429000"/>
            <a:ext cx="720080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Myriad Pro Light" pitchFamily="34" charset="0"/>
              </a:rPr>
              <a:t>Virtuální kolega</a:t>
            </a:r>
            <a:endParaRPr lang="cs-CZ" dirty="0">
              <a:latin typeface="Myriad Pro Light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1557739"/>
            <a:ext cx="7776864" cy="0"/>
          </a:xfrm>
          <a:prstGeom prst="line">
            <a:avLst/>
          </a:prstGeom>
          <a:ln w="38100">
            <a:solidFill>
              <a:srgbClr val="71B7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755576" y="1916831"/>
            <a:ext cx="7776864" cy="4424145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Co očekáváme od knihoven, za poskytnutí bezplatného přístupu k obsahu Virtuálního kolegy?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Pomozte nám pomáhat a informujte o Virtuálním kolegovi své spolupracovníky a návštěvníky.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Informujte o dostupnosti Virtuálního kolegy ve vaší knihovně v místním zpravodaji, rozhlase či regionálním vysílání televize.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Umístěte informaci o dostupnosti Virtuálního kolegy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na webové stránce vaší knihovny.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Poskytněte nám dobrou součinnost a pište si o přístupy </a:t>
            </a:r>
            <a:b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k Virtuálnímu kolegovi ve vaší knihovně. Informujte okolní knihovny. </a:t>
            </a:r>
            <a:endParaRPr lang="cs-CZ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755576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Myriad Pro Light" pitchFamily="34" charset="0"/>
              </a:rPr>
              <a:t>Virtuální kolega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Myriad Pro Light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1557739"/>
            <a:ext cx="7776864" cy="0"/>
          </a:xfrm>
          <a:prstGeom prst="line">
            <a:avLst/>
          </a:prstGeom>
          <a:ln w="38100">
            <a:solidFill>
              <a:srgbClr val="71B7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3"/>
          <p:cNvSpPr txBox="1">
            <a:spLocks/>
          </p:cNvSpPr>
          <p:nvPr/>
        </p:nvSpPr>
        <p:spPr>
          <a:xfrm>
            <a:off x="683568" y="1916830"/>
            <a:ext cx="7776864" cy="4424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800"/>
              </a:spcAft>
              <a:buNone/>
            </a:pPr>
            <a:r>
              <a:rPr lang="cs-CZ" sz="2400" b="1" dirty="0" smtClean="0"/>
              <a:t>Kontakt: </a:t>
            </a:r>
          </a:p>
          <a:p>
            <a:pPr marL="0" indent="0" algn="ctr">
              <a:buNone/>
            </a:pPr>
            <a:r>
              <a:rPr lang="cs-CZ" sz="2400" dirty="0" smtClean="0"/>
              <a:t>Zdeněk </a:t>
            </a:r>
            <a:r>
              <a:rPr lang="cs-CZ" sz="2400" dirty="0" smtClean="0"/>
              <a:t>Klouda</a:t>
            </a:r>
          </a:p>
          <a:p>
            <a:pPr marL="0" indent="0" algn="ctr">
              <a:buNone/>
            </a:pPr>
            <a:r>
              <a:rPr lang="cs-CZ" sz="2400" dirty="0" smtClean="0"/>
              <a:t>ředitel </a:t>
            </a:r>
            <a:r>
              <a:rPr lang="cs-CZ" sz="2400" dirty="0" smtClean="0"/>
              <a:t>Attaveny</a:t>
            </a:r>
            <a:r>
              <a:rPr lang="cs-CZ" sz="2400" dirty="0" smtClean="0"/>
              <a:t> </a:t>
            </a:r>
            <a:r>
              <a:rPr lang="cs-CZ" sz="2400" dirty="0"/>
              <a:t>o.p.s.</a:t>
            </a:r>
          </a:p>
          <a:p>
            <a:pPr marL="0" indent="0" algn="ctr">
              <a:buNone/>
            </a:pPr>
            <a:r>
              <a:rPr lang="cs-CZ" sz="2400" dirty="0"/>
              <a:t>776 895 312</a:t>
            </a:r>
          </a:p>
          <a:p>
            <a:pPr marL="0" indent="0" algn="ctr">
              <a:buNone/>
            </a:pPr>
            <a:r>
              <a:rPr lang="cs-CZ" sz="2400" dirty="0" smtClean="0"/>
              <a:t>zdenek.klouda@attavena.cz</a:t>
            </a:r>
            <a:endParaRPr lang="cs-CZ" sz="2400" dirty="0" smtClean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3600" b="1" dirty="0" smtClean="0"/>
              <a:t>www.virtualnikolega.cz</a:t>
            </a:r>
          </a:p>
          <a:p>
            <a:pPr marL="0" indent="0" algn="ctr">
              <a:buNone/>
            </a:pPr>
            <a:r>
              <a:rPr lang="cs-CZ" sz="2400" dirty="0" smtClean="0"/>
              <a:t>www.attavena.cz</a:t>
            </a:r>
            <a:endParaRPr lang="cs-CZ" sz="2400" dirty="0" smtClean="0"/>
          </a:p>
          <a:p>
            <a:pPr marL="0" indent="0" algn="ctr">
              <a:buNone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765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Myriad Pro Light" pitchFamily="34" charset="0"/>
              </a:rPr>
              <a:t>Virtuální kolega</a:t>
            </a:r>
            <a:endParaRPr lang="cs-CZ" dirty="0">
              <a:latin typeface="Myriad Pro Light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776864" cy="4320480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cs-CZ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Případové situace</a:t>
            </a:r>
          </a:p>
          <a:p>
            <a:pPr marL="358775" indent="-358775" algn="l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Knihovník potřebuje vytvořit plakátek, aby informoval veřejnost o připravované akci.</a:t>
            </a:r>
          </a:p>
          <a:p>
            <a:pPr marL="358775" indent="-358775" algn="l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Knihovník se chce naučit efektivně používat databázové nástroje a hledání na internetu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.</a:t>
            </a:r>
          </a:p>
          <a:p>
            <a:pPr marL="358775" indent="-358775" algn="l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Knihovník v rámci své práce vytváří a upravuje různé dokumenty.</a:t>
            </a:r>
            <a:endParaRPr lang="cs-CZ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58775" indent="-358775" algn="l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Knihovník chce efektivně pomoci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návštěvníkovi,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který ho požádá o radu s počítačem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.</a:t>
            </a:r>
            <a:endParaRPr lang="cs-CZ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1557739"/>
            <a:ext cx="7776864" cy="0"/>
          </a:xfrm>
          <a:prstGeom prst="line">
            <a:avLst/>
          </a:prstGeom>
          <a:ln w="38100">
            <a:solidFill>
              <a:srgbClr val="71B7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3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Myriad Pro Light" pitchFamily="34" charset="0"/>
              </a:rPr>
              <a:t>Virtuální kolega</a:t>
            </a:r>
            <a:endParaRPr lang="cs-CZ" dirty="0">
              <a:latin typeface="Myriad Pro Light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1557739"/>
            <a:ext cx="7776864" cy="0"/>
          </a:xfrm>
          <a:prstGeom prst="line">
            <a:avLst/>
          </a:prstGeom>
          <a:ln w="38100">
            <a:solidFill>
              <a:srgbClr val="71B7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755576" y="1916831"/>
            <a:ext cx="7776864" cy="4424145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Tyto potřeby knihovníků, případně návštěvníků knihoven, pomáhá řešit Virtuální kolega.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Nabízíme k dispozici kompletní přístup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k webovému portálu, kde jsou přehledně řazené studijní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materiály popisující práci s počítačem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algn="l"/>
            <a:endParaRPr lang="cs-CZ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Na portálu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je nyní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přibližně 130 lekcí s více než 1 600 studijními materiály. Jde především o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videonávody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, příklady, cvičení, kvízy a rady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práce s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internetem, kancelářskými programy, editory obrázků či prezentačním softwarem. </a:t>
            </a:r>
          </a:p>
        </p:txBody>
      </p:sp>
    </p:spTree>
    <p:extLst>
      <p:ext uri="{BB962C8B-B14F-4D97-AF65-F5344CB8AC3E}">
        <p14:creationId xmlns:p14="http://schemas.microsoft.com/office/powerpoint/2010/main" val="10562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1285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7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Myriad Pro Light" pitchFamily="34" charset="0"/>
              </a:rPr>
              <a:t>Virtuální kolega</a:t>
            </a:r>
            <a:endParaRPr lang="cs-CZ" dirty="0">
              <a:latin typeface="Myriad Pro Light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1557739"/>
            <a:ext cx="7776864" cy="0"/>
          </a:xfrm>
          <a:prstGeom prst="line">
            <a:avLst/>
          </a:prstGeom>
          <a:ln w="38100">
            <a:solidFill>
              <a:srgbClr val="71B7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755576" y="1916831"/>
            <a:ext cx="7776864" cy="4424145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Z úvodní stránky si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uživatel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může rovnou vybrat jednu z níže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uvedených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oblastí výuky: </a:t>
            </a:r>
          </a:p>
          <a:p>
            <a:pPr marL="342900" indent="-342900" algn="l" defTabSz="595313">
              <a:buFont typeface="Arial" panose="020B0604020202020204" pitchFamily="34" charset="0"/>
              <a:buChar char="•"/>
              <a:tabLst>
                <a:tab pos="2416175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Jsem online	</a:t>
            </a:r>
            <a:r>
              <a:rPr lang="cs-CZ" sz="2000" dirty="0" smtClean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lang="cs-CZ" sz="2000" dirty="0" smtClean="0">
                <a:solidFill>
                  <a:schemeClr val="tx1"/>
                </a:solidFill>
              </a:rPr>
              <a:t> Internet, komunikace, hledání informací</a:t>
            </a:r>
          </a:p>
          <a:p>
            <a:pPr marL="342900" indent="-342900" algn="l" defTabSz="595313">
              <a:buFont typeface="Arial" panose="020B0604020202020204" pitchFamily="34" charset="0"/>
              <a:buChar char="•"/>
              <a:tabLst>
                <a:tab pos="2416175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Jsem v kanceláři	</a:t>
            </a:r>
            <a:r>
              <a:rPr lang="cs-CZ" sz="2000" dirty="0" smtClean="0">
                <a:solidFill>
                  <a:schemeClr val="tx1"/>
                </a:solidFill>
                <a:cs typeface="Calibri"/>
              </a:rPr>
              <a:t>–</a:t>
            </a:r>
            <a:r>
              <a:rPr lang="cs-CZ" sz="2000" dirty="0" smtClean="0">
                <a:solidFill>
                  <a:schemeClr val="tx1"/>
                </a:solidFill>
              </a:rPr>
              <a:t> Word, Excel, tisk</a:t>
            </a:r>
          </a:p>
          <a:p>
            <a:pPr marL="342900" indent="-342900" algn="l" defTabSz="595313">
              <a:buFont typeface="Arial" panose="020B0604020202020204" pitchFamily="34" charset="0"/>
              <a:buChar char="•"/>
              <a:tabLst>
                <a:tab pos="2416175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Jsem v týmu	</a:t>
            </a:r>
            <a:r>
              <a:rPr lang="cs-CZ" sz="2000" dirty="0" smtClean="0">
                <a:solidFill>
                  <a:schemeClr val="tx1"/>
                </a:solidFill>
                <a:cs typeface="Calibri"/>
              </a:rPr>
              <a:t>–</a:t>
            </a:r>
            <a:r>
              <a:rPr lang="cs-CZ" sz="2000" dirty="0" smtClean="0">
                <a:solidFill>
                  <a:schemeClr val="tx1"/>
                </a:solidFill>
              </a:rPr>
              <a:t> Společná práce na dokumentech, plánování</a:t>
            </a:r>
          </a:p>
          <a:p>
            <a:pPr marL="342900" indent="-342900" algn="l" defTabSz="595313">
              <a:buFont typeface="Arial" panose="020B0604020202020204" pitchFamily="34" charset="0"/>
              <a:buChar char="•"/>
              <a:tabLst>
                <a:tab pos="2416175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Prezentuji (se)	</a:t>
            </a:r>
            <a:r>
              <a:rPr lang="cs-CZ" sz="2000" dirty="0" smtClean="0">
                <a:solidFill>
                  <a:schemeClr val="tx1"/>
                </a:solidFill>
                <a:cs typeface="Calibri"/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Webové stránky, </a:t>
            </a:r>
            <a:r>
              <a:rPr lang="cs-CZ" sz="2000" dirty="0" smtClean="0">
                <a:solidFill>
                  <a:schemeClr val="tx1"/>
                </a:solidFill>
              </a:rPr>
              <a:t>PowerPoint, </a:t>
            </a:r>
            <a:r>
              <a:rPr lang="cs-CZ" sz="2000" dirty="0" smtClean="0">
                <a:solidFill>
                  <a:schemeClr val="tx1"/>
                </a:solidFill>
              </a:rPr>
              <a:t>tvorba tiskovin</a:t>
            </a:r>
          </a:p>
          <a:p>
            <a:pPr marL="342900" indent="-342900" algn="l" defTabSz="595313">
              <a:buFont typeface="Arial" panose="020B0604020202020204" pitchFamily="34" charset="0"/>
              <a:buChar char="•"/>
              <a:tabLst>
                <a:tab pos="2416175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Jsem v obraze	</a:t>
            </a:r>
            <a:r>
              <a:rPr lang="cs-CZ" sz="2000" dirty="0" smtClean="0">
                <a:solidFill>
                  <a:schemeClr val="tx1"/>
                </a:solidFill>
                <a:cs typeface="Calibri"/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Obrázky, fotky, grafika</a:t>
            </a:r>
          </a:p>
          <a:p>
            <a:pPr marL="342900" indent="-342900" algn="l" defTabSz="595313">
              <a:buFont typeface="Arial" panose="020B0604020202020204" pitchFamily="34" charset="0"/>
              <a:buChar char="•"/>
              <a:tabLst>
                <a:tab pos="2416175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Jsem na to sám	</a:t>
            </a:r>
            <a:r>
              <a:rPr lang="cs-CZ" sz="2000" dirty="0" smtClean="0">
                <a:solidFill>
                  <a:schemeClr val="tx1"/>
                </a:solidFill>
                <a:cs typeface="Calibri"/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Tvorba konkrétních dokumentů, např.: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	    Životopis, Dopis, Databáze, Plakát, Poster,…</a:t>
            </a:r>
          </a:p>
          <a:p>
            <a:pPr marL="342900" indent="-342900" algn="l" defTabSz="59531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416175" algn="l"/>
              </a:tabLst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Moje Země	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–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doplněk výuky, environmentální tématika</a:t>
            </a:r>
          </a:p>
        </p:txBody>
      </p:sp>
    </p:spTree>
    <p:extLst>
      <p:ext uri="{BB962C8B-B14F-4D97-AF65-F5344CB8AC3E}">
        <p14:creationId xmlns:p14="http://schemas.microsoft.com/office/powerpoint/2010/main" val="11997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6380"/>
          <a:stretch/>
        </p:blipFill>
        <p:spPr bwMode="auto">
          <a:xfrm>
            <a:off x="0" y="0"/>
            <a:ext cx="9144000" cy="68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5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Myriad Pro Light" pitchFamily="34" charset="0"/>
              </a:rPr>
              <a:t>Virtuální kolega</a:t>
            </a:r>
            <a:endParaRPr lang="cs-CZ" dirty="0">
              <a:latin typeface="Myriad Pro Light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1557739"/>
            <a:ext cx="7776864" cy="0"/>
          </a:xfrm>
          <a:prstGeom prst="line">
            <a:avLst/>
          </a:prstGeom>
          <a:ln w="38100">
            <a:solidFill>
              <a:srgbClr val="71B7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776864" cy="4424145"/>
          </a:xfrm>
        </p:spPr>
        <p:txBody>
          <a:bodyPr>
            <a:noAutofit/>
          </a:bodyPr>
          <a:lstStyle/>
          <a:p>
            <a:pPr algn="l"/>
            <a:r>
              <a:rPr lang="cs-CZ" sz="2400" dirty="0" smtClean="0"/>
              <a:t>Studijní materiály jsou standardně oceněny. </a:t>
            </a:r>
          </a:p>
          <a:p>
            <a:pPr algn="l"/>
            <a:r>
              <a:rPr lang="cs-CZ" sz="2400" b="1" dirty="0" smtClean="0"/>
              <a:t>Cena kompletního přístupu</a:t>
            </a:r>
            <a:r>
              <a:rPr lang="cs-CZ" sz="2400" dirty="0" smtClean="0"/>
              <a:t> je aktuálně </a:t>
            </a:r>
            <a:r>
              <a:rPr lang="cs-CZ" sz="2400" b="1" dirty="0" smtClean="0"/>
              <a:t>8 525Kč</a:t>
            </a:r>
            <a:r>
              <a:rPr lang="cs-CZ" sz="2400" dirty="0" smtClean="0"/>
              <a:t>. </a:t>
            </a:r>
          </a:p>
          <a:p>
            <a:pPr algn="l"/>
            <a:endParaRPr lang="cs-CZ" sz="1600" dirty="0"/>
          </a:p>
          <a:p>
            <a:pPr algn="l"/>
            <a:r>
              <a:rPr lang="cs-CZ" sz="2400" dirty="0" smtClean="0"/>
              <a:t>Součástí portálu jsou také studijní materiály zdarma, aby mohl studovat opravdu každý. V současné době máme řadu uživatelů, kteří využívají pouze bezplatné lekce dostupné po registraci. </a:t>
            </a:r>
            <a:r>
              <a:rPr lang="cs-CZ" sz="2400" b="1" dirty="0" smtClean="0"/>
              <a:t>Přístup </a:t>
            </a:r>
            <a:r>
              <a:rPr lang="cs-CZ" sz="2400" b="1" dirty="0" smtClean="0"/>
              <a:t>k obsahu </a:t>
            </a:r>
            <a:r>
              <a:rPr lang="cs-CZ" sz="2400" b="1" dirty="0" smtClean="0"/>
              <a:t>není </a:t>
            </a:r>
            <a:r>
              <a:rPr lang="cs-CZ" sz="2400" b="1" dirty="0" smtClean="0"/>
              <a:t>časově omezen.</a:t>
            </a:r>
          </a:p>
          <a:p>
            <a:pPr algn="l"/>
            <a:endParaRPr lang="cs-CZ" sz="1600" dirty="0"/>
          </a:p>
          <a:p>
            <a:pPr algn="l"/>
            <a:r>
              <a:rPr lang="cs-CZ" sz="2400" b="1" dirty="0" smtClean="0"/>
              <a:t>Naším primárním cílem je pomáhat a vzdělávat.</a:t>
            </a:r>
            <a:r>
              <a:rPr lang="cs-CZ" sz="2400" dirty="0" smtClean="0"/>
              <a:t> </a:t>
            </a:r>
          </a:p>
          <a:p>
            <a:pPr algn="l"/>
            <a:r>
              <a:rPr lang="cs-CZ" sz="2400" dirty="0" smtClean="0"/>
              <a:t>Finanční příjem nám slouží pro pokrytí nákladů na portál a jeho další rozvoj. </a:t>
            </a:r>
          </a:p>
        </p:txBody>
      </p:sp>
    </p:spTree>
    <p:extLst>
      <p:ext uri="{BB962C8B-B14F-4D97-AF65-F5344CB8AC3E}">
        <p14:creationId xmlns:p14="http://schemas.microsoft.com/office/powerpoint/2010/main" val="34958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5157"/>
          <a:stretch/>
        </p:blipFill>
        <p:spPr bwMode="auto">
          <a:xfrm>
            <a:off x="0" y="0"/>
            <a:ext cx="9144000" cy="687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87624" y="3140968"/>
            <a:ext cx="2868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ukázka členění obsahu Lekce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r="5363" b="191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43358" y="5373216"/>
            <a:ext cx="3657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ukázka přehrávacího okna videolekce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543</Words>
  <Application>Microsoft Office PowerPoint</Application>
  <PresentationFormat>Předvádění na obrazovce (4:3)</PresentationFormat>
  <Paragraphs>66</Paragraphs>
  <Slides>15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Virtuální kolega</vt:lpstr>
      <vt:lpstr>Virtuální kolega</vt:lpstr>
      <vt:lpstr>Virtuální kolega</vt:lpstr>
      <vt:lpstr>Prezentace aplikace PowerPoint</vt:lpstr>
      <vt:lpstr>Virtuální kolega</vt:lpstr>
      <vt:lpstr>Prezentace aplikace PowerPoint</vt:lpstr>
      <vt:lpstr>Virtuální kolega</vt:lpstr>
      <vt:lpstr>Prezentace aplikace PowerPoint</vt:lpstr>
      <vt:lpstr>Prezentace aplikace PowerPoint</vt:lpstr>
      <vt:lpstr>Nabídka pro knihovny: </vt:lpstr>
      <vt:lpstr>Prezentace aplikace PowerPoint</vt:lpstr>
      <vt:lpstr>Prezentace aplikace PowerPoint</vt:lpstr>
      <vt:lpstr>Prezentace aplikace PowerPoint</vt:lpstr>
      <vt:lpstr>Virtuální kolega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Virtuální kolega</dc:title>
  <dc:creator>Ondřej Šuhaj</dc:creator>
  <cp:lastModifiedBy>Zdenek</cp:lastModifiedBy>
  <cp:revision>28</cp:revision>
  <dcterms:created xsi:type="dcterms:W3CDTF">2013-10-30T19:08:02Z</dcterms:created>
  <dcterms:modified xsi:type="dcterms:W3CDTF">2013-11-24T10:26:36Z</dcterms:modified>
</cp:coreProperties>
</file>