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0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78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66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06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35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22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04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76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30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12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73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9D543-A858-4587-8832-513D62956A29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F7570-7C35-454E-AFCA-258E2A431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88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p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rodni-kvalifikace.cz/" TargetMode="External"/><Relationship Id="rId2" Type="http://schemas.openxmlformats.org/officeDocument/2006/relationships/hyperlink" Target="http://novyportal.narodnikvalifikace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zlata.houskova@gmail.,com" TargetMode="External"/><Relationship Id="rId2" Type="http://schemas.openxmlformats.org/officeDocument/2006/relationships/hyperlink" Target="http://www.sektorove-rady.cz/ustavene-sektorove-rady/sektorova-rada-pro-kultu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836713"/>
            <a:ext cx="9144000" cy="276373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 Black" panose="020B0A04020102020204" pitchFamily="34" charset="0"/>
              </a:rPr>
              <a:t>Knihovnické profese </a:t>
            </a:r>
            <a:br>
              <a:rPr lang="cs-CZ" dirty="0" smtClean="0">
                <a:latin typeface="Arial Black" panose="020B0A04020102020204" pitchFamily="34" charset="0"/>
              </a:rPr>
            </a:br>
            <a:r>
              <a:rPr lang="cs-CZ" dirty="0" smtClean="0">
                <a:latin typeface="Arial Black" panose="020B0A04020102020204" pitchFamily="34" charset="0"/>
              </a:rPr>
              <a:t>v Národní soustavě povolání </a:t>
            </a:r>
            <a:br>
              <a:rPr lang="cs-CZ" dirty="0" smtClean="0">
                <a:latin typeface="Arial Black" panose="020B0A04020102020204" pitchFamily="34" charset="0"/>
              </a:rPr>
            </a:br>
            <a:r>
              <a:rPr lang="cs-CZ" dirty="0" smtClean="0">
                <a:latin typeface="Arial Black" panose="020B0A04020102020204" pitchFamily="34" charset="0"/>
              </a:rPr>
              <a:t>a Národní soustavě kvalifikací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416824" cy="2423120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Praha, Sekce vzdělávání 5.11.2013</a:t>
            </a:r>
          </a:p>
          <a:p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Zlata Houšková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4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3" y="2060848"/>
            <a:ext cx="7920879" cy="4464495"/>
          </a:xfrm>
        </p:spPr>
        <p:txBody>
          <a:bodyPr>
            <a:normAutofit/>
          </a:bodyPr>
          <a:lstStyle/>
          <a:p>
            <a:pPr lvl="0"/>
            <a:r>
              <a:rPr lang="cs-CZ" dirty="0" smtClean="0">
                <a:latin typeface="Arial Narrow" pitchFamily="34" charset="0"/>
              </a:rPr>
              <a:t>Zveřejněno </a:t>
            </a:r>
            <a:r>
              <a:rPr lang="cs-CZ" dirty="0" smtClean="0">
                <a:latin typeface="Arial Narrow" pitchFamily="34" charset="0"/>
              </a:rPr>
              <a:t>11 </a:t>
            </a:r>
            <a:r>
              <a:rPr lang="cs-CZ" dirty="0">
                <a:latin typeface="Arial Narrow" pitchFamily="34" charset="0"/>
              </a:rPr>
              <a:t>knihovnických typových </a:t>
            </a:r>
            <a:r>
              <a:rPr lang="cs-CZ" dirty="0" smtClean="0">
                <a:latin typeface="Arial Narrow" pitchFamily="34" charset="0"/>
              </a:rPr>
              <a:t>pozic (TP), </a:t>
            </a:r>
            <a:r>
              <a:rPr lang="cs-CZ" dirty="0" smtClean="0">
                <a:latin typeface="Arial Narrow" pitchFamily="34" charset="0"/>
              </a:rPr>
              <a:t>s jednou výjimkou celá středoškolská úroveň</a:t>
            </a:r>
          </a:p>
          <a:p>
            <a:pPr marL="530225" lvl="0" indent="-265113"/>
            <a:endParaRPr lang="cs-CZ" dirty="0" smtClean="0">
              <a:latin typeface="Arial Narrow" pitchFamily="34" charset="0"/>
            </a:endParaRPr>
          </a:p>
          <a:p>
            <a:pPr marL="354013" lvl="0" indent="-354013"/>
            <a:r>
              <a:rPr lang="cs-CZ" dirty="0" smtClean="0">
                <a:latin typeface="Arial Narrow" pitchFamily="34" charset="0"/>
              </a:rPr>
              <a:t>Další </a:t>
            </a:r>
            <a:r>
              <a:rPr lang="cs-CZ" dirty="0" smtClean="0">
                <a:latin typeface="Arial Narrow" pitchFamily="34" charset="0"/>
              </a:rPr>
              <a:t>2 typové pozice připraveny </a:t>
            </a:r>
            <a:r>
              <a:rPr lang="cs-CZ" dirty="0">
                <a:latin typeface="Arial Narrow" pitchFamily="34" charset="0"/>
              </a:rPr>
              <a:t>ke </a:t>
            </a:r>
            <a:r>
              <a:rPr lang="cs-CZ" dirty="0" smtClean="0">
                <a:latin typeface="Arial Narrow" pitchFamily="34" charset="0"/>
              </a:rPr>
              <a:t>schválení a 3 budou dokončeny v r. 2013 </a:t>
            </a:r>
            <a:r>
              <a:rPr lang="cs-CZ" dirty="0">
                <a:latin typeface="Arial Narrow" pitchFamily="34" charset="0"/>
              </a:rPr>
              <a:t>v souvislosti s </a:t>
            </a:r>
            <a:r>
              <a:rPr lang="cs-CZ" dirty="0" smtClean="0">
                <a:latin typeface="Arial Narrow" pitchFamily="34" charset="0"/>
              </a:rPr>
              <a:t>NSK </a:t>
            </a:r>
          </a:p>
          <a:p>
            <a:pPr marL="530225" lvl="0" indent="-265113"/>
            <a:endParaRPr lang="cs-CZ" dirty="0" smtClean="0">
              <a:latin typeface="Arial Narrow" pitchFamily="34" charset="0"/>
            </a:endParaRPr>
          </a:p>
          <a:p>
            <a:pPr marL="354013" lvl="0" indent="-354013"/>
            <a:r>
              <a:rPr lang="cs-CZ" dirty="0">
                <a:latin typeface="Arial Narrow" pitchFamily="34" charset="0"/>
              </a:rPr>
              <a:t>Z</a:t>
            </a:r>
            <a:r>
              <a:rPr lang="cs-CZ" dirty="0" smtClean="0">
                <a:latin typeface="Arial Narrow" pitchFamily="34" charset="0"/>
              </a:rPr>
              <a:t>bývající </a:t>
            </a:r>
            <a:r>
              <a:rPr lang="cs-CZ" dirty="0" smtClean="0">
                <a:latin typeface="Arial Narrow" pitchFamily="34" charset="0"/>
              </a:rPr>
              <a:t>(10) </a:t>
            </a:r>
            <a:r>
              <a:rPr lang="cs-CZ" dirty="0">
                <a:latin typeface="Arial Narrow" pitchFamily="34" charset="0"/>
              </a:rPr>
              <a:t>budou připraveny v průběhu let 2014 – </a:t>
            </a:r>
            <a:r>
              <a:rPr lang="cs-CZ" dirty="0" smtClean="0">
                <a:latin typeface="Arial Narrow" pitchFamily="34" charset="0"/>
              </a:rPr>
              <a:t>2015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4674"/>
            <a:ext cx="9144000" cy="1834464"/>
          </a:xfrm>
        </p:spPr>
        <p:txBody>
          <a:bodyPr>
            <a:normAutofit/>
          </a:bodyPr>
          <a:lstStyle/>
          <a:p>
            <a:pPr lvl="0"/>
            <a:r>
              <a:rPr lang="cs-CZ" sz="4000" dirty="0" smtClean="0">
                <a:latin typeface="Arial Black" pitchFamily="34" charset="0"/>
              </a:rPr>
              <a:t>Národní soustava povolání (NSP) </a:t>
            </a:r>
            <a:r>
              <a:rPr lang="cs-CZ" sz="4000" dirty="0" smtClean="0">
                <a:latin typeface="Arial Black" pitchFamily="34" charset="0"/>
                <a:hlinkClick r:id="rId2"/>
              </a:rPr>
              <a:t>www.nsp.cz</a:t>
            </a:r>
            <a:r>
              <a:rPr lang="cs-CZ" sz="4000" dirty="0" smtClean="0">
                <a:latin typeface="Arial Black" pitchFamily="34" charset="0"/>
              </a:rPr>
              <a:t> </a:t>
            </a:r>
            <a:endParaRPr lang="cs-CZ" sz="4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72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66897" y="1988840"/>
            <a:ext cx="8748463" cy="4536504"/>
          </a:xfrm>
        </p:spPr>
        <p:txBody>
          <a:bodyPr>
            <a:normAutofit fontScale="92500" lnSpcReduction="20000"/>
          </a:bodyPr>
          <a:lstStyle/>
          <a:p>
            <a:r>
              <a:rPr lang="cs-CZ" sz="3300" b="1" u="sng" dirty="0" smtClean="0">
                <a:latin typeface="Arial Narrow" pitchFamily="34" charset="0"/>
                <a:hlinkClick r:id="rId2"/>
              </a:rPr>
              <a:t>http://novyportal.narodnikvalifikace.cz/</a:t>
            </a:r>
            <a:endParaRPr lang="cs-CZ" sz="3300" b="1" dirty="0">
              <a:latin typeface="Arial Narrow" pitchFamily="34" charset="0"/>
            </a:endParaRPr>
          </a:p>
          <a:p>
            <a:r>
              <a:rPr lang="cs-CZ" sz="3300" b="1" u="sng" dirty="0" smtClean="0">
                <a:latin typeface="Arial Narrow" pitchFamily="34" charset="0"/>
                <a:hlinkClick r:id="rId3"/>
              </a:rPr>
              <a:t>http://www.narodni-kvalifikace.cz/</a:t>
            </a:r>
            <a:r>
              <a:rPr lang="cs-CZ" sz="3300" b="1" dirty="0" smtClean="0">
                <a:latin typeface="Arial Narrow" pitchFamily="34" charset="0"/>
              </a:rPr>
              <a:t/>
            </a:r>
            <a:br>
              <a:rPr lang="cs-CZ" sz="3300" b="1" dirty="0" smtClean="0">
                <a:latin typeface="Arial Narrow" pitchFamily="34" charset="0"/>
              </a:rPr>
            </a:br>
            <a:endParaRPr lang="cs-CZ" sz="3300" b="1" dirty="0" smtClean="0">
              <a:latin typeface="Arial Narrow" pitchFamily="34" charset="0"/>
            </a:endParaRPr>
          </a:p>
          <a:p>
            <a:pPr marL="354013" lvl="0" indent="-354013"/>
            <a:r>
              <a:rPr lang="cs-CZ" sz="3300" dirty="0" smtClean="0">
                <a:latin typeface="Arial Narrow" pitchFamily="34" charset="0"/>
              </a:rPr>
              <a:t>Dokončen </a:t>
            </a:r>
            <a:r>
              <a:rPr lang="cs-CZ" sz="3300" dirty="0">
                <a:latin typeface="Arial Narrow" pitchFamily="34" charset="0"/>
              </a:rPr>
              <a:t>připomínkový </a:t>
            </a:r>
            <a:r>
              <a:rPr lang="cs-CZ" sz="3300" dirty="0" smtClean="0">
                <a:latin typeface="Arial Narrow" pitchFamily="34" charset="0"/>
              </a:rPr>
              <a:t>proces </a:t>
            </a:r>
            <a:r>
              <a:rPr lang="cs-CZ" sz="3300" dirty="0">
                <a:latin typeface="Arial Narrow" pitchFamily="34" charset="0"/>
              </a:rPr>
              <a:t>pro </a:t>
            </a:r>
            <a:r>
              <a:rPr lang="cs-CZ" sz="3300" b="1" dirty="0">
                <a:latin typeface="Arial Narrow" pitchFamily="34" charset="0"/>
              </a:rPr>
              <a:t>6 profesních </a:t>
            </a:r>
            <a:r>
              <a:rPr lang="cs-CZ" sz="3300" b="1" dirty="0" smtClean="0">
                <a:latin typeface="Arial Narrow" pitchFamily="34" charset="0"/>
              </a:rPr>
              <a:t>kvalifikací (PK)</a:t>
            </a:r>
            <a:r>
              <a:rPr lang="cs-CZ" sz="3300" dirty="0" smtClean="0">
                <a:latin typeface="Arial Narrow" pitchFamily="34" charset="0"/>
              </a:rPr>
              <a:t>, s </a:t>
            </a:r>
            <a:r>
              <a:rPr lang="cs-CZ" sz="3300" dirty="0" smtClean="0">
                <a:latin typeface="Arial Narrow" pitchFamily="34" charset="0"/>
              </a:rPr>
              <a:t>jednou výjimkou kompletně středoškolská </a:t>
            </a:r>
            <a:r>
              <a:rPr lang="cs-CZ" sz="3300" dirty="0" smtClean="0">
                <a:latin typeface="Arial Narrow" pitchFamily="34" charset="0"/>
              </a:rPr>
              <a:t>úroveň; v současné době před schválením na MŠMT ČR</a:t>
            </a:r>
            <a:endParaRPr lang="cs-CZ" sz="3300" dirty="0" smtClean="0">
              <a:latin typeface="Arial Narrow" pitchFamily="34" charset="0"/>
            </a:endParaRPr>
          </a:p>
          <a:p>
            <a:pPr marL="633413" lvl="0" indent="-279400"/>
            <a:endParaRPr lang="cs-CZ" sz="3300" dirty="0" smtClean="0">
              <a:latin typeface="Arial Narrow" pitchFamily="34" charset="0"/>
            </a:endParaRPr>
          </a:p>
          <a:p>
            <a:pPr marL="354013" lvl="0" indent="-354013"/>
            <a:r>
              <a:rPr lang="cs-CZ" sz="3300" b="1" dirty="0" smtClean="0">
                <a:latin typeface="Arial Narrow" pitchFamily="34" charset="0"/>
              </a:rPr>
              <a:t>Poslední PK pro středoškolskou úroveň </a:t>
            </a:r>
            <a:r>
              <a:rPr lang="cs-CZ" sz="3300" dirty="0">
                <a:latin typeface="Arial Narrow" pitchFamily="34" charset="0"/>
              </a:rPr>
              <a:t>„Knihovník správce digitální </a:t>
            </a:r>
            <a:r>
              <a:rPr lang="cs-CZ" sz="3300" dirty="0" smtClean="0">
                <a:latin typeface="Arial Narrow" pitchFamily="34" charset="0"/>
              </a:rPr>
              <a:t>knihovny“ </a:t>
            </a:r>
            <a:r>
              <a:rPr lang="cs-CZ" sz="3300" b="1" dirty="0">
                <a:latin typeface="Arial Narrow" pitchFamily="34" charset="0"/>
              </a:rPr>
              <a:t>odevzdána ke schválení </a:t>
            </a:r>
            <a:endParaRPr lang="cs-CZ" sz="3300" dirty="0" smtClean="0">
              <a:latin typeface="Arial Narrow" pitchFamily="34" charset="0"/>
            </a:endParaRPr>
          </a:p>
          <a:p>
            <a:endParaRPr lang="cs-CZ" sz="3300" dirty="0">
              <a:latin typeface="Arial Narrow" pitchFamily="34" charset="0"/>
            </a:endParaRPr>
          </a:p>
          <a:p>
            <a:endParaRPr lang="cs-CZ" dirty="0">
              <a:latin typeface="Arial Narrow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/>
          </a:bodyPr>
          <a:lstStyle/>
          <a:p>
            <a:pPr lvl="0"/>
            <a:r>
              <a:rPr lang="cs-CZ" sz="4000" b="1" dirty="0" smtClean="0">
                <a:latin typeface="Arial Black" panose="020B0A04020102020204" pitchFamily="34" charset="0"/>
              </a:rPr>
              <a:t>Národní soustava kvalifikací (NSK)</a:t>
            </a:r>
            <a:endParaRPr lang="cs-CZ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99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209331"/>
          </a:xfrm>
        </p:spPr>
        <p:txBody>
          <a:bodyPr/>
          <a:lstStyle/>
          <a:p>
            <a:pPr marL="633413" lvl="0" indent="-279400"/>
            <a:r>
              <a:rPr lang="cs-CZ" dirty="0" smtClean="0">
                <a:latin typeface="Arial Narrow" pitchFamily="34" charset="0"/>
              </a:rPr>
              <a:t>Ke schválení odevzdány </a:t>
            </a:r>
            <a:r>
              <a:rPr lang="cs-CZ" b="1" dirty="0">
                <a:latin typeface="Arial Narrow" pitchFamily="34" charset="0"/>
              </a:rPr>
              <a:t>4 PK pro úroveň vyšší odbornou </a:t>
            </a:r>
            <a:r>
              <a:rPr lang="cs-CZ" dirty="0">
                <a:latin typeface="Arial Narrow" pitchFamily="34" charset="0"/>
              </a:rPr>
              <a:t>(VOŠ, Bc</a:t>
            </a:r>
            <a:r>
              <a:rPr lang="cs-CZ" dirty="0" smtClean="0">
                <a:latin typeface="Arial Narrow" pitchFamily="34" charset="0"/>
              </a:rPr>
              <a:t>.)</a:t>
            </a:r>
          </a:p>
          <a:p>
            <a:pPr marL="354013" lvl="0" indent="0">
              <a:buNone/>
            </a:pPr>
            <a:endParaRPr lang="cs-CZ" dirty="0">
              <a:latin typeface="Arial Narrow" pitchFamily="34" charset="0"/>
            </a:endParaRPr>
          </a:p>
          <a:p>
            <a:pPr marL="633413" lvl="0" indent="-279400"/>
            <a:r>
              <a:rPr lang="cs-CZ" b="1" dirty="0" smtClean="0">
                <a:latin typeface="Arial Narrow" pitchFamily="34" charset="0"/>
              </a:rPr>
              <a:t>Zbývající</a:t>
            </a:r>
            <a:r>
              <a:rPr lang="cs-CZ" b="1" dirty="0">
                <a:latin typeface="Arial Narrow" pitchFamily="34" charset="0"/>
              </a:rPr>
              <a:t> PK </a:t>
            </a:r>
            <a:r>
              <a:rPr lang="cs-CZ" dirty="0">
                <a:latin typeface="Arial Narrow" pitchFamily="34" charset="0"/>
              </a:rPr>
              <a:t>pro úroveň vyšší </a:t>
            </a:r>
            <a:r>
              <a:rPr lang="cs-CZ" dirty="0" smtClean="0">
                <a:latin typeface="Arial Narrow" pitchFamily="34" charset="0"/>
              </a:rPr>
              <a:t>odbornou (4) a </a:t>
            </a:r>
            <a:r>
              <a:rPr lang="cs-CZ" dirty="0">
                <a:latin typeface="Arial Narrow" pitchFamily="34" charset="0"/>
              </a:rPr>
              <a:t>pro úroveň </a:t>
            </a:r>
            <a:r>
              <a:rPr lang="cs-CZ" dirty="0" smtClean="0">
                <a:latin typeface="Arial Narrow" pitchFamily="34" charset="0"/>
              </a:rPr>
              <a:t>magisterskou </a:t>
            </a:r>
            <a:r>
              <a:rPr lang="cs-CZ" dirty="0" smtClean="0">
                <a:latin typeface="Arial Narrow" pitchFamily="34" charset="0"/>
              </a:rPr>
              <a:t>(</a:t>
            </a:r>
            <a:r>
              <a:rPr lang="cs-CZ" dirty="0" smtClean="0">
                <a:latin typeface="Arial Narrow" pitchFamily="34" charset="0"/>
              </a:rPr>
              <a:t>8)  </a:t>
            </a:r>
            <a:r>
              <a:rPr lang="cs-CZ" dirty="0">
                <a:latin typeface="Arial Narrow" pitchFamily="34" charset="0"/>
              </a:rPr>
              <a:t>budou zpracovány v </a:t>
            </a:r>
            <a:r>
              <a:rPr lang="cs-CZ" b="1" dirty="0">
                <a:latin typeface="Arial Narrow" pitchFamily="34" charset="0"/>
              </a:rPr>
              <a:t>r. 2014 a </a:t>
            </a:r>
            <a:r>
              <a:rPr lang="cs-CZ" b="1" dirty="0" smtClean="0">
                <a:latin typeface="Arial Narrow" pitchFamily="34" charset="0"/>
              </a:rPr>
              <a:t>2015</a:t>
            </a:r>
            <a:r>
              <a:rPr lang="cs-CZ" dirty="0" smtClean="0">
                <a:latin typeface="Arial Narrow" pitchFamily="34" charset="0"/>
              </a:rPr>
              <a:t> (systémová příprava na ně</a:t>
            </a:r>
            <a:r>
              <a:rPr lang="cs-CZ" b="1" dirty="0" smtClean="0">
                <a:latin typeface="Arial Narrow" pitchFamily="34" charset="0"/>
              </a:rPr>
              <a:t> </a:t>
            </a:r>
            <a:r>
              <a:rPr lang="cs-CZ" dirty="0" smtClean="0">
                <a:latin typeface="Arial Narrow" pitchFamily="34" charset="0"/>
              </a:rPr>
              <a:t>probíhá souběžně)</a:t>
            </a:r>
            <a:endParaRPr lang="cs-CZ" dirty="0">
              <a:latin typeface="Arial Narrow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 Black" panose="020B0A04020102020204" pitchFamily="34" charset="0"/>
              </a:rPr>
              <a:t>Národní soustava kvalifikací (NSK)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72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988840"/>
            <a:ext cx="8496943" cy="4536503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>
                <a:latin typeface="Arial Narrow" pitchFamily="34" charset="0"/>
              </a:rPr>
              <a:t>Po schválení </a:t>
            </a:r>
            <a:r>
              <a:rPr lang="cs-CZ" dirty="0" smtClean="0">
                <a:latin typeface="Arial Narrow" pitchFamily="34" charset="0"/>
              </a:rPr>
              <a:t>Koordinační </a:t>
            </a:r>
            <a:r>
              <a:rPr lang="cs-CZ" dirty="0">
                <a:latin typeface="Arial Narrow" pitchFamily="34" charset="0"/>
              </a:rPr>
              <a:t>radou sektorových rad a </a:t>
            </a:r>
            <a:r>
              <a:rPr lang="cs-CZ" dirty="0" smtClean="0">
                <a:latin typeface="Arial Narrow" pitchFamily="34" charset="0"/>
              </a:rPr>
              <a:t>MŠMT ČR </a:t>
            </a:r>
            <a:r>
              <a:rPr lang="cs-CZ" b="1" dirty="0">
                <a:latin typeface="Arial Narrow" pitchFamily="34" charset="0"/>
              </a:rPr>
              <a:t>budou</a:t>
            </a:r>
            <a:r>
              <a:rPr lang="cs-CZ" dirty="0">
                <a:latin typeface="Arial Narrow" pitchFamily="34" charset="0"/>
              </a:rPr>
              <a:t> jednotlivé </a:t>
            </a:r>
            <a:r>
              <a:rPr lang="cs-CZ" b="1" dirty="0">
                <a:latin typeface="Arial Narrow" pitchFamily="34" charset="0"/>
              </a:rPr>
              <a:t>PK postupně </a:t>
            </a:r>
            <a:r>
              <a:rPr lang="cs-CZ" b="1" dirty="0" smtClean="0">
                <a:latin typeface="Arial Narrow" pitchFamily="34" charset="0"/>
              </a:rPr>
              <a:t>zveřejňovány</a:t>
            </a:r>
          </a:p>
          <a:p>
            <a:pPr marL="0" lvl="0" indent="0">
              <a:buNone/>
            </a:pPr>
            <a:r>
              <a:rPr lang="cs-CZ" dirty="0" smtClean="0">
                <a:latin typeface="Arial Narrow" pitchFamily="34" charset="0"/>
              </a:rPr>
              <a:t> </a:t>
            </a:r>
          </a:p>
          <a:p>
            <a:pPr lvl="0"/>
            <a:r>
              <a:rPr lang="cs-CZ" dirty="0" smtClean="0">
                <a:latin typeface="Arial Narrow" pitchFamily="34" charset="0"/>
              </a:rPr>
              <a:t>Zároveň </a:t>
            </a:r>
            <a:r>
              <a:rPr lang="cs-CZ" dirty="0">
                <a:latin typeface="Arial Narrow" pitchFamily="34" charset="0"/>
              </a:rPr>
              <a:t>by měl začít na MK ČR </a:t>
            </a:r>
            <a:r>
              <a:rPr lang="cs-CZ" b="1" dirty="0">
                <a:latin typeface="Arial Narrow" pitchFamily="34" charset="0"/>
              </a:rPr>
              <a:t>proces autorizace </a:t>
            </a:r>
            <a:r>
              <a:rPr lang="cs-CZ" dirty="0" smtClean="0">
                <a:latin typeface="Arial Narrow" pitchFamily="34" charset="0"/>
              </a:rPr>
              <a:t>zkušebních subjektů (autorizovaných osob) </a:t>
            </a:r>
          </a:p>
          <a:p>
            <a:pPr marL="0" lvl="0" indent="0">
              <a:buNone/>
            </a:pPr>
            <a:endParaRPr lang="cs-CZ" dirty="0" smtClean="0">
              <a:latin typeface="Arial Narrow" pitchFamily="34" charset="0"/>
            </a:endParaRP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Možnost certifikace  organizací/firem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při prokazatelném využívání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NSK ve vlastní praxi</a:t>
            </a:r>
            <a:endParaRPr lang="cs-CZ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/>
            <a:endParaRPr lang="cs-CZ" dirty="0" smtClean="0">
              <a:latin typeface="Arial Narrow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 Black" panose="020B0A04020102020204" pitchFamily="34" charset="0"/>
              </a:rPr>
              <a:t>Národní soustava kvalifikací (NSK)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06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itchFamily="34" charset="0"/>
              </a:rPr>
              <a:t>Statistika k srpnu 2013</a:t>
            </a:r>
            <a:endParaRPr lang="cs-CZ" sz="4000" dirty="0">
              <a:latin typeface="Arial Black" pitchFamily="34" charset="0"/>
            </a:endParaRPr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2204864"/>
            <a:ext cx="7920880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2060848"/>
            <a:ext cx="8424935" cy="4608511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Arial Narrow" pitchFamily="34" charset="0"/>
              </a:rPr>
              <a:t>Podpora provázanosti NSK s počátečním vzděláváním </a:t>
            </a:r>
            <a:r>
              <a:rPr lang="cs-CZ" dirty="0" smtClean="0">
                <a:latin typeface="Arial Narrow" pitchFamily="34" charset="0"/>
              </a:rPr>
              <a:t>a posilování její systémové úlohy a úplnosti (členové oborových skupin Národního ústavu pro vzdělávání a sektorových rad) –  pro knihovnictví </a:t>
            </a:r>
            <a:r>
              <a:rPr lang="cs-CZ" dirty="0" smtClean="0">
                <a:latin typeface="Arial Narrow" pitchFamily="34" charset="0"/>
              </a:rPr>
              <a:t>se </a:t>
            </a:r>
            <a:r>
              <a:rPr lang="cs-CZ" dirty="0" smtClean="0">
                <a:latin typeface="Arial Narrow" pitchFamily="34" charset="0"/>
              </a:rPr>
              <a:t>týká ÚPK pro středoškolskou úroveň</a:t>
            </a:r>
          </a:p>
          <a:p>
            <a:endParaRPr lang="cs-CZ" dirty="0" smtClean="0">
              <a:latin typeface="Arial Narrow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Arial Black" panose="020B0A04020102020204" pitchFamily="34" charset="0"/>
              </a:rPr>
              <a:t>Národní soustava kvalifikací (NSK)</a:t>
            </a:r>
            <a:endParaRPr lang="cs-CZ" sz="4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08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anose="020B0A04020102020204" pitchFamily="34" charset="0"/>
              </a:rPr>
              <a:t>Kontakty</a:t>
            </a:r>
            <a:endParaRPr lang="cs-CZ" sz="4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514116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3500" b="1" dirty="0" smtClean="0">
                <a:latin typeface="Arial Narrow" pitchFamily="34" charset="0"/>
              </a:rPr>
              <a:t>Sektorová rada pro kulturu </a:t>
            </a:r>
            <a:r>
              <a:rPr lang="cs-CZ" sz="3500" u="sng" dirty="0" smtClean="0">
                <a:latin typeface="Arial Narrow" pitchFamily="34" charset="0"/>
                <a:hlinkClick r:id="rId2"/>
              </a:rPr>
              <a:t>http://www.sektorove-rady.cz/ustavene-sektorove-rady/sektorova-rada-pro-kulturu</a:t>
            </a:r>
            <a:r>
              <a:rPr lang="cs-CZ" sz="3500" u="sng" dirty="0" smtClean="0">
                <a:latin typeface="Arial Narrow" pitchFamily="34" charset="0"/>
              </a:rPr>
              <a:t> </a:t>
            </a:r>
            <a:r>
              <a:rPr lang="cs-CZ" sz="3500" dirty="0" smtClean="0">
                <a:latin typeface="Arial Narrow" pitchFamily="34" charset="0"/>
              </a:rPr>
              <a:t> </a:t>
            </a:r>
          </a:p>
          <a:p>
            <a:pPr lvl="0"/>
            <a:endParaRPr lang="cs-CZ" sz="3500" dirty="0" smtClean="0">
              <a:latin typeface="Arial Narrow" pitchFamily="34" charset="0"/>
            </a:endParaRPr>
          </a:p>
          <a:p>
            <a:pPr lvl="0"/>
            <a:r>
              <a:rPr lang="cs-CZ" sz="3500" dirty="0" smtClean="0">
                <a:latin typeface="Arial Narrow" pitchFamily="34" charset="0"/>
              </a:rPr>
              <a:t>Členové pracovní skupiny pro knihovnické profese: M. Faitová, R. </a:t>
            </a:r>
            <a:r>
              <a:rPr lang="cs-CZ" sz="3500" dirty="0" err="1" smtClean="0">
                <a:latin typeface="Arial Narrow" pitchFamily="34" charset="0"/>
              </a:rPr>
              <a:t>Giebisch</a:t>
            </a:r>
            <a:r>
              <a:rPr lang="cs-CZ" sz="3500" dirty="0" smtClean="0">
                <a:latin typeface="Arial Narrow" pitchFamily="34" charset="0"/>
              </a:rPr>
              <a:t>, Z. Hájková, H. </a:t>
            </a:r>
            <a:r>
              <a:rPr lang="cs-CZ" sz="3500" dirty="0" err="1" smtClean="0">
                <a:latin typeface="Arial Narrow" pitchFamily="34" charset="0"/>
              </a:rPr>
              <a:t>Hemola</a:t>
            </a:r>
            <a:r>
              <a:rPr lang="cs-CZ" sz="3500" dirty="0" smtClean="0">
                <a:latin typeface="Arial Narrow" pitchFamily="34" charset="0"/>
              </a:rPr>
              <a:t>, G. </a:t>
            </a:r>
            <a:r>
              <a:rPr lang="cs-CZ" sz="3500" dirty="0" err="1" smtClean="0">
                <a:latin typeface="Arial Narrow" pitchFamily="34" charset="0"/>
              </a:rPr>
              <a:t>Jarkulišová</a:t>
            </a:r>
            <a:r>
              <a:rPr lang="cs-CZ" sz="3500" dirty="0" smtClean="0">
                <a:latin typeface="Arial Narrow" pitchFamily="34" charset="0"/>
              </a:rPr>
              <a:t>, Š. Kašpárková, Z. Kloučková, R. Římanová, D. Smetanová ) a</a:t>
            </a:r>
          </a:p>
          <a:p>
            <a:pPr marL="0" lvl="0" indent="0">
              <a:buNone/>
            </a:pPr>
            <a:endParaRPr lang="cs-CZ" sz="3500" dirty="0" smtClean="0">
              <a:latin typeface="Arial Narrow" pitchFamily="34" charset="0"/>
            </a:endParaRPr>
          </a:p>
          <a:p>
            <a:pPr lvl="0"/>
            <a:r>
              <a:rPr lang="cs-CZ" sz="3500" dirty="0" smtClean="0">
                <a:latin typeface="Arial Narrow" pitchFamily="34" charset="0"/>
              </a:rPr>
              <a:t>Z. Houšková,773-461-554, </a:t>
            </a:r>
            <a:r>
              <a:rPr lang="cs-CZ" sz="3500" dirty="0" smtClean="0">
                <a:latin typeface="Arial Narrow" pitchFamily="34" charset="0"/>
                <a:hlinkClick r:id="rId3"/>
              </a:rPr>
              <a:t>zlata.houskova@gmail.com</a:t>
            </a:r>
            <a:r>
              <a:rPr lang="cs-CZ" sz="3500" dirty="0" smtClean="0">
                <a:latin typeface="Arial Narrow" pitchFamily="34" charset="0"/>
              </a:rPr>
              <a:t> </a:t>
            </a:r>
            <a:endParaRPr lang="cs-CZ" sz="3500" dirty="0" smtClean="0">
              <a:latin typeface="Arial Narrow" pitchFamily="34" charset="0"/>
            </a:endParaRPr>
          </a:p>
          <a:p>
            <a:endParaRPr lang="cs-CZ" sz="3500" dirty="0" smtClean="0">
              <a:latin typeface="Arial Narrow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67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228</Words>
  <Application>Microsoft Office PowerPoint</Application>
  <PresentationFormat>Předvádění na obrazovce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Knihovnické profese  v Národní soustavě povolání  a Národní soustavě kvalifikací</vt:lpstr>
      <vt:lpstr>Národní soustava povolání (NSP) www.nsp.cz </vt:lpstr>
      <vt:lpstr>Národní soustava kvalifikací (NSK)</vt:lpstr>
      <vt:lpstr>Národní soustava kvalifikací (NSK)</vt:lpstr>
      <vt:lpstr>Národní soustava kvalifikací (NSK)</vt:lpstr>
      <vt:lpstr>Statistika k srpnu 2013</vt:lpstr>
      <vt:lpstr>Národní soustava kvalifikací (NSK)</vt:lpstr>
      <vt:lpstr>Kontakty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Knihovnické profese  v Národní soustavě povolání  a Národní soustavě kvalifikací</dc:title>
  <dc:creator>Zlata</dc:creator>
  <cp:lastModifiedBy>Zlata</cp:lastModifiedBy>
  <cp:revision>3</cp:revision>
  <dcterms:created xsi:type="dcterms:W3CDTF">2013-11-03T15:50:45Z</dcterms:created>
  <dcterms:modified xsi:type="dcterms:W3CDTF">2013-11-03T16:19:17Z</dcterms:modified>
</cp:coreProperties>
</file>