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36" r:id="rId1"/>
  </p:sldMasterIdLst>
  <p:sldIdLst>
    <p:sldId id="256" r:id="rId2"/>
    <p:sldId id="262" r:id="rId3"/>
    <p:sldId id="258" r:id="rId4"/>
    <p:sldId id="259" r:id="rId5"/>
    <p:sldId id="274" r:id="rId6"/>
    <p:sldId id="267" r:id="rId7"/>
    <p:sldId id="275" r:id="rId8"/>
    <p:sldId id="286" r:id="rId9"/>
    <p:sldId id="272" r:id="rId10"/>
    <p:sldId id="276" r:id="rId11"/>
    <p:sldId id="288" r:id="rId12"/>
    <p:sldId id="269" r:id="rId13"/>
    <p:sldId id="287" r:id="rId14"/>
    <p:sldId id="270" r:id="rId15"/>
    <p:sldId id="289" r:id="rId16"/>
    <p:sldId id="271" r:id="rId17"/>
    <p:sldId id="277" r:id="rId18"/>
    <p:sldId id="284" r:id="rId19"/>
    <p:sldId id="290" r:id="rId20"/>
    <p:sldId id="268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CC"/>
    <a:srgbClr val="04060C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8B8A022-2B1E-449B-87A2-31446D186BFB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E87BCB4-2796-4B85-BE48-6AC60FB1A32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B8A022-2B1E-449B-87A2-31446D186BFB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87BCB4-2796-4B85-BE48-6AC60FB1A3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8B8A022-2B1E-449B-87A2-31446D186BFB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E87BCB4-2796-4B85-BE48-6AC60FB1A3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B8A022-2B1E-449B-87A2-31446D186BFB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87BCB4-2796-4B85-BE48-6AC60FB1A3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8B8A022-2B1E-449B-87A2-31446D186BFB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E87BCB4-2796-4B85-BE48-6AC60FB1A32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B8A022-2B1E-449B-87A2-31446D186BFB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87BCB4-2796-4B85-BE48-6AC60FB1A3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B8A022-2B1E-449B-87A2-31446D186BFB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87BCB4-2796-4B85-BE48-6AC60FB1A3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B8A022-2B1E-449B-87A2-31446D186BFB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87BCB4-2796-4B85-BE48-6AC60FB1A3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8B8A022-2B1E-449B-87A2-31446D186BFB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87BCB4-2796-4B85-BE48-6AC60FB1A3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B8A022-2B1E-449B-87A2-31446D186BFB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87BCB4-2796-4B85-BE48-6AC60FB1A3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B8A022-2B1E-449B-87A2-31446D186BFB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87BCB4-2796-4B85-BE48-6AC60FB1A32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8B8A022-2B1E-449B-87A2-31446D186BFB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E87BCB4-2796-4B85-BE48-6AC60FB1A32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7" r:id="rId1"/>
    <p:sldLayoutId id="2147484838" r:id="rId2"/>
    <p:sldLayoutId id="2147484839" r:id="rId3"/>
    <p:sldLayoutId id="2147484840" r:id="rId4"/>
    <p:sldLayoutId id="2147484841" r:id="rId5"/>
    <p:sldLayoutId id="2147484842" r:id="rId6"/>
    <p:sldLayoutId id="2147484843" r:id="rId7"/>
    <p:sldLayoutId id="2147484844" r:id="rId8"/>
    <p:sldLayoutId id="2147484845" r:id="rId9"/>
    <p:sldLayoutId id="2147484846" r:id="rId10"/>
    <p:sldLayoutId id="214748484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m.nkp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95736" y="0"/>
            <a:ext cx="6660232" cy="378904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FFCC"/>
                </a:solidFill>
                <a:latin typeface="Arial Black" pitchFamily="34" charset="0"/>
              </a:rPr>
              <a:t>Koncepce celoživotního vzdělávání knihovníků</a:t>
            </a:r>
            <a:br>
              <a:rPr lang="cs-CZ" dirty="0" smtClean="0">
                <a:solidFill>
                  <a:srgbClr val="FFFFCC"/>
                </a:solidFill>
                <a:latin typeface="Arial Black" pitchFamily="34" charset="0"/>
              </a:rPr>
            </a:br>
            <a:endParaRPr lang="cs-CZ" b="1" i="1" dirty="0">
              <a:solidFill>
                <a:srgbClr val="FFFFCC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2699792" y="4579355"/>
            <a:ext cx="4568552" cy="2304255"/>
          </a:xfrm>
        </p:spPr>
        <p:txBody>
          <a:bodyPr/>
          <a:lstStyle/>
          <a:p>
            <a:r>
              <a:rPr lang="cs-CZ" sz="3200" b="1" dirty="0" smtClean="0">
                <a:solidFill>
                  <a:schemeClr val="bg1"/>
                </a:solidFill>
                <a:latin typeface="Arial Narrow" pitchFamily="34" charset="0"/>
              </a:rPr>
              <a:t>Praha, Sekce vzdělávání 5.11.2013</a:t>
            </a:r>
            <a:endParaRPr lang="cs-CZ" sz="32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endParaRPr lang="cs-CZ" dirty="0">
              <a:latin typeface="Arial Narrow" pitchFamily="34" charset="0"/>
            </a:endParaRPr>
          </a:p>
          <a:p>
            <a:r>
              <a:rPr lang="cs-CZ" sz="2800" b="1" dirty="0" smtClean="0">
                <a:solidFill>
                  <a:srgbClr val="FFFFCC"/>
                </a:solidFill>
                <a:latin typeface="Arial Black" pitchFamily="34" charset="0"/>
              </a:rPr>
              <a:t>Zlata Houšková</a:t>
            </a:r>
            <a:endParaRPr lang="cs-CZ" sz="2800" b="1" dirty="0">
              <a:solidFill>
                <a:srgbClr val="FFFFCC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129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8191"/>
            <a:ext cx="7239000" cy="900529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solidFill>
                  <a:srgbClr val="FFFF99"/>
                </a:solidFill>
                <a:latin typeface="Arial Black" pitchFamily="34" charset="0"/>
              </a:rPr>
              <a:t>Kapitoly koncepce CŽV</a:t>
            </a:r>
            <a:endParaRPr lang="cs-CZ" sz="4000" dirty="0">
              <a:solidFill>
                <a:srgbClr val="FFFF99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556792"/>
            <a:ext cx="7632848" cy="5112568"/>
          </a:xfrm>
        </p:spPr>
        <p:txBody>
          <a:bodyPr>
            <a:normAutofit/>
          </a:bodyPr>
          <a:lstStyle/>
          <a:p>
            <a:pPr marL="722313" indent="-633413">
              <a:buNone/>
            </a:pPr>
            <a:r>
              <a:rPr lang="cs-CZ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2 Typy vzdělávání v systému</a:t>
            </a:r>
          </a:p>
          <a:p>
            <a:pPr marL="987425" indent="-457200">
              <a:spcBef>
                <a:spcPts val="600"/>
              </a:spcBef>
              <a:buNone/>
            </a:pPr>
            <a:r>
              <a:rPr lang="cs-CZ" sz="2800" b="1" i="1" dirty="0" smtClean="0">
                <a:latin typeface="Arial Narrow" pitchFamily="34" charset="0"/>
              </a:rPr>
              <a:t>2.3 </a:t>
            </a:r>
            <a:r>
              <a:rPr lang="cs-CZ" sz="2800" b="1" i="1" dirty="0">
                <a:latin typeface="Arial Narrow" pitchFamily="34" charset="0"/>
              </a:rPr>
              <a:t>Rekvalifikace: </a:t>
            </a:r>
            <a:r>
              <a:rPr lang="cs-CZ" sz="2800" b="1" dirty="0">
                <a:latin typeface="Arial Narrow" pitchFamily="34" charset="0"/>
              </a:rPr>
              <a:t>povinná </a:t>
            </a:r>
            <a:r>
              <a:rPr lang="cs-CZ" sz="2800" dirty="0">
                <a:latin typeface="Arial Narrow" pitchFamily="34" charset="0"/>
              </a:rPr>
              <a:t>pro všechny odborné knihovnické pracovníky bez oborového vzdělání (</a:t>
            </a:r>
            <a:r>
              <a:rPr lang="cs-CZ" sz="2800" b="1" dirty="0">
                <a:latin typeface="Arial Narrow" pitchFamily="34" charset="0"/>
              </a:rPr>
              <a:t>třídy 6-7 </a:t>
            </a:r>
            <a:r>
              <a:rPr lang="cs-CZ" sz="2800" dirty="0">
                <a:latin typeface="Arial Narrow" pitchFamily="34" charset="0"/>
              </a:rPr>
              <a:t>alespoň na úrovni ZKK 40 hod.; </a:t>
            </a:r>
            <a:r>
              <a:rPr lang="cs-CZ" sz="2800" b="1" dirty="0">
                <a:latin typeface="Arial Narrow" pitchFamily="34" charset="0"/>
              </a:rPr>
              <a:t>třída 8-11</a:t>
            </a:r>
            <a:r>
              <a:rPr lang="cs-CZ" sz="2800" dirty="0">
                <a:latin typeface="Arial Narrow" pitchFamily="34" charset="0"/>
              </a:rPr>
              <a:t> na úrovni RKK (160 hodin), vedoucí pracovníci  </a:t>
            </a:r>
            <a:r>
              <a:rPr lang="cs-CZ" sz="2800" b="1" dirty="0">
                <a:latin typeface="Arial Narrow" pitchFamily="34" charset="0"/>
              </a:rPr>
              <a:t>od třídy 12 </a:t>
            </a:r>
            <a:r>
              <a:rPr lang="cs-CZ" sz="2800" dirty="0">
                <a:latin typeface="Arial Narrow" pitchFamily="34" charset="0"/>
              </a:rPr>
              <a:t>– PGS?); speciálně formulovat pro knihovny s 1 </a:t>
            </a:r>
            <a:r>
              <a:rPr lang="cs-CZ" sz="2800" dirty="0" smtClean="0">
                <a:latin typeface="Arial Narrow" pitchFamily="34" charset="0"/>
              </a:rPr>
              <a:t>pracovníkem, nebo povinný RKK </a:t>
            </a:r>
            <a:r>
              <a:rPr lang="cs-CZ" sz="2800" dirty="0">
                <a:latin typeface="Arial Narrow" pitchFamily="34" charset="0"/>
              </a:rPr>
              <a:t>(KZ</a:t>
            </a:r>
            <a:r>
              <a:rPr lang="cs-CZ" sz="2800" dirty="0" smtClean="0">
                <a:latin typeface="Arial Narrow" pitchFamily="34" charset="0"/>
              </a:rPr>
              <a:t>?)</a:t>
            </a:r>
          </a:p>
          <a:p>
            <a:pPr marL="722313" indent="-279400">
              <a:spcBef>
                <a:spcPts val="600"/>
              </a:spcBef>
              <a:buNone/>
            </a:pPr>
            <a:endParaRPr lang="cs-CZ" sz="2800" dirty="0">
              <a:latin typeface="Arial Narrow" pitchFamily="34" charset="0"/>
            </a:endParaRPr>
          </a:p>
          <a:p>
            <a:pPr>
              <a:spcBef>
                <a:spcPts val="6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368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311008" cy="764704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FFFF99"/>
                </a:solidFill>
                <a:latin typeface="Arial Black" pitchFamily="34" charset="0"/>
              </a:rPr>
              <a:t>Kapitoly koncepce CŽV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7156648" cy="4846320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2 Typy vzdělávání v systému</a:t>
            </a:r>
          </a:p>
          <a:p>
            <a:pPr marL="722313" indent="-279400">
              <a:buNone/>
            </a:pPr>
            <a:r>
              <a:rPr lang="cs-CZ" sz="2800" b="1" i="1" dirty="0" smtClean="0">
                <a:latin typeface="Arial Narrow" pitchFamily="34" charset="0"/>
              </a:rPr>
              <a:t>2.4 </a:t>
            </a:r>
            <a:r>
              <a:rPr lang="cs-CZ" sz="2800" b="1" i="1" dirty="0">
                <a:latin typeface="Arial Narrow" pitchFamily="34" charset="0"/>
              </a:rPr>
              <a:t>Vzdělávání neprofesionálních knihovníků:</a:t>
            </a:r>
            <a:r>
              <a:rPr lang="cs-CZ" sz="2800" i="1" dirty="0">
                <a:latin typeface="Arial Narrow" pitchFamily="34" charset="0"/>
              </a:rPr>
              <a:t> </a:t>
            </a:r>
            <a:r>
              <a:rPr lang="cs-CZ" sz="2800" dirty="0">
                <a:latin typeface="Arial Narrow" pitchFamily="34" charset="0"/>
              </a:rPr>
              <a:t>nelze stanovit povinnost;  trvat na 8 hodinách ročně dle standardu VKIS (KZ?), </a:t>
            </a:r>
            <a:r>
              <a:rPr lang="cs-CZ" sz="2800" b="1" dirty="0">
                <a:latin typeface="Arial Narrow" pitchFamily="34" charset="0"/>
              </a:rPr>
              <a:t>zaměřit na profilové vzdělávání s inovací!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796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7311008" cy="792088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solidFill>
                  <a:srgbClr val="FFFF99"/>
                </a:solidFill>
                <a:latin typeface="Arial Black" pitchFamily="34" charset="0"/>
              </a:rPr>
              <a:t>Kapitoly koncepce CŽV</a:t>
            </a:r>
            <a:endParaRPr lang="cs-CZ" sz="4000" dirty="0">
              <a:solidFill>
                <a:srgbClr val="FFFF99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1" y="1556792"/>
            <a:ext cx="7632849" cy="5301208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3</a:t>
            </a:r>
            <a:r>
              <a:rPr lang="cs-CZ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cs-CZ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Účastníci </a:t>
            </a:r>
            <a:r>
              <a:rPr lang="cs-CZ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CŽV</a:t>
            </a:r>
            <a:endParaRPr lang="cs-CZ" sz="3200" b="1" i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900113" indent="-457200">
              <a:spcBef>
                <a:spcPts val="600"/>
              </a:spcBef>
              <a:buNone/>
            </a:pPr>
            <a:r>
              <a:rPr lang="cs-CZ" sz="2800" b="1" i="1" dirty="0">
                <a:latin typeface="Arial Narrow" pitchFamily="34" charset="0"/>
              </a:rPr>
              <a:t>3</a:t>
            </a:r>
            <a:r>
              <a:rPr lang="cs-CZ" sz="2800" b="1" i="1" dirty="0" smtClean="0">
                <a:latin typeface="Arial Narrow" pitchFamily="34" charset="0"/>
              </a:rPr>
              <a:t>.1 </a:t>
            </a:r>
            <a:r>
              <a:rPr lang="cs-CZ" sz="2800" b="1" i="1" dirty="0">
                <a:latin typeface="Arial Narrow" pitchFamily="34" charset="0"/>
              </a:rPr>
              <a:t>Absolventi oborových </a:t>
            </a:r>
            <a:r>
              <a:rPr lang="cs-CZ" sz="2800" b="1" i="1" dirty="0" smtClean="0">
                <a:latin typeface="Arial Narrow" pitchFamily="34" charset="0"/>
              </a:rPr>
              <a:t>škol: </a:t>
            </a:r>
            <a:r>
              <a:rPr lang="cs-CZ" sz="2800" dirty="0" smtClean="0">
                <a:latin typeface="Arial Narrow" pitchFamily="34" charset="0"/>
              </a:rPr>
              <a:t>zvyšování stupně kvalifikace </a:t>
            </a:r>
            <a:r>
              <a:rPr lang="cs-CZ" sz="2800" dirty="0">
                <a:latin typeface="Arial Narrow" pitchFamily="34" charset="0"/>
              </a:rPr>
              <a:t>formou školního vzdělávání </a:t>
            </a:r>
            <a:r>
              <a:rPr lang="cs-CZ" sz="2800" i="1" dirty="0">
                <a:latin typeface="Arial Narrow" pitchFamily="34" charset="0"/>
              </a:rPr>
              <a:t>(VOŠ, VŠ, PGS</a:t>
            </a:r>
            <a:r>
              <a:rPr lang="cs-CZ" sz="2800" i="1" dirty="0" smtClean="0">
                <a:latin typeface="Arial Narrow" pitchFamily="34" charset="0"/>
              </a:rPr>
              <a:t>)</a:t>
            </a:r>
            <a:r>
              <a:rPr lang="cs-CZ" sz="2800" dirty="0" smtClean="0">
                <a:latin typeface="Arial Narrow" pitchFamily="34" charset="0"/>
              </a:rPr>
              <a:t>; specializační kurzy</a:t>
            </a:r>
            <a:r>
              <a:rPr lang="cs-CZ" sz="2800" i="1" dirty="0" smtClean="0">
                <a:latin typeface="Arial Narrow" pitchFamily="34" charset="0"/>
              </a:rPr>
              <a:t> </a:t>
            </a:r>
            <a:r>
              <a:rPr lang="cs-CZ" sz="2800" i="1" dirty="0">
                <a:latin typeface="Arial Narrow" pitchFamily="34" charset="0"/>
              </a:rPr>
              <a:t>(oborové školy, </a:t>
            </a:r>
            <a:r>
              <a:rPr lang="cs-CZ" sz="2800" i="1" dirty="0" smtClean="0">
                <a:latin typeface="Arial Narrow" pitchFamily="34" charset="0"/>
              </a:rPr>
              <a:t>KK, ÚK,…)</a:t>
            </a:r>
            <a:r>
              <a:rPr lang="cs-CZ" sz="2800" dirty="0" smtClean="0">
                <a:latin typeface="Arial Narrow" pitchFamily="34" charset="0"/>
              </a:rPr>
              <a:t>; </a:t>
            </a:r>
            <a:r>
              <a:rPr lang="cs-CZ" sz="2800" b="1" dirty="0" smtClean="0">
                <a:latin typeface="Arial Narrow" pitchFamily="34" charset="0"/>
              </a:rPr>
              <a:t>inovační kurzy </a:t>
            </a:r>
            <a:r>
              <a:rPr lang="cs-CZ" sz="2800" i="1" dirty="0" smtClean="0">
                <a:latin typeface="Arial Narrow" pitchFamily="34" charset="0"/>
              </a:rPr>
              <a:t>(KK, ÚK,…)</a:t>
            </a:r>
            <a:r>
              <a:rPr lang="cs-CZ" sz="2800" b="1" i="1" dirty="0">
                <a:latin typeface="Arial Narrow" pitchFamily="34" charset="0"/>
              </a:rPr>
              <a:t> </a:t>
            </a:r>
            <a:endParaRPr lang="cs-CZ" sz="2800" b="1" i="1" dirty="0" smtClean="0">
              <a:latin typeface="Arial Narrow" pitchFamily="34" charset="0"/>
            </a:endParaRPr>
          </a:p>
          <a:p>
            <a:pPr marL="900113" indent="-457200">
              <a:spcBef>
                <a:spcPts val="600"/>
              </a:spcBef>
              <a:buNone/>
            </a:pPr>
            <a:endParaRPr lang="cs-CZ" sz="2800" i="1" dirty="0">
              <a:latin typeface="Arial Narrow" pitchFamily="34" charset="0"/>
            </a:endParaRPr>
          </a:p>
          <a:p>
            <a:pPr marL="987425" indent="-544513">
              <a:spcBef>
                <a:spcPts val="600"/>
              </a:spcBef>
              <a:buNone/>
            </a:pPr>
            <a:r>
              <a:rPr lang="cs-CZ" sz="2800" b="1" i="1" dirty="0">
                <a:latin typeface="Arial Narrow" pitchFamily="34" charset="0"/>
              </a:rPr>
              <a:t>3</a:t>
            </a:r>
            <a:r>
              <a:rPr lang="cs-CZ" sz="2800" b="1" i="1" dirty="0" smtClean="0">
                <a:latin typeface="Arial Narrow" pitchFamily="34" charset="0"/>
              </a:rPr>
              <a:t>.2 </a:t>
            </a:r>
            <a:r>
              <a:rPr lang="cs-CZ" sz="2800" b="1" i="1" dirty="0">
                <a:latin typeface="Arial Narrow" pitchFamily="34" charset="0"/>
              </a:rPr>
              <a:t>Absolventi jiných </a:t>
            </a:r>
            <a:r>
              <a:rPr lang="cs-CZ" sz="2800" b="1" i="1" dirty="0" smtClean="0">
                <a:latin typeface="Arial Narrow" pitchFamily="34" charset="0"/>
              </a:rPr>
              <a:t>škol: </a:t>
            </a:r>
            <a:r>
              <a:rPr lang="cs-CZ" sz="2800" b="1" dirty="0" smtClean="0">
                <a:latin typeface="Arial Narrow" pitchFamily="34" charset="0"/>
              </a:rPr>
              <a:t>rekvalifikace povinná </a:t>
            </a:r>
            <a:r>
              <a:rPr lang="cs-CZ" sz="2800" dirty="0">
                <a:latin typeface="Arial Narrow" pitchFamily="34" charset="0"/>
              </a:rPr>
              <a:t>pro všechny odborné pozice </a:t>
            </a:r>
            <a:r>
              <a:rPr lang="cs-CZ" sz="2800" i="1" dirty="0">
                <a:latin typeface="Arial Narrow" pitchFamily="34" charset="0"/>
              </a:rPr>
              <a:t>(školy, RKK, ZKK</a:t>
            </a:r>
            <a:r>
              <a:rPr lang="cs-CZ" sz="2800" i="1" dirty="0" smtClean="0">
                <a:latin typeface="Arial Narrow" pitchFamily="34" charset="0"/>
              </a:rPr>
              <a:t>)</a:t>
            </a:r>
            <a:r>
              <a:rPr lang="cs-CZ" sz="2800" dirty="0" smtClean="0">
                <a:latin typeface="Arial Narrow" pitchFamily="34" charset="0"/>
              </a:rPr>
              <a:t>, dále </a:t>
            </a:r>
            <a:r>
              <a:rPr lang="cs-CZ" sz="2800" dirty="0">
                <a:latin typeface="Arial Narrow" pitchFamily="34" charset="0"/>
              </a:rPr>
              <a:t>viz </a:t>
            </a:r>
            <a:r>
              <a:rPr lang="cs-CZ" sz="2800" dirty="0" smtClean="0">
                <a:latin typeface="Arial Narrow" pitchFamily="34" charset="0"/>
              </a:rPr>
              <a:t>3.1</a:t>
            </a:r>
            <a:endParaRPr lang="cs-CZ" sz="2800" dirty="0">
              <a:latin typeface="Arial Narrow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455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383016" cy="648072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FFFF99"/>
                </a:solidFill>
                <a:latin typeface="Arial Black" pitchFamily="34" charset="0"/>
              </a:rPr>
              <a:t>Kapitoly koncepce CŽV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7156648" cy="4898944"/>
          </a:xfrm>
        </p:spPr>
        <p:txBody>
          <a:bodyPr/>
          <a:lstStyle/>
          <a:p>
            <a:pPr marL="442913" indent="-442913">
              <a:buNone/>
            </a:pPr>
            <a:r>
              <a:rPr lang="cs-CZ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3 Účastníci CŽV</a:t>
            </a:r>
            <a:endParaRPr lang="cs-CZ" sz="32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987425" indent="-544513">
              <a:buNone/>
            </a:pPr>
            <a:r>
              <a:rPr lang="cs-CZ" sz="2800" b="1" i="1" dirty="0" smtClean="0">
                <a:latin typeface="Arial Narrow" pitchFamily="34" charset="0"/>
              </a:rPr>
              <a:t>3.3 </a:t>
            </a:r>
            <a:r>
              <a:rPr lang="cs-CZ" sz="2800" b="1" i="1" dirty="0">
                <a:latin typeface="Arial Narrow" pitchFamily="34" charset="0"/>
              </a:rPr>
              <a:t>Certifikovaní jedinci NSK: </a:t>
            </a:r>
            <a:r>
              <a:rPr lang="cs-CZ" sz="2800" dirty="0">
                <a:latin typeface="Arial Narrow" pitchFamily="34" charset="0"/>
              </a:rPr>
              <a:t>doplnění ÚPK pro úroveň 4; dále viz </a:t>
            </a:r>
            <a:r>
              <a:rPr lang="cs-CZ" sz="2800" dirty="0" smtClean="0">
                <a:latin typeface="Arial Narrow" pitchFamily="34" charset="0"/>
              </a:rPr>
              <a:t>3.1</a:t>
            </a:r>
          </a:p>
          <a:p>
            <a:pPr marL="987425" indent="-544513">
              <a:buNone/>
            </a:pPr>
            <a:endParaRPr lang="cs-CZ" sz="2800" dirty="0">
              <a:latin typeface="Arial Narrow" pitchFamily="34" charset="0"/>
            </a:endParaRPr>
          </a:p>
          <a:p>
            <a:pPr marL="987425" indent="-544513">
              <a:buNone/>
            </a:pPr>
            <a:r>
              <a:rPr lang="cs-CZ" sz="2800" b="1" i="1" dirty="0">
                <a:latin typeface="Arial Narrow" pitchFamily="34" charset="0"/>
              </a:rPr>
              <a:t>3.4 Vedoucí pracovníci: </a:t>
            </a:r>
            <a:r>
              <a:rPr lang="cs-CZ" sz="2800" dirty="0">
                <a:latin typeface="Arial Narrow" pitchFamily="34" charset="0"/>
              </a:rPr>
              <a:t>viz 3.1, 3.2 a</a:t>
            </a:r>
            <a:r>
              <a:rPr lang="cs-CZ" sz="2800" i="1" dirty="0">
                <a:latin typeface="Arial Narrow" pitchFamily="34" charset="0"/>
              </a:rPr>
              <a:t> </a:t>
            </a:r>
            <a:r>
              <a:rPr lang="cs-CZ" sz="2800" dirty="0">
                <a:latin typeface="Arial Narrow" pitchFamily="34" charset="0"/>
              </a:rPr>
              <a:t>povinné pravidelné vzdělávání v manažerských dovednostech</a:t>
            </a:r>
            <a:endParaRPr lang="cs-CZ" sz="2800" dirty="0"/>
          </a:p>
          <a:p>
            <a:pPr marL="987425" indent="-45720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6141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7311008" cy="660688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solidFill>
                  <a:srgbClr val="FFFF99"/>
                </a:solidFill>
                <a:latin typeface="Arial Black" pitchFamily="34" charset="0"/>
              </a:rPr>
              <a:t>Kapitoly koncepce CŽV</a:t>
            </a:r>
            <a:endParaRPr lang="cs-CZ" sz="4000" dirty="0">
              <a:solidFill>
                <a:srgbClr val="FFFF99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484784"/>
            <a:ext cx="7632848" cy="5157192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4 </a:t>
            </a:r>
            <a:r>
              <a:rPr lang="cs-CZ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Motivace</a:t>
            </a:r>
            <a:endParaRPr lang="cs-CZ" sz="3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11213" indent="-280988">
              <a:spcBef>
                <a:spcPts val="600"/>
              </a:spcBef>
              <a:buNone/>
            </a:pPr>
            <a:r>
              <a:rPr lang="cs-CZ" sz="2800" b="1" i="1" dirty="0" smtClean="0">
                <a:latin typeface="Arial Narrow" pitchFamily="34" charset="0"/>
              </a:rPr>
              <a:t>4.1 Negativní:</a:t>
            </a:r>
            <a:r>
              <a:rPr lang="cs-CZ" sz="2800" i="1" dirty="0" smtClean="0">
                <a:latin typeface="Arial Narrow" pitchFamily="34" charset="0"/>
              </a:rPr>
              <a:t> </a:t>
            </a:r>
            <a:r>
              <a:rPr lang="cs-CZ" sz="2800" dirty="0" smtClean="0">
                <a:latin typeface="Arial Narrow" pitchFamily="34" charset="0"/>
              </a:rPr>
              <a:t>např. zařazení </a:t>
            </a:r>
            <a:r>
              <a:rPr lang="cs-CZ" sz="2800" dirty="0">
                <a:latin typeface="Arial Narrow" pitchFamily="34" charset="0"/>
              </a:rPr>
              <a:t>do nižší třídy do doby zahájení</a:t>
            </a:r>
            <a:r>
              <a:rPr lang="cs-CZ" sz="2800" dirty="0" smtClean="0">
                <a:latin typeface="Arial Narrow" pitchFamily="34" charset="0"/>
              </a:rPr>
              <a:t>/ absolvování </a:t>
            </a:r>
            <a:r>
              <a:rPr lang="cs-CZ" sz="2800" dirty="0">
                <a:latin typeface="Arial Narrow" pitchFamily="34" charset="0"/>
              </a:rPr>
              <a:t>studia </a:t>
            </a:r>
            <a:r>
              <a:rPr lang="cs-CZ" sz="2800" dirty="0" smtClean="0">
                <a:latin typeface="Arial Narrow" pitchFamily="34" charset="0"/>
              </a:rPr>
              <a:t>(3.2</a:t>
            </a:r>
            <a:r>
              <a:rPr lang="cs-CZ" sz="2800" dirty="0">
                <a:latin typeface="Arial Narrow" pitchFamily="34" charset="0"/>
              </a:rPr>
              <a:t>, </a:t>
            </a:r>
            <a:r>
              <a:rPr lang="cs-CZ" sz="2800" dirty="0" smtClean="0">
                <a:latin typeface="Arial Narrow" pitchFamily="34" charset="0"/>
              </a:rPr>
              <a:t>3.3);</a:t>
            </a:r>
            <a:r>
              <a:rPr lang="cs-CZ" sz="2800" b="1" i="1" dirty="0" smtClean="0">
                <a:latin typeface="Arial Narrow" pitchFamily="34" charset="0"/>
              </a:rPr>
              <a:t> </a:t>
            </a:r>
            <a:r>
              <a:rPr lang="cs-CZ" sz="2800" dirty="0" smtClean="0">
                <a:latin typeface="Arial Narrow" pitchFamily="34" charset="0"/>
              </a:rPr>
              <a:t>nepřidělení/ odebrání </a:t>
            </a:r>
            <a:r>
              <a:rPr lang="cs-CZ" sz="2800" dirty="0">
                <a:latin typeface="Arial Narrow" pitchFamily="34" charset="0"/>
              </a:rPr>
              <a:t>osobního </a:t>
            </a:r>
            <a:r>
              <a:rPr lang="cs-CZ" sz="2800" dirty="0" smtClean="0">
                <a:latin typeface="Arial Narrow" pitchFamily="34" charset="0"/>
              </a:rPr>
              <a:t>ohodnocení a dalších pohyblivých složek při nedodržení apod.</a:t>
            </a:r>
          </a:p>
          <a:p>
            <a:pPr marL="811213" indent="-280988">
              <a:spcBef>
                <a:spcPts val="600"/>
              </a:spcBef>
              <a:buNone/>
            </a:pPr>
            <a:endParaRPr lang="cs-CZ" sz="2800" dirty="0">
              <a:latin typeface="Arial Narrow" pitchFamily="34" charset="0"/>
            </a:endParaRPr>
          </a:p>
          <a:p>
            <a:pPr marL="811213" indent="-280988">
              <a:buNone/>
            </a:pPr>
            <a:r>
              <a:rPr lang="cs-CZ" sz="2800" b="1" i="1" dirty="0" smtClean="0">
                <a:latin typeface="Arial Narrow" pitchFamily="34" charset="0"/>
              </a:rPr>
              <a:t>4.2 Pozitivní:</a:t>
            </a:r>
            <a:r>
              <a:rPr lang="cs-CZ" sz="2800" dirty="0" smtClean="0">
                <a:latin typeface="Arial Narrow" pitchFamily="34" charset="0"/>
              </a:rPr>
              <a:t> např</a:t>
            </a:r>
            <a:r>
              <a:rPr lang="cs-CZ" sz="2800" dirty="0">
                <a:latin typeface="Arial Narrow" pitchFamily="34" charset="0"/>
              </a:rPr>
              <a:t>.</a:t>
            </a:r>
            <a:r>
              <a:rPr lang="cs-CZ" sz="2800" dirty="0" smtClean="0">
                <a:latin typeface="Arial Narrow" pitchFamily="34" charset="0"/>
              </a:rPr>
              <a:t> přiznání platového automatu, zohlednění v</a:t>
            </a:r>
            <a:r>
              <a:rPr lang="cs-CZ" sz="2800" dirty="0">
                <a:latin typeface="Arial Narrow" pitchFamily="34" charset="0"/>
              </a:rPr>
              <a:t> </a:t>
            </a:r>
            <a:r>
              <a:rPr lang="cs-CZ" sz="2800" dirty="0" smtClean="0">
                <a:latin typeface="Arial Narrow" pitchFamily="34" charset="0"/>
              </a:rPr>
              <a:t>osobním ohodnocení a odměnách, nefinanční motivace (benefity: stáže, zahraniční cesty…), vazba na kariérní postup, realizace (vedení) projektů </a:t>
            </a:r>
            <a:r>
              <a:rPr lang="cs-CZ" sz="2800" dirty="0">
                <a:latin typeface="Arial Narrow" pitchFamily="34" charset="0"/>
              </a:rPr>
              <a:t>apod</a:t>
            </a:r>
            <a:r>
              <a:rPr lang="cs-CZ" sz="2800" dirty="0" smtClean="0">
                <a:latin typeface="Arial Narrow" pitchFamily="34" charset="0"/>
              </a:rPr>
              <a:t>.</a:t>
            </a:r>
          </a:p>
          <a:p>
            <a:pPr marL="811213" indent="-280988">
              <a:spcBef>
                <a:spcPts val="600"/>
              </a:spcBef>
              <a:buNone/>
            </a:pPr>
            <a:r>
              <a:rPr lang="cs-CZ" sz="2800" dirty="0">
                <a:latin typeface="Arial Narrow" pitchFamily="34" charset="0"/>
              </a:rPr>
              <a:t> </a:t>
            </a:r>
          </a:p>
          <a:p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147931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228656" cy="792088"/>
          </a:xfrm>
        </p:spPr>
        <p:txBody>
          <a:bodyPr/>
          <a:lstStyle/>
          <a:p>
            <a:r>
              <a:rPr lang="cs-CZ" sz="3600" dirty="0">
                <a:solidFill>
                  <a:srgbClr val="FFFF99"/>
                </a:solidFill>
                <a:latin typeface="Arial Black" pitchFamily="34" charset="0"/>
              </a:rPr>
              <a:t>Kapitoly koncepce CŽV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7156648" cy="4970952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4 Motivace</a:t>
            </a:r>
            <a:endParaRPr lang="cs-CZ" sz="3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11213" indent="-546100">
              <a:buNone/>
            </a:pPr>
            <a:r>
              <a:rPr lang="cs-CZ" sz="2800" b="1" i="1" dirty="0">
                <a:latin typeface="Arial Narrow" pitchFamily="34" charset="0"/>
              </a:rPr>
              <a:t>4.3 Kariérní řády</a:t>
            </a:r>
            <a:r>
              <a:rPr lang="cs-CZ" sz="2800" dirty="0">
                <a:latin typeface="Arial Narrow" pitchFamily="34" charset="0"/>
              </a:rPr>
              <a:t>, popisy pracovních míst, porovnání s obsazením, doporučené zvýšení kvalifikace, sledování a vyhodnocování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65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7300664" cy="72008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solidFill>
                  <a:srgbClr val="FFFF99"/>
                </a:solidFill>
                <a:latin typeface="Arial Black" pitchFamily="34" charset="0"/>
              </a:rPr>
              <a:t>Kapitoly koncepce CŽV</a:t>
            </a:r>
            <a:endParaRPr lang="cs-CZ" sz="4000" dirty="0">
              <a:solidFill>
                <a:srgbClr val="FFFF99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556792"/>
            <a:ext cx="7632849" cy="51125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5</a:t>
            </a:r>
            <a:r>
              <a:rPr lang="cs-CZ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cs-CZ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Vzdělávací instituce</a:t>
            </a:r>
            <a:endParaRPr lang="cs-CZ" sz="3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530225" lvl="0" indent="-530225">
              <a:buSzPct val="100000"/>
              <a:buFont typeface="Wingdings" panose="05000000000000000000" pitchFamily="2" charset="2"/>
              <a:buChar char=""/>
            </a:pPr>
            <a:r>
              <a:rPr lang="cs-CZ" sz="2800" b="1" dirty="0" smtClean="0">
                <a:latin typeface="Arial Narrow" pitchFamily="34" charset="0"/>
              </a:rPr>
              <a:t>Oborové </a:t>
            </a:r>
            <a:r>
              <a:rPr lang="cs-CZ" sz="2800" b="1" dirty="0">
                <a:latin typeface="Arial Narrow" pitchFamily="34" charset="0"/>
              </a:rPr>
              <a:t>školy </a:t>
            </a:r>
            <a:r>
              <a:rPr lang="cs-CZ" sz="2800" dirty="0">
                <a:latin typeface="Arial Narrow" pitchFamily="34" charset="0"/>
              </a:rPr>
              <a:t>(garance formálního </a:t>
            </a:r>
            <a:r>
              <a:rPr lang="cs-CZ" sz="2800" dirty="0" smtClean="0">
                <a:latin typeface="Arial Narrow" pitchFamily="34" charset="0"/>
              </a:rPr>
              <a:t>vzdělávání, </a:t>
            </a:r>
            <a:r>
              <a:rPr lang="cs-CZ" sz="2800" dirty="0">
                <a:latin typeface="Arial Narrow" pitchFamily="34" charset="0"/>
              </a:rPr>
              <a:t>rozvoj </a:t>
            </a:r>
            <a:r>
              <a:rPr lang="cs-CZ" sz="2800" dirty="0" smtClean="0">
                <a:latin typeface="Arial Narrow" pitchFamily="34" charset="0"/>
              </a:rPr>
              <a:t>e-</a:t>
            </a:r>
            <a:r>
              <a:rPr lang="cs-CZ" sz="2800" dirty="0" err="1" smtClean="0">
                <a:latin typeface="Arial Narrow" pitchFamily="34" charset="0"/>
              </a:rPr>
              <a:t>learningu</a:t>
            </a:r>
            <a:r>
              <a:rPr lang="cs-CZ" sz="2800" dirty="0" smtClean="0">
                <a:latin typeface="Arial Narrow" pitchFamily="34" charset="0"/>
              </a:rPr>
              <a:t>…)</a:t>
            </a:r>
          </a:p>
          <a:p>
            <a:pPr marL="530225" lvl="0" indent="-530225">
              <a:buSzPct val="100000"/>
              <a:buFont typeface="Wingdings" panose="05000000000000000000" pitchFamily="2" charset="2"/>
              <a:buChar char=""/>
            </a:pPr>
            <a:endParaRPr lang="cs-CZ" sz="2800" dirty="0">
              <a:latin typeface="Arial Narrow" pitchFamily="34" charset="0"/>
            </a:endParaRPr>
          </a:p>
          <a:p>
            <a:pPr marL="530225" lvl="0" indent="-530225">
              <a:buSzPct val="100000"/>
              <a:buFont typeface="Wingdings" panose="05000000000000000000" pitchFamily="2" charset="2"/>
              <a:buChar char=""/>
            </a:pPr>
            <a:r>
              <a:rPr lang="cs-CZ" sz="2800" b="1" dirty="0">
                <a:latin typeface="Arial Narrow" pitchFamily="34" charset="0"/>
              </a:rPr>
              <a:t>Národní knihovna ČR, KI </a:t>
            </a:r>
            <a:r>
              <a:rPr lang="cs-CZ" sz="2800" dirty="0">
                <a:latin typeface="Arial Narrow" pitchFamily="34" charset="0"/>
              </a:rPr>
              <a:t>(garance publikování trendů, školení školitelů v krajích, školení „centrálních“ a nových </a:t>
            </a:r>
            <a:r>
              <a:rPr lang="cs-CZ" sz="2800" dirty="0" smtClean="0">
                <a:latin typeface="Arial Narrow" pitchFamily="34" charset="0"/>
              </a:rPr>
              <a:t>témat, jednotnosti RKK a evaluačních metod…)</a:t>
            </a:r>
          </a:p>
          <a:p>
            <a:pPr marL="530225" lvl="0" indent="-530225">
              <a:buSzPct val="100000"/>
              <a:buFont typeface="Wingdings" panose="05000000000000000000" pitchFamily="2" charset="2"/>
              <a:buChar char=""/>
            </a:pPr>
            <a:endParaRPr lang="cs-CZ" sz="2800" dirty="0">
              <a:latin typeface="Arial Narrow" pitchFamily="34" charset="0"/>
            </a:endParaRPr>
          </a:p>
          <a:p>
            <a:pPr marL="530225" lvl="0" indent="-530225">
              <a:buSzPct val="100000"/>
              <a:buFont typeface="Wingdings" panose="05000000000000000000" pitchFamily="2" charset="2"/>
              <a:buChar char=""/>
            </a:pPr>
            <a:r>
              <a:rPr lang="cs-CZ" sz="2800" b="1" dirty="0" smtClean="0">
                <a:latin typeface="Arial Narrow" pitchFamily="34" charset="0"/>
              </a:rPr>
              <a:t>Krajské </a:t>
            </a:r>
            <a:r>
              <a:rPr lang="cs-CZ" sz="2800" b="1" dirty="0">
                <a:latin typeface="Arial Narrow" pitchFamily="34" charset="0"/>
              </a:rPr>
              <a:t>knihovny </a:t>
            </a:r>
            <a:r>
              <a:rPr lang="cs-CZ" sz="2800" dirty="0">
                <a:latin typeface="Arial Narrow" pitchFamily="34" charset="0"/>
              </a:rPr>
              <a:t>(garance RKK, inovací a specializací pro knihovny v </a:t>
            </a:r>
            <a:r>
              <a:rPr lang="cs-CZ" sz="2800" dirty="0" smtClean="0">
                <a:latin typeface="Arial Narrow" pitchFamily="34" charset="0"/>
              </a:rPr>
              <a:t>kraji…)</a:t>
            </a:r>
            <a:endParaRPr lang="cs-CZ" sz="2800" dirty="0">
              <a:latin typeface="Arial Narrow" pitchFamily="34" charset="0"/>
            </a:endParaRPr>
          </a:p>
          <a:p>
            <a:pPr>
              <a:buSzPct val="100000"/>
              <a:buFont typeface="Wingdings" panose="05000000000000000000" pitchFamily="2" charset="2"/>
              <a:buChar char=""/>
            </a:pPr>
            <a:endParaRPr lang="cs-CZ" sz="28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38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7300664" cy="792088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solidFill>
                  <a:srgbClr val="FFFF99"/>
                </a:solidFill>
                <a:latin typeface="Arial Black" pitchFamily="34" charset="0"/>
              </a:rPr>
              <a:t>Kapitoly koncepce CŽV</a:t>
            </a:r>
            <a:endParaRPr lang="cs-CZ" sz="4000" dirty="0">
              <a:solidFill>
                <a:srgbClr val="FFFF99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556792"/>
            <a:ext cx="7632848" cy="5301208"/>
          </a:xfrm>
        </p:spPr>
        <p:txBody>
          <a:bodyPr>
            <a:normAutofit fontScale="92500" lnSpcReduction="10000"/>
          </a:bodyPr>
          <a:lstStyle/>
          <a:p>
            <a:pPr marL="354013" indent="-354013">
              <a:spcBef>
                <a:spcPts val="0"/>
              </a:spcBef>
              <a:buNone/>
            </a:pPr>
            <a:r>
              <a:rPr lang="cs-CZ" sz="35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5 </a:t>
            </a:r>
            <a:r>
              <a:rPr lang="cs-CZ" sz="35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Vzdělávací instituce</a:t>
            </a:r>
            <a:endParaRPr lang="cs-CZ" sz="35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633413" lvl="0" indent="-544513">
              <a:spcBef>
                <a:spcPts val="0"/>
              </a:spcBef>
              <a:buSzPct val="100000"/>
              <a:buFont typeface="Wingdings" panose="05000000000000000000" pitchFamily="2" charset="2"/>
              <a:buChar char=""/>
            </a:pPr>
            <a:r>
              <a:rPr lang="cs-CZ" sz="3000" b="1" dirty="0">
                <a:latin typeface="Arial Narrow" pitchFamily="34" charset="0"/>
              </a:rPr>
              <a:t>K</a:t>
            </a:r>
            <a:r>
              <a:rPr lang="cs-CZ" sz="3000" b="1" dirty="0" smtClean="0">
                <a:latin typeface="Arial Narrow" pitchFamily="34" charset="0"/>
              </a:rPr>
              <a:t>nihovny </a:t>
            </a:r>
            <a:r>
              <a:rPr lang="cs-CZ" sz="3000" b="1" dirty="0">
                <a:latin typeface="Arial Narrow" pitchFamily="34" charset="0"/>
              </a:rPr>
              <a:t>podílející se na výkonu RF</a:t>
            </a:r>
            <a:r>
              <a:rPr lang="cs-CZ" sz="3000" dirty="0">
                <a:latin typeface="Arial Narrow" pitchFamily="34" charset="0"/>
              </a:rPr>
              <a:t> a další knihovny (garance sledování vzdělanostní úrovně v rámci pověření v PK i </a:t>
            </a:r>
            <a:r>
              <a:rPr lang="cs-CZ" sz="3000" dirty="0" err="1" smtClean="0">
                <a:latin typeface="Arial Narrow" pitchFamily="34" charset="0"/>
              </a:rPr>
              <a:t>nePK</a:t>
            </a:r>
            <a:r>
              <a:rPr lang="cs-CZ" sz="3000" dirty="0" smtClean="0">
                <a:latin typeface="Arial Narrow" pitchFamily="34" charset="0"/>
              </a:rPr>
              <a:t>, školení </a:t>
            </a:r>
            <a:r>
              <a:rPr lang="cs-CZ" sz="3000" dirty="0" err="1" smtClean="0">
                <a:latin typeface="Arial Narrow" pitchFamily="34" charset="0"/>
              </a:rPr>
              <a:t>nePK</a:t>
            </a:r>
            <a:r>
              <a:rPr lang="cs-CZ" sz="3000" dirty="0" smtClean="0">
                <a:latin typeface="Arial Narrow" pitchFamily="34" charset="0"/>
              </a:rPr>
              <a:t>…)</a:t>
            </a:r>
          </a:p>
          <a:p>
            <a:pPr marL="633413" lvl="0" indent="-544513">
              <a:spcBef>
                <a:spcPts val="0"/>
              </a:spcBef>
              <a:buSzPct val="100000"/>
              <a:buFont typeface="Wingdings" panose="05000000000000000000" pitchFamily="2" charset="2"/>
              <a:buChar char=""/>
            </a:pPr>
            <a:endParaRPr lang="cs-CZ" sz="3000" dirty="0">
              <a:latin typeface="Arial Narrow" pitchFamily="34" charset="0"/>
            </a:endParaRPr>
          </a:p>
          <a:p>
            <a:pPr marL="633413" lvl="0" indent="-544513">
              <a:spcBef>
                <a:spcPts val="0"/>
              </a:spcBef>
              <a:buSzPct val="100000"/>
              <a:buFont typeface="Wingdings" panose="05000000000000000000" pitchFamily="2" charset="2"/>
              <a:buChar char=""/>
            </a:pPr>
            <a:r>
              <a:rPr lang="cs-CZ" sz="3000" b="1" dirty="0" smtClean="0">
                <a:latin typeface="Arial Narrow" pitchFamily="34" charset="0"/>
              </a:rPr>
              <a:t>Ústřední </a:t>
            </a:r>
            <a:r>
              <a:rPr lang="cs-CZ" sz="3000" b="1" dirty="0">
                <a:latin typeface="Arial Narrow" pitchFamily="34" charset="0"/>
              </a:rPr>
              <a:t>knihovny sítí </a:t>
            </a:r>
            <a:r>
              <a:rPr lang="cs-CZ" sz="3000" dirty="0">
                <a:latin typeface="Arial Narrow" pitchFamily="34" charset="0"/>
              </a:rPr>
              <a:t>(dtto jako krajské knihovny pro sítě</a:t>
            </a:r>
            <a:r>
              <a:rPr lang="cs-CZ" sz="3000" dirty="0" smtClean="0">
                <a:latin typeface="Arial Narrow" pitchFamily="34" charset="0"/>
              </a:rPr>
              <a:t>…)</a:t>
            </a:r>
          </a:p>
          <a:p>
            <a:pPr marL="633413" lvl="0" indent="-544513">
              <a:spcBef>
                <a:spcPts val="0"/>
              </a:spcBef>
              <a:buSzPct val="100000"/>
              <a:buFont typeface="Wingdings" panose="05000000000000000000" pitchFamily="2" charset="2"/>
              <a:buChar char=""/>
            </a:pPr>
            <a:endParaRPr lang="cs-CZ" sz="3000" dirty="0">
              <a:latin typeface="Arial Narrow" pitchFamily="34" charset="0"/>
            </a:endParaRPr>
          </a:p>
          <a:p>
            <a:pPr marL="633413" lvl="0" indent="-544513">
              <a:spcBef>
                <a:spcPts val="0"/>
              </a:spcBef>
              <a:buSzPct val="100000"/>
              <a:buFont typeface="Wingdings" panose="05000000000000000000" pitchFamily="2" charset="2"/>
              <a:buChar char=""/>
            </a:pPr>
            <a:r>
              <a:rPr lang="cs-CZ" sz="3000" b="1" dirty="0" smtClean="0">
                <a:latin typeface="Arial Narrow" pitchFamily="34" charset="0"/>
              </a:rPr>
              <a:t>Ostatní</a:t>
            </a:r>
            <a:r>
              <a:rPr lang="cs-CZ" sz="3000" dirty="0" smtClean="0">
                <a:latin typeface="Arial Narrow" pitchFamily="34" charset="0"/>
              </a:rPr>
              <a:t> </a:t>
            </a:r>
            <a:r>
              <a:rPr lang="cs-CZ" sz="3000" dirty="0">
                <a:latin typeface="Arial Narrow" pitchFamily="34" charset="0"/>
              </a:rPr>
              <a:t>(především doplňkové  a specializační vzdělávání, při čemž se nevylučuje zásah do ostatních typů vzdělávání</a:t>
            </a:r>
            <a:r>
              <a:rPr lang="cs-CZ" sz="3000" dirty="0" smtClean="0">
                <a:latin typeface="Arial Narrow" pitchFamily="34" charset="0"/>
              </a:rPr>
              <a:t>)</a:t>
            </a:r>
          </a:p>
          <a:p>
            <a:pPr marL="633413" lvl="0" indent="-544513">
              <a:spcBef>
                <a:spcPts val="0"/>
              </a:spcBef>
              <a:buSzPct val="100000"/>
              <a:buFont typeface="Wingdings" panose="05000000000000000000" pitchFamily="2" charset="2"/>
              <a:buChar char=""/>
            </a:pPr>
            <a:endParaRPr lang="cs-CZ" sz="3000" dirty="0">
              <a:latin typeface="Arial Narrow" pitchFamily="34" charset="0"/>
            </a:endParaRPr>
          </a:p>
          <a:p>
            <a:pPr marL="633413" lvl="0" indent="-544513">
              <a:spcBef>
                <a:spcPts val="0"/>
              </a:spcBef>
              <a:buSzPct val="100000"/>
              <a:buFont typeface="Wingdings" panose="05000000000000000000" pitchFamily="2" charset="2"/>
              <a:buChar char=""/>
            </a:pPr>
            <a:r>
              <a:rPr lang="cs-CZ" sz="3000" b="1" dirty="0">
                <a:latin typeface="Arial Narrow" pitchFamily="34" charset="0"/>
              </a:rPr>
              <a:t>C</a:t>
            </a:r>
            <a:r>
              <a:rPr lang="cs-CZ" sz="3000" b="1" dirty="0" smtClean="0">
                <a:latin typeface="Arial Narrow" pitchFamily="34" charset="0"/>
              </a:rPr>
              <a:t>ertifikace </a:t>
            </a:r>
            <a:r>
              <a:rPr lang="cs-CZ" sz="3300" b="1" dirty="0">
                <a:latin typeface="Arial Narrow" pitchFamily="34" charset="0"/>
              </a:rPr>
              <a:t>NSK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613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7300664" cy="792088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solidFill>
                  <a:srgbClr val="FFFF99"/>
                </a:solidFill>
                <a:latin typeface="Arial Black" pitchFamily="34" charset="0"/>
              </a:rPr>
              <a:t>Kapitoly koncepce CŽV</a:t>
            </a:r>
            <a:endParaRPr lang="cs-CZ" sz="4000" dirty="0">
              <a:solidFill>
                <a:srgbClr val="FFFF99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4784"/>
            <a:ext cx="7239000" cy="4970952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6 </a:t>
            </a:r>
            <a:r>
              <a:rPr lang="cs-CZ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Zaměření kurzů ve vazbě na typové pozice</a:t>
            </a:r>
          </a:p>
          <a:p>
            <a:pPr marL="0" indent="0">
              <a:buNone/>
            </a:pPr>
            <a:r>
              <a:rPr lang="cs-CZ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7 Požadavky </a:t>
            </a:r>
            <a:r>
              <a:rPr lang="cs-CZ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na finance </a:t>
            </a:r>
            <a:endParaRPr lang="cs-CZ" sz="32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0" indent="0">
              <a:buNone/>
            </a:pPr>
            <a:r>
              <a:rPr lang="cs-CZ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8 Doplňky</a:t>
            </a:r>
            <a:endParaRPr lang="cs-CZ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79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1052736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FFFF99"/>
                </a:solidFill>
                <a:latin typeface="Arial Black" pitchFamily="34" charset="0"/>
              </a:rPr>
              <a:t>Koncepce CŽV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0225" indent="-530225">
              <a:buFont typeface="Wingdings" panose="05000000000000000000" pitchFamily="2" charset="2"/>
              <a:buChar char="&amp;"/>
            </a:pPr>
            <a:r>
              <a:rPr lang="cs-CZ" sz="2800" dirty="0" smtClean="0">
                <a:latin typeface="Arial Narrow" panose="020B0606020202030204" pitchFamily="34" charset="0"/>
              </a:rPr>
              <a:t>Do 10 let vyřešit rekvalifikace všech pracovníků na odborných knihovnických pozicích</a:t>
            </a:r>
          </a:p>
          <a:p>
            <a:pPr marL="530225" indent="-530225">
              <a:buFont typeface="Wingdings" panose="05000000000000000000" pitchFamily="2" charset="2"/>
              <a:buChar char="&amp;"/>
            </a:pPr>
            <a:r>
              <a:rPr lang="cs-CZ" sz="2800" dirty="0" smtClean="0">
                <a:latin typeface="Arial Narrow" panose="020B0606020202030204" pitchFamily="34" charset="0"/>
              </a:rPr>
              <a:t>Do dvou let po schválení koncepce CŽV zahájit proces inovačních kurzů (jedno-?denní)</a:t>
            </a:r>
          </a:p>
          <a:p>
            <a:pPr marL="530225" indent="-530225">
              <a:buFont typeface="Wingdings" panose="05000000000000000000" pitchFamily="2" charset="2"/>
              <a:buChar char="&amp;"/>
            </a:pPr>
            <a:r>
              <a:rPr lang="cs-CZ" sz="2800" dirty="0" smtClean="0">
                <a:latin typeface="Arial Narrow" panose="020B0606020202030204" pitchFamily="34" charset="0"/>
              </a:rPr>
              <a:t>Rekvalifikace – úhrady jako dosud?</a:t>
            </a:r>
          </a:p>
          <a:p>
            <a:pPr marL="530225" indent="-530225">
              <a:buFont typeface="Wingdings" panose="05000000000000000000" pitchFamily="2" charset="2"/>
              <a:buChar char="&amp;"/>
            </a:pPr>
            <a:r>
              <a:rPr lang="cs-CZ" sz="2800" dirty="0" smtClean="0">
                <a:latin typeface="Arial Narrow" panose="020B0606020202030204" pitchFamily="34" charset="0"/>
              </a:rPr>
              <a:t>Specializace – úhrady jako dosud?</a:t>
            </a:r>
          </a:p>
          <a:p>
            <a:pPr marL="530225" indent="-530225">
              <a:buFont typeface="Wingdings" panose="05000000000000000000" pitchFamily="2" charset="2"/>
              <a:buChar char="&amp;"/>
            </a:pPr>
            <a:r>
              <a:rPr lang="cs-CZ" sz="2800" dirty="0" smtClean="0">
                <a:latin typeface="Arial Narrow" panose="020B0606020202030204" pitchFamily="34" charset="0"/>
              </a:rPr>
              <a:t>Inovace (povinné) bezplatně – dotace MK ČR(?)</a:t>
            </a:r>
          </a:p>
          <a:p>
            <a:pPr marL="530225" indent="-530225">
              <a:buFont typeface="Wingdings" panose="05000000000000000000" pitchFamily="2" charset="2"/>
              <a:buChar char="&amp;"/>
            </a:pPr>
            <a:r>
              <a:rPr lang="cs-CZ" sz="2800" dirty="0" smtClean="0">
                <a:latin typeface="Arial Narrow" panose="020B0606020202030204" pitchFamily="34" charset="0"/>
              </a:rPr>
              <a:t>Kurzy pro potřeby PK</a:t>
            </a:r>
          </a:p>
          <a:p>
            <a:pPr marL="530225" indent="-530225">
              <a:buFont typeface="Wingdings" panose="05000000000000000000" pitchFamily="2" charset="2"/>
              <a:buChar char="&amp;"/>
            </a:pPr>
            <a:r>
              <a:rPr lang="cs-CZ" sz="2800" dirty="0" smtClean="0">
                <a:latin typeface="Arial Narrow" panose="020B0606020202030204" pitchFamily="34" charset="0"/>
              </a:rPr>
              <a:t>Certifikace PK (autorizované osoby)</a:t>
            </a:r>
            <a:endParaRPr lang="cs-CZ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896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7239000" cy="980728"/>
          </a:xfrm>
        </p:spPr>
        <p:txBody>
          <a:bodyPr>
            <a:normAutofit fontScale="90000"/>
          </a:bodyPr>
          <a:lstStyle/>
          <a:p>
            <a:pPr lvl="0"/>
            <a:r>
              <a:rPr lang="cs-CZ" sz="4000" dirty="0">
                <a:solidFill>
                  <a:srgbClr val="FFFF99"/>
                </a:solidFill>
                <a:latin typeface="Arial Black" pitchFamily="34" charset="0"/>
              </a:rPr>
              <a:t>Kapitoly koncepce CŽV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lIns="108000" rIns="108000"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1 Analýza situace</a:t>
            </a:r>
            <a:endParaRPr lang="cs-CZ" sz="3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633413" indent="0">
              <a:spcBef>
                <a:spcPts val="600"/>
              </a:spcBef>
              <a:buNone/>
            </a:pPr>
            <a:endParaRPr lang="cs-CZ" b="1" i="1" dirty="0" smtClean="0">
              <a:latin typeface="Arial Narrow" pitchFamily="34" charset="0"/>
            </a:endParaRPr>
          </a:p>
          <a:p>
            <a:pPr marL="811213" indent="-457200">
              <a:spcBef>
                <a:spcPts val="600"/>
              </a:spcBef>
              <a:buNone/>
            </a:pPr>
            <a:r>
              <a:rPr lang="cs-CZ" sz="2800" b="1" i="1" dirty="0" smtClean="0">
                <a:latin typeface="Arial Narrow" pitchFamily="34" charset="0"/>
              </a:rPr>
              <a:t>1.1 </a:t>
            </a:r>
            <a:r>
              <a:rPr lang="cs-CZ" sz="2800" b="1" i="1" dirty="0">
                <a:latin typeface="Arial Narrow" pitchFamily="34" charset="0"/>
              </a:rPr>
              <a:t>Analýza vzdělanostní a věkové </a:t>
            </a:r>
            <a:r>
              <a:rPr lang="cs-CZ" sz="2800" b="1" i="1" dirty="0" smtClean="0">
                <a:latin typeface="Arial Narrow" pitchFamily="34" charset="0"/>
              </a:rPr>
              <a:t>struktury </a:t>
            </a:r>
            <a:endParaRPr lang="cs-CZ" sz="2800" dirty="0">
              <a:latin typeface="Arial Narrow" pitchFamily="34" charset="0"/>
            </a:endParaRPr>
          </a:p>
          <a:p>
            <a:pPr marL="811213" indent="-457200">
              <a:spcBef>
                <a:spcPts val="600"/>
              </a:spcBef>
              <a:buNone/>
            </a:pPr>
            <a:r>
              <a:rPr lang="cs-CZ" sz="2800" b="1" i="1" dirty="0">
                <a:latin typeface="Arial Narrow" pitchFamily="34" charset="0"/>
              </a:rPr>
              <a:t>1.2 Analýza studijních programů formálního </a:t>
            </a:r>
            <a:r>
              <a:rPr lang="cs-CZ" sz="2800" b="1" i="1" dirty="0" smtClean="0">
                <a:latin typeface="Arial Narrow" pitchFamily="34" charset="0"/>
              </a:rPr>
              <a:t>vzdělávání  </a:t>
            </a:r>
            <a:endParaRPr lang="cs-CZ" sz="2800" dirty="0">
              <a:latin typeface="Arial Narrow" pitchFamily="34" charset="0"/>
            </a:endParaRPr>
          </a:p>
          <a:p>
            <a:pPr marL="811213" indent="-457200">
              <a:spcBef>
                <a:spcPts val="600"/>
              </a:spcBef>
              <a:buNone/>
            </a:pPr>
            <a:r>
              <a:rPr lang="cs-CZ" sz="2800" b="1" i="1" dirty="0">
                <a:latin typeface="Arial Narrow" pitchFamily="34" charset="0"/>
              </a:rPr>
              <a:t>1.3 Analýza vzdělávacích programů neformálního </a:t>
            </a:r>
            <a:r>
              <a:rPr lang="cs-CZ" sz="2800" b="1" i="1" dirty="0" smtClean="0">
                <a:latin typeface="Arial Narrow" pitchFamily="34" charset="0"/>
              </a:rPr>
              <a:t>vzdělávání </a:t>
            </a:r>
            <a:r>
              <a:rPr lang="cs-CZ" sz="2800" dirty="0">
                <a:latin typeface="Arial Narrow" pitchFamily="34" charset="0"/>
              </a:rPr>
              <a:t> </a:t>
            </a:r>
          </a:p>
          <a:p>
            <a:pPr marL="811213" indent="-457200">
              <a:spcBef>
                <a:spcPts val="600"/>
              </a:spcBef>
              <a:buNone/>
            </a:pPr>
            <a:r>
              <a:rPr lang="cs-CZ" sz="2800" b="1" i="1" dirty="0">
                <a:latin typeface="Arial Narrow" pitchFamily="34" charset="0"/>
              </a:rPr>
              <a:t>1.4 </a:t>
            </a:r>
            <a:r>
              <a:rPr lang="cs-CZ" sz="2800" b="1" i="1" dirty="0" smtClean="0">
                <a:latin typeface="Arial Narrow" pitchFamily="34" charset="0"/>
              </a:rPr>
              <a:t>Východiska</a:t>
            </a:r>
            <a:endParaRPr lang="cs-CZ" sz="2800" dirty="0">
              <a:latin typeface="Arial Narrow" pitchFamily="34" charset="0"/>
            </a:endParaRPr>
          </a:p>
          <a:p>
            <a:pPr marL="811213" indent="-457200">
              <a:spcBef>
                <a:spcPts val="600"/>
              </a:spcBef>
            </a:pPr>
            <a:endParaRPr lang="cs-CZ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57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0"/>
            <a:ext cx="6105872" cy="92007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FFFF99"/>
                </a:solidFill>
                <a:latin typeface="Arial Black" pitchFamily="34" charset="0"/>
              </a:rPr>
              <a:t>Koncepce </a:t>
            </a:r>
            <a:r>
              <a:rPr lang="cs-CZ" sz="3600" dirty="0">
                <a:solidFill>
                  <a:srgbClr val="FFFF99"/>
                </a:solidFill>
                <a:latin typeface="Arial Black" pitchFamily="34" charset="0"/>
              </a:rPr>
              <a:t>CŽV</a:t>
            </a:r>
            <a:endParaRPr lang="cs-CZ" sz="3600" dirty="0">
              <a:solidFill>
                <a:srgbClr val="FFFF99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0225" indent="-530225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"/>
            </a:pPr>
            <a:r>
              <a:rPr lang="cs-CZ" sz="2800" b="1" dirty="0" smtClean="0">
                <a:latin typeface="Arial Narrow" pitchFamily="34" charset="0"/>
              </a:rPr>
              <a:t>První </a:t>
            </a:r>
            <a:r>
              <a:rPr lang="cs-CZ" sz="2800" b="1" dirty="0">
                <a:latin typeface="Arial Narrow" pitchFamily="34" charset="0"/>
              </a:rPr>
              <a:t>verze koncepce celoživotního vzdělávání </a:t>
            </a:r>
            <a:r>
              <a:rPr lang="cs-CZ" sz="2800" b="1" dirty="0" smtClean="0">
                <a:latin typeface="Arial Narrow" pitchFamily="34" charset="0"/>
              </a:rPr>
              <a:t>knihovníků </a:t>
            </a:r>
            <a:r>
              <a:rPr lang="cs-CZ" sz="2800" b="1" dirty="0" smtClean="0">
                <a:latin typeface="Arial Narrow" pitchFamily="34" charset="0"/>
              </a:rPr>
              <a:t>má být </a:t>
            </a:r>
            <a:r>
              <a:rPr lang="cs-CZ" sz="2800" b="1" dirty="0" smtClean="0">
                <a:latin typeface="Arial Narrow" pitchFamily="34" charset="0"/>
              </a:rPr>
              <a:t>předána ÚKR do </a:t>
            </a:r>
            <a:r>
              <a:rPr lang="cs-CZ" sz="2800" b="1" dirty="0">
                <a:latin typeface="Arial Narrow" pitchFamily="34" charset="0"/>
              </a:rPr>
              <a:t>30. 11. </a:t>
            </a:r>
            <a:r>
              <a:rPr lang="cs-CZ" sz="2800" b="1" dirty="0" smtClean="0">
                <a:latin typeface="Arial Narrow" pitchFamily="34" charset="0"/>
              </a:rPr>
              <a:t>2013</a:t>
            </a:r>
          </a:p>
          <a:p>
            <a:pPr marL="530225" indent="-530225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"/>
            </a:pPr>
            <a:r>
              <a:rPr lang="cs-CZ" sz="2800" b="1" dirty="0" smtClean="0">
                <a:latin typeface="Arial Narrow" pitchFamily="34" charset="0"/>
              </a:rPr>
              <a:t>Zaslání principů do 10.11.2013</a:t>
            </a:r>
            <a:r>
              <a:rPr lang="cs-CZ" sz="2800" b="1" smtClean="0">
                <a:latin typeface="Arial Narrow" pitchFamily="34" charset="0"/>
              </a:rPr>
              <a:t>, reakce do 25.11.2013</a:t>
            </a:r>
            <a:endParaRPr lang="cs-CZ" sz="28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60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smtClean="0">
                <a:latin typeface="Arial Black" pitchFamily="34" charset="0"/>
              </a:rPr>
              <a:t/>
            </a:r>
            <a:br>
              <a:rPr lang="cs-CZ" dirty="0" smtClean="0">
                <a:latin typeface="Arial Black" pitchFamily="34" charset="0"/>
              </a:rPr>
            </a:br>
            <a:r>
              <a:rPr lang="cs-CZ" sz="4000" dirty="0" smtClean="0">
                <a:solidFill>
                  <a:srgbClr val="FFFF99"/>
                </a:solidFill>
                <a:latin typeface="Arial Black" pitchFamily="34" charset="0"/>
              </a:rPr>
              <a:t>Analýza 1</a:t>
            </a:r>
            <a:r>
              <a:rPr lang="cs-CZ" sz="4000" dirty="0">
                <a:solidFill>
                  <a:srgbClr val="FFFF99"/>
                </a:solidFill>
                <a:latin typeface="Arial Black" pitchFamily="34" charset="0"/>
              </a:rPr>
              <a:t/>
            </a:r>
            <a:br>
              <a:rPr lang="cs-CZ" sz="4000" dirty="0">
                <a:solidFill>
                  <a:srgbClr val="FFFF99"/>
                </a:solidFill>
                <a:latin typeface="Arial Black" pitchFamily="34" charset="0"/>
              </a:rPr>
            </a:br>
            <a:endParaRPr lang="cs-CZ" sz="4000" dirty="0">
              <a:solidFill>
                <a:srgbClr val="FFFF99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1" y="1412776"/>
            <a:ext cx="7488832" cy="5112567"/>
          </a:xfrm>
        </p:spPr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buNone/>
            </a:pPr>
            <a:r>
              <a:rPr lang="cs-CZ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Analýza věkové, mzdové a vzdělanostní situace v knihovnách </a:t>
            </a:r>
            <a:r>
              <a:rPr lang="cs-CZ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ČR </a:t>
            </a:r>
            <a:r>
              <a:rPr lang="cs-CZ" sz="28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hlinkClick r:id="rId2"/>
              </a:rPr>
              <a:t>http</a:t>
            </a:r>
            <a:r>
              <a:rPr lang="cs-CZ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hlinkClick r:id="rId2"/>
              </a:rPr>
              <a:t>://knihovnam.nkp.cz</a:t>
            </a:r>
            <a:r>
              <a:rPr lang="cs-CZ" sz="28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hlinkClick r:id="rId2"/>
              </a:rPr>
              <a:t>/</a:t>
            </a:r>
            <a:r>
              <a:rPr lang="cs-CZ" sz="28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endParaRPr lang="cs-CZ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252000" lvl="1" indent="-252000">
              <a:spcBef>
                <a:spcPts val="0"/>
              </a:spcBef>
            </a:pPr>
            <a:endParaRPr lang="cs-CZ" sz="2800" b="1" dirty="0" smtClean="0">
              <a:latin typeface="Arial Narrow" pitchFamily="34" charset="0"/>
            </a:endParaRPr>
          </a:p>
          <a:p>
            <a:pPr marL="530225" lvl="1" indent="-530225"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"/>
            </a:pPr>
            <a:r>
              <a:rPr lang="cs-CZ" sz="2800" b="1" dirty="0" err="1" smtClean="0">
                <a:solidFill>
                  <a:schemeClr val="tx1"/>
                </a:solidFill>
                <a:latin typeface="Arial Narrow" pitchFamily="34" charset="0"/>
              </a:rPr>
              <a:t>Knihovnictvo</a:t>
            </a:r>
            <a:r>
              <a:rPr lang="cs-CZ" sz="2800" b="1" dirty="0" smtClean="0">
                <a:solidFill>
                  <a:schemeClr val="tx1"/>
                </a:solidFill>
                <a:latin typeface="Arial Narrow" pitchFamily="34" charset="0"/>
              </a:rPr>
              <a:t> stárne </a:t>
            </a:r>
            <a:r>
              <a:rPr lang="cs-CZ" sz="2800" dirty="0">
                <a:solidFill>
                  <a:schemeClr val="tx1"/>
                </a:solidFill>
                <a:latin typeface="Arial Narrow" pitchFamily="34" charset="0"/>
              </a:rPr>
              <a:t>(</a:t>
            </a:r>
            <a:r>
              <a:rPr lang="cs-CZ" sz="2800" b="1" dirty="0">
                <a:solidFill>
                  <a:schemeClr val="tx1"/>
                </a:solidFill>
                <a:latin typeface="Arial Narrow" pitchFamily="34" charset="0"/>
              </a:rPr>
              <a:t>téměř 40%</a:t>
            </a:r>
            <a:r>
              <a:rPr lang="cs-CZ" sz="28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latin typeface="Arial Narrow" pitchFamily="34" charset="0"/>
              </a:rPr>
              <a:t>knihovníků  je ve </a:t>
            </a:r>
            <a:r>
              <a:rPr lang="cs-CZ" sz="2800" dirty="0">
                <a:solidFill>
                  <a:schemeClr val="tx1"/>
                </a:solidFill>
                <a:latin typeface="Arial Narrow" pitchFamily="34" charset="0"/>
              </a:rPr>
              <a:t>věku </a:t>
            </a:r>
            <a:r>
              <a:rPr lang="cs-CZ" sz="2800" b="1" dirty="0">
                <a:solidFill>
                  <a:schemeClr val="tx1"/>
                </a:solidFill>
                <a:latin typeface="Arial Narrow" pitchFamily="34" charset="0"/>
              </a:rPr>
              <a:t>nad 50 let</a:t>
            </a:r>
            <a:r>
              <a:rPr lang="cs-CZ" sz="2800" dirty="0">
                <a:solidFill>
                  <a:schemeClr val="tx1"/>
                </a:solidFill>
                <a:latin typeface="Arial Narrow" pitchFamily="34" charset="0"/>
              </a:rPr>
              <a:t>, z toho téměř 10% nad 60 let</a:t>
            </a:r>
            <a:r>
              <a:rPr lang="cs-CZ" sz="2800" dirty="0" smtClean="0">
                <a:solidFill>
                  <a:schemeClr val="tx1"/>
                </a:solidFill>
                <a:latin typeface="Arial Narrow" pitchFamily="34" charset="0"/>
              </a:rPr>
              <a:t>) a většina setrvává v knihovně dlouhodobě </a:t>
            </a:r>
          </a:p>
          <a:p>
            <a:pPr marL="0" lvl="1" indent="0">
              <a:spcBef>
                <a:spcPts val="0"/>
              </a:spcBef>
              <a:buClrTx/>
              <a:buSzPct val="100000"/>
              <a:buNone/>
            </a:pPr>
            <a:endParaRPr lang="cs-CZ" sz="28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530225" lvl="1" indent="-530225"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"/>
            </a:pPr>
            <a:r>
              <a:rPr lang="cs-CZ" sz="2800" b="1" dirty="0" smtClean="0">
                <a:solidFill>
                  <a:schemeClr val="tx1"/>
                </a:solidFill>
                <a:latin typeface="Arial Narrow" pitchFamily="34" charset="0"/>
              </a:rPr>
              <a:t>V knihovnách pracují na knihovnických místech především </a:t>
            </a:r>
            <a:r>
              <a:rPr lang="cs-CZ" sz="2800" b="1" dirty="0" err="1" smtClean="0">
                <a:solidFill>
                  <a:schemeClr val="tx1"/>
                </a:solidFill>
                <a:latin typeface="Arial Narrow" pitchFamily="34" charset="0"/>
              </a:rPr>
              <a:t>neknihovníci</a:t>
            </a:r>
            <a:r>
              <a:rPr lang="cs-CZ" sz="2800" b="1" dirty="0" smtClean="0">
                <a:solidFill>
                  <a:schemeClr val="tx1"/>
                </a:solidFill>
                <a:latin typeface="Arial Narrow" pitchFamily="34" charset="0"/>
              </a:rPr>
              <a:t>;</a:t>
            </a:r>
            <a:r>
              <a:rPr lang="cs-CZ" sz="2800" dirty="0" smtClean="0">
                <a:solidFill>
                  <a:schemeClr val="tx1"/>
                </a:solidFill>
                <a:latin typeface="Arial Narrow" pitchFamily="34" charset="0"/>
              </a:rPr>
              <a:t> nejpočetnější skupina = středoškoláci </a:t>
            </a:r>
            <a:r>
              <a:rPr lang="cs-CZ" sz="2800" dirty="0">
                <a:solidFill>
                  <a:schemeClr val="tx1"/>
                </a:solidFill>
                <a:latin typeface="Arial Narrow" pitchFamily="34" charset="0"/>
              </a:rPr>
              <a:t>s </a:t>
            </a:r>
            <a:r>
              <a:rPr lang="cs-CZ" sz="2800" dirty="0" smtClean="0">
                <a:solidFill>
                  <a:schemeClr val="tx1"/>
                </a:solidFill>
                <a:latin typeface="Arial Narrow" pitchFamily="34" charset="0"/>
              </a:rPr>
              <a:t>ne-knihovnickým vzděláním; roste i počet vysokoškoláků s ne-knihovnickým vzděláním</a:t>
            </a:r>
            <a:endParaRPr lang="cs-CZ" sz="2800" b="1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85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928992" cy="1252728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>
                <a:latin typeface="Arial Black" pitchFamily="34" charset="0"/>
              </a:rPr>
              <a:t/>
            </a:r>
            <a:br>
              <a:rPr lang="cs-CZ" dirty="0" smtClean="0">
                <a:latin typeface="Arial Black" pitchFamily="34" charset="0"/>
              </a:rPr>
            </a:br>
            <a:r>
              <a:rPr lang="cs-CZ" dirty="0" smtClean="0">
                <a:latin typeface="Arial Black" pitchFamily="34" charset="0"/>
              </a:rPr>
              <a:t/>
            </a:r>
            <a:br>
              <a:rPr lang="cs-CZ" dirty="0" smtClean="0">
                <a:latin typeface="Arial Black" pitchFamily="34" charset="0"/>
              </a:rPr>
            </a:br>
            <a:r>
              <a:rPr lang="cs-CZ" dirty="0">
                <a:latin typeface="Arial Black" pitchFamily="34" charset="0"/>
              </a:rPr>
              <a:t/>
            </a:r>
            <a:br>
              <a:rPr lang="cs-CZ" dirty="0">
                <a:latin typeface="Arial Black" pitchFamily="34" charset="0"/>
              </a:rPr>
            </a:br>
            <a:r>
              <a:rPr lang="cs-CZ" dirty="0" smtClean="0">
                <a:latin typeface="Arial Black" pitchFamily="34" charset="0"/>
              </a:rPr>
              <a:t/>
            </a:r>
            <a:br>
              <a:rPr lang="cs-CZ" dirty="0" smtClean="0">
                <a:latin typeface="Arial Black" pitchFamily="34" charset="0"/>
              </a:rPr>
            </a:br>
            <a:r>
              <a:rPr lang="cs-CZ" dirty="0">
                <a:latin typeface="Arial Black" pitchFamily="34" charset="0"/>
              </a:rPr>
              <a:t/>
            </a:r>
            <a:br>
              <a:rPr lang="cs-CZ" dirty="0">
                <a:latin typeface="Arial Black" pitchFamily="34" charset="0"/>
              </a:rPr>
            </a:br>
            <a:r>
              <a:rPr lang="cs-CZ" sz="4000" dirty="0" smtClean="0">
                <a:solidFill>
                  <a:srgbClr val="FFFF99"/>
                </a:solidFill>
                <a:latin typeface="Arial Black" pitchFamily="34" charset="0"/>
              </a:rPr>
              <a:t>Analýza formálního vzdělávání </a:t>
            </a:r>
            <a:r>
              <a:rPr lang="cs-CZ" sz="4000" dirty="0">
                <a:solidFill>
                  <a:srgbClr val="FFFF99"/>
                </a:solidFill>
                <a:latin typeface="Arial Black" pitchFamily="34" charset="0"/>
              </a:rPr>
              <a:t/>
            </a:r>
            <a:br>
              <a:rPr lang="cs-CZ" sz="4000" dirty="0">
                <a:solidFill>
                  <a:srgbClr val="FFFF99"/>
                </a:solidFill>
                <a:latin typeface="Arial Black" pitchFamily="34" charset="0"/>
              </a:rPr>
            </a:br>
            <a:endParaRPr lang="cs-CZ" sz="4000" dirty="0">
              <a:solidFill>
                <a:srgbClr val="FFFF99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7560840" cy="4896544"/>
          </a:xfrm>
        </p:spPr>
        <p:txBody>
          <a:bodyPr>
            <a:normAutofit/>
          </a:bodyPr>
          <a:lstStyle/>
          <a:p>
            <a:pPr marL="530225" lvl="0" indent="-530225">
              <a:spcBef>
                <a:spcPts val="600"/>
              </a:spcBef>
              <a:buSzPct val="100000"/>
              <a:buFont typeface="Wingdings" panose="05000000000000000000" pitchFamily="2" charset="2"/>
              <a:buChar char=""/>
            </a:pPr>
            <a:r>
              <a:rPr lang="cs-CZ" sz="2800" b="1" dirty="0">
                <a:latin typeface="Arial Narrow" pitchFamily="34" charset="0"/>
              </a:rPr>
              <a:t>Analýza formálního vzdělávání </a:t>
            </a:r>
            <a:r>
              <a:rPr lang="cs-CZ" sz="2800" dirty="0" smtClean="0">
                <a:latin typeface="Arial Narrow" pitchFamily="34" charset="0"/>
              </a:rPr>
              <a:t>(=studijní programy </a:t>
            </a:r>
            <a:r>
              <a:rPr lang="cs-CZ" sz="2800" dirty="0">
                <a:latin typeface="Arial Narrow" pitchFamily="34" charset="0"/>
              </a:rPr>
              <a:t>oborových škol) – </a:t>
            </a:r>
            <a:r>
              <a:rPr lang="cs-CZ" sz="2800" dirty="0" smtClean="0">
                <a:latin typeface="Arial Narrow" pitchFamily="34" charset="0"/>
              </a:rPr>
              <a:t>se dokončuje</a:t>
            </a:r>
          </a:p>
          <a:p>
            <a:pPr marL="0" lvl="0" indent="0">
              <a:spcBef>
                <a:spcPts val="600"/>
              </a:spcBef>
              <a:buSzPct val="100000"/>
              <a:buNone/>
            </a:pPr>
            <a:endParaRPr lang="cs-CZ" sz="2800" dirty="0" smtClean="0">
              <a:latin typeface="Arial Narrow" pitchFamily="34" charset="0"/>
            </a:endParaRPr>
          </a:p>
          <a:p>
            <a:pPr marL="530225" lvl="0" indent="-530225">
              <a:spcBef>
                <a:spcPts val="600"/>
              </a:spcBef>
              <a:buSzPct val="100000"/>
              <a:buFont typeface="Wingdings" panose="05000000000000000000" pitchFamily="2" charset="2"/>
              <a:buChar char=""/>
            </a:pPr>
            <a:r>
              <a:rPr lang="cs-CZ" sz="2800" b="1" dirty="0" smtClean="0">
                <a:latin typeface="Arial Narrow" pitchFamily="34" charset="0"/>
              </a:rPr>
              <a:t>VŠ: </a:t>
            </a:r>
            <a:r>
              <a:rPr lang="cs-CZ" sz="2800" dirty="0" smtClean="0">
                <a:latin typeface="Arial Narrow" pitchFamily="34" charset="0"/>
              </a:rPr>
              <a:t>vysokoškolské programy v bakalářské i magisterské úrovni v denním i kombinovaném studiu na 3 univerzitách, doktorské studium na ÚISK</a:t>
            </a:r>
          </a:p>
          <a:p>
            <a:pPr marL="0" lvl="0" indent="0">
              <a:spcBef>
                <a:spcPts val="600"/>
              </a:spcBef>
              <a:buSzPct val="100000"/>
              <a:buNone/>
            </a:pPr>
            <a:endParaRPr lang="cs-CZ" sz="2800" dirty="0" smtClean="0">
              <a:latin typeface="Arial Narrow" pitchFamily="34" charset="0"/>
            </a:endParaRPr>
          </a:p>
          <a:p>
            <a:pPr marL="530225" lvl="0" indent="-530225">
              <a:spcBef>
                <a:spcPts val="600"/>
              </a:spcBef>
              <a:buSzPct val="100000"/>
              <a:buFont typeface="Wingdings" panose="05000000000000000000" pitchFamily="2" charset="2"/>
              <a:buChar char=""/>
            </a:pPr>
            <a:r>
              <a:rPr lang="cs-CZ" sz="2800" b="1" dirty="0" smtClean="0">
                <a:latin typeface="Arial Narrow" pitchFamily="34" charset="0"/>
              </a:rPr>
              <a:t>VOŠ, SŠ: </a:t>
            </a:r>
            <a:r>
              <a:rPr lang="cs-CZ" sz="2800" dirty="0" smtClean="0">
                <a:latin typeface="Arial Narrow" pitchFamily="34" charset="0"/>
              </a:rPr>
              <a:t>2 specializované VOŠ, cca 8 středních škol studijní program realizuje (letos zrušily 2 školy), akreditován na více SŠ, zejména OA</a:t>
            </a:r>
          </a:p>
          <a:p>
            <a:pPr marL="530225" indent="-530225">
              <a:spcBef>
                <a:spcPts val="600"/>
              </a:spcBef>
              <a:buSzPct val="100000"/>
              <a:buFont typeface="Wingdings" panose="05000000000000000000" pitchFamily="2" charset="2"/>
              <a:buChar char=""/>
            </a:pPr>
            <a:endParaRPr lang="cs-CZ" sz="28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17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7956376" cy="1224136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FFFF99"/>
                </a:solidFill>
                <a:latin typeface="Arial Black" pitchFamily="34" charset="0"/>
              </a:rPr>
              <a:t>Analýza </a:t>
            </a:r>
            <a:r>
              <a:rPr lang="cs-CZ" sz="3600" dirty="0" smtClean="0">
                <a:solidFill>
                  <a:srgbClr val="FFFF99"/>
                </a:solidFill>
                <a:latin typeface="Arial Black" pitchFamily="34" charset="0"/>
              </a:rPr>
              <a:t>formálního vzdělávání</a:t>
            </a:r>
            <a:endParaRPr lang="cs-CZ" sz="3600" dirty="0">
              <a:solidFill>
                <a:srgbClr val="FFFF99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5" y="1844824"/>
            <a:ext cx="7704856" cy="4281339"/>
          </a:xfrm>
        </p:spPr>
        <p:txBody>
          <a:bodyPr>
            <a:normAutofit/>
          </a:bodyPr>
          <a:lstStyle/>
          <a:p>
            <a:pPr marL="530225" lvl="0" indent="-530225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"/>
            </a:pPr>
            <a:r>
              <a:rPr lang="cs-CZ" sz="2800" b="1" dirty="0" smtClean="0">
                <a:latin typeface="Arial Narrow" pitchFamily="34" charset="0"/>
              </a:rPr>
              <a:t>Hluboký </a:t>
            </a:r>
            <a:r>
              <a:rPr lang="cs-CZ" sz="2800" b="1" dirty="0">
                <a:latin typeface="Arial Narrow" pitchFamily="34" charset="0"/>
              </a:rPr>
              <a:t>pokles zájmu o obor </a:t>
            </a:r>
            <a:r>
              <a:rPr lang="cs-CZ" sz="2800" dirty="0">
                <a:latin typeface="Arial Narrow" pitchFamily="34" charset="0"/>
              </a:rPr>
              <a:t>na středoškolské </a:t>
            </a:r>
            <a:r>
              <a:rPr lang="cs-CZ" sz="2800" dirty="0" smtClean="0">
                <a:latin typeface="Arial Narrow" pitchFamily="34" charset="0"/>
              </a:rPr>
              <a:t>úrovni</a:t>
            </a:r>
          </a:p>
          <a:p>
            <a:pPr marL="530225" lvl="0" indent="-530225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"/>
            </a:pPr>
            <a:endParaRPr lang="cs-CZ" sz="2800" b="1" dirty="0">
              <a:latin typeface="Arial Narrow" pitchFamily="34" charset="0"/>
            </a:endParaRPr>
          </a:p>
          <a:p>
            <a:pPr marL="530225" lvl="0" indent="-530225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"/>
            </a:pPr>
            <a:r>
              <a:rPr lang="cs-CZ" sz="2800" b="1" dirty="0">
                <a:latin typeface="Arial Narrow" pitchFamily="34" charset="0"/>
              </a:rPr>
              <a:t>Malý zájem </a:t>
            </a:r>
            <a:r>
              <a:rPr lang="cs-CZ" sz="2800" dirty="0">
                <a:latin typeface="Arial Narrow" pitchFamily="34" charset="0"/>
              </a:rPr>
              <a:t>absolventů oborových škol </a:t>
            </a:r>
            <a:r>
              <a:rPr lang="cs-CZ" sz="2800" b="1" dirty="0">
                <a:latin typeface="Arial Narrow" pitchFamily="34" charset="0"/>
              </a:rPr>
              <a:t>o nástup do </a:t>
            </a:r>
            <a:r>
              <a:rPr lang="cs-CZ" sz="2800" b="1" dirty="0" smtClean="0">
                <a:latin typeface="Arial Narrow" pitchFamily="34" charset="0"/>
              </a:rPr>
              <a:t>knihoven</a:t>
            </a:r>
          </a:p>
          <a:p>
            <a:pPr marL="530225" lvl="0" indent="-530225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"/>
            </a:pPr>
            <a:endParaRPr lang="cs-CZ" sz="2800" b="1" dirty="0" smtClean="0">
              <a:latin typeface="Arial Narrow" pitchFamily="34" charset="0"/>
            </a:endParaRPr>
          </a:p>
          <a:p>
            <a:pPr marL="530225" indent="-530225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"/>
            </a:pPr>
            <a:r>
              <a:rPr lang="cs-CZ" sz="2800" b="1" dirty="0">
                <a:latin typeface="Arial Narrow" pitchFamily="34" charset="0"/>
              </a:rPr>
              <a:t>Studijní programy pokrývají celou šíři oborové problematiky; úroveň absolventů jednotlivých škol je různá… </a:t>
            </a:r>
          </a:p>
          <a:p>
            <a:pPr lvl="0">
              <a:spcBef>
                <a:spcPts val="600"/>
              </a:spcBef>
            </a:pPr>
            <a:endParaRPr lang="cs-CZ" sz="2800" b="1" dirty="0">
              <a:latin typeface="Arial Narrow" pitchFamily="34" charset="0"/>
            </a:endParaRPr>
          </a:p>
          <a:p>
            <a:pPr>
              <a:spcBef>
                <a:spcPts val="6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494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748464" cy="1252728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FFFF99"/>
                </a:solidFill>
                <a:latin typeface="Arial Black" pitchFamily="34" charset="0"/>
              </a:rPr>
              <a:t>Analýza neformálního vzdělávání</a:t>
            </a:r>
            <a:endParaRPr lang="cs-CZ" sz="3600" dirty="0">
              <a:solidFill>
                <a:srgbClr val="FFFF99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988840"/>
            <a:ext cx="7848873" cy="4680519"/>
          </a:xfrm>
        </p:spPr>
        <p:txBody>
          <a:bodyPr>
            <a:normAutofit fontScale="92500" lnSpcReduction="20000"/>
          </a:bodyPr>
          <a:lstStyle/>
          <a:p>
            <a:pPr marL="530225" lvl="0" indent="-530225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"/>
            </a:pPr>
            <a:r>
              <a:rPr lang="cs-CZ" sz="3000" b="1" dirty="0" smtClean="0">
                <a:latin typeface="Arial Narrow" pitchFamily="34" charset="0"/>
              </a:rPr>
              <a:t>Pravidelně rekvalifikace:</a:t>
            </a:r>
            <a:r>
              <a:rPr lang="cs-CZ" sz="3000" dirty="0" smtClean="0">
                <a:latin typeface="Arial Narrow" pitchFamily="34" charset="0"/>
              </a:rPr>
              <a:t> akreditované rekvalifikační knihovnické kurzy, resp. neakreditované základní knihovnické kurzy</a:t>
            </a:r>
          </a:p>
          <a:p>
            <a:pPr marL="530225" lvl="0" indent="-530225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"/>
            </a:pPr>
            <a:endParaRPr lang="cs-CZ" sz="3000" dirty="0" smtClean="0">
              <a:latin typeface="Arial Narrow" pitchFamily="34" charset="0"/>
            </a:endParaRPr>
          </a:p>
          <a:p>
            <a:pPr marL="530225" lvl="0" indent="-530225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"/>
            </a:pPr>
            <a:r>
              <a:rPr lang="cs-CZ" sz="3000" b="1" dirty="0" smtClean="0">
                <a:latin typeface="Arial Narrow" pitchFamily="34" charset="0"/>
              </a:rPr>
              <a:t>Stabilně část oborového jádra: </a:t>
            </a:r>
            <a:r>
              <a:rPr lang="cs-CZ" sz="3000" dirty="0" smtClean="0">
                <a:latin typeface="Arial Narrow" pitchFamily="34" charset="0"/>
              </a:rPr>
              <a:t>neakreditovaný e-</a:t>
            </a:r>
            <a:r>
              <a:rPr lang="cs-CZ" sz="3000" dirty="0" err="1" smtClean="0">
                <a:latin typeface="Arial Narrow" pitchFamily="34" charset="0"/>
              </a:rPr>
              <a:t>learning</a:t>
            </a:r>
            <a:r>
              <a:rPr lang="cs-CZ" sz="3000" dirty="0" smtClean="0">
                <a:latin typeface="Arial Narrow" pitchFamily="34" charset="0"/>
              </a:rPr>
              <a:t> (katalogizace, akvizice NK, ZKK MSVK, specializační kurzy KISK)</a:t>
            </a:r>
          </a:p>
          <a:p>
            <a:pPr marL="530225" lvl="0" indent="-530225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"/>
            </a:pPr>
            <a:endParaRPr lang="cs-CZ" sz="3000" dirty="0" smtClean="0">
              <a:latin typeface="Arial Narrow" pitchFamily="34" charset="0"/>
            </a:endParaRPr>
          </a:p>
          <a:p>
            <a:pPr marL="530225" lvl="0" indent="-530225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"/>
            </a:pPr>
            <a:r>
              <a:rPr lang="cs-CZ" sz="3000" b="1" dirty="0" smtClean="0">
                <a:latin typeface="Arial Narrow" pitchFamily="34" charset="0"/>
              </a:rPr>
              <a:t>Častěji opakované: akreditované kurzy pro školní knihovníky </a:t>
            </a:r>
            <a:r>
              <a:rPr lang="cs-CZ" sz="3000" dirty="0" smtClean="0">
                <a:latin typeface="Arial Narrow" pitchFamily="34" charset="0"/>
              </a:rPr>
              <a:t>a některé specializační kurzy (neakreditované, spíše neprofilové) a </a:t>
            </a:r>
            <a:r>
              <a:rPr lang="cs-CZ" sz="3000" b="1" dirty="0" smtClean="0">
                <a:latin typeface="Arial Narrow" pitchFamily="34" charset="0"/>
              </a:rPr>
              <a:t>kurzy ZPG </a:t>
            </a:r>
            <a:r>
              <a:rPr lang="cs-CZ" sz="3000" dirty="0" smtClean="0">
                <a:latin typeface="Arial Narrow" pitchFamily="34" charset="0"/>
              </a:rPr>
              <a:t>(klesající frekvence)</a:t>
            </a:r>
          </a:p>
          <a:p>
            <a:pPr lvl="0">
              <a:spcBef>
                <a:spcPts val="600"/>
              </a:spcBef>
            </a:pPr>
            <a:endParaRPr lang="cs-CZ" sz="3000" b="1" dirty="0">
              <a:latin typeface="Arial Narrow" pitchFamily="34" charset="0"/>
            </a:endParaRPr>
          </a:p>
          <a:p>
            <a:pPr>
              <a:spcBef>
                <a:spcPts val="600"/>
              </a:spcBef>
            </a:pPr>
            <a:endParaRPr lang="cs-CZ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9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79034" y="188640"/>
            <a:ext cx="8748464" cy="1252728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FFFF99"/>
                </a:solidFill>
                <a:latin typeface="Arial Black" pitchFamily="34" charset="0"/>
              </a:rPr>
              <a:t>Analýza </a:t>
            </a:r>
            <a:r>
              <a:rPr lang="cs-CZ" sz="3600" dirty="0" smtClean="0">
                <a:solidFill>
                  <a:srgbClr val="FFFF99"/>
                </a:solidFill>
                <a:latin typeface="Arial Black" pitchFamily="34" charset="0"/>
              </a:rPr>
              <a:t>neformálního vzdělávání</a:t>
            </a:r>
            <a:endParaRPr lang="cs-CZ" sz="3600" dirty="0">
              <a:solidFill>
                <a:srgbClr val="FFFF99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5" y="1916832"/>
            <a:ext cx="7776863" cy="4941168"/>
          </a:xfrm>
        </p:spPr>
        <p:txBody>
          <a:bodyPr>
            <a:normAutofit/>
          </a:bodyPr>
          <a:lstStyle/>
          <a:p>
            <a:pPr marL="530225" indent="-530225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"/>
            </a:pPr>
            <a:r>
              <a:rPr lang="cs-CZ" sz="2800" b="1" dirty="0">
                <a:latin typeface="Arial Narrow" pitchFamily="34" charset="0"/>
              </a:rPr>
              <a:t>Profilové kurzy: </a:t>
            </a:r>
            <a:r>
              <a:rPr lang="cs-CZ" sz="2800" dirty="0">
                <a:latin typeface="Arial Narrow" pitchFamily="34" charset="0"/>
              </a:rPr>
              <a:t>malá </a:t>
            </a:r>
            <a:r>
              <a:rPr lang="cs-CZ" sz="2800" dirty="0" smtClean="0">
                <a:latin typeface="Arial Narrow" pitchFamily="34" charset="0"/>
              </a:rPr>
              <a:t>trvalá </a:t>
            </a:r>
            <a:r>
              <a:rPr lang="cs-CZ" sz="2800" dirty="0">
                <a:latin typeface="Arial Narrow" pitchFamily="34" charset="0"/>
              </a:rPr>
              <a:t>nabídka, většinou neakreditované </a:t>
            </a:r>
            <a:r>
              <a:rPr lang="cs-CZ" sz="2800" dirty="0" smtClean="0">
                <a:latin typeface="Arial Narrow" pitchFamily="34" charset="0"/>
              </a:rPr>
              <a:t>kurzy s výjimkou RKK</a:t>
            </a:r>
          </a:p>
          <a:p>
            <a:pPr marL="0" indent="0">
              <a:spcBef>
                <a:spcPts val="600"/>
              </a:spcBef>
              <a:buClrTx/>
              <a:buSzPct val="100000"/>
              <a:buNone/>
            </a:pPr>
            <a:endParaRPr lang="cs-CZ" sz="2800" dirty="0">
              <a:latin typeface="Arial Narrow" pitchFamily="34" charset="0"/>
            </a:endParaRPr>
          </a:p>
          <a:p>
            <a:pPr marL="530225" lvl="0" indent="-530225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"/>
            </a:pPr>
            <a:r>
              <a:rPr lang="cs-CZ" sz="2800" b="1" dirty="0">
                <a:latin typeface="Arial Narrow" pitchFamily="34" charset="0"/>
              </a:rPr>
              <a:t>Neprofilové kurzy: </a:t>
            </a:r>
            <a:r>
              <a:rPr lang="cs-CZ" sz="2800" dirty="0">
                <a:latin typeface="Arial Narrow" pitchFamily="34" charset="0"/>
              </a:rPr>
              <a:t>relativně velká nabídka </a:t>
            </a:r>
            <a:r>
              <a:rPr lang="cs-CZ" sz="2800" dirty="0" smtClean="0">
                <a:latin typeface="Arial Narrow" pitchFamily="34" charset="0"/>
              </a:rPr>
              <a:t>neakreditovaných </a:t>
            </a:r>
            <a:r>
              <a:rPr lang="cs-CZ" sz="2800" dirty="0">
                <a:latin typeface="Arial Narrow" pitchFamily="34" charset="0"/>
              </a:rPr>
              <a:t>kurzů, a to i v </a:t>
            </a:r>
            <a:r>
              <a:rPr lang="cs-CZ" sz="2800" dirty="0" smtClean="0">
                <a:latin typeface="Arial Narrow" pitchFamily="34" charset="0"/>
              </a:rPr>
              <a:t>e-</a:t>
            </a:r>
            <a:r>
              <a:rPr lang="cs-CZ" sz="2800" dirty="0" err="1" smtClean="0">
                <a:latin typeface="Arial Narrow" pitchFamily="34" charset="0"/>
              </a:rPr>
              <a:t>learningu</a:t>
            </a:r>
            <a:r>
              <a:rPr lang="cs-CZ" sz="2800" dirty="0" smtClean="0">
                <a:latin typeface="Arial Narrow" pitchFamily="34" charset="0"/>
              </a:rPr>
              <a:t>; některé pravidelně</a:t>
            </a:r>
          </a:p>
          <a:p>
            <a:pPr marL="0" lvl="0" indent="0">
              <a:spcBef>
                <a:spcPts val="600"/>
              </a:spcBef>
              <a:buClrTx/>
              <a:buSzPct val="100000"/>
              <a:buNone/>
            </a:pPr>
            <a:endParaRPr lang="cs-CZ" sz="2800" dirty="0">
              <a:latin typeface="Arial Narrow" pitchFamily="34" charset="0"/>
            </a:endParaRPr>
          </a:p>
          <a:p>
            <a:pPr marL="530225" lvl="0" indent="-530225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"/>
            </a:pPr>
            <a:r>
              <a:rPr lang="cs-CZ" sz="2800" b="1" dirty="0">
                <a:latin typeface="Arial Narrow" pitchFamily="34" charset="0"/>
              </a:rPr>
              <a:t>Nabídka </a:t>
            </a:r>
            <a:r>
              <a:rPr lang="cs-CZ" sz="2800" b="1" dirty="0" smtClean="0">
                <a:latin typeface="Arial Narrow" pitchFamily="34" charset="0"/>
              </a:rPr>
              <a:t>jako celek spíše nekoncepční; </a:t>
            </a:r>
            <a:r>
              <a:rPr lang="cs-CZ" sz="2800" dirty="0">
                <a:latin typeface="Arial Narrow" pitchFamily="34" charset="0"/>
              </a:rPr>
              <a:t>kurzy </a:t>
            </a:r>
            <a:r>
              <a:rPr lang="cs-CZ" sz="2800" dirty="0" smtClean="0">
                <a:latin typeface="Arial Narrow" pitchFamily="34" charset="0"/>
              </a:rPr>
              <a:t>nárazově</a:t>
            </a:r>
            <a:r>
              <a:rPr lang="cs-CZ" sz="2800" dirty="0">
                <a:latin typeface="Arial Narrow" pitchFamily="34" charset="0"/>
              </a:rPr>
              <a:t>, jednorázově, nesystematicky, </a:t>
            </a:r>
            <a:r>
              <a:rPr lang="cs-CZ" sz="2800" dirty="0" smtClean="0">
                <a:latin typeface="Arial Narrow" pitchFamily="34" charset="0"/>
              </a:rPr>
              <a:t>nedostatečně pokrývají oborové </a:t>
            </a:r>
            <a:r>
              <a:rPr lang="cs-CZ" sz="2800" dirty="0">
                <a:latin typeface="Arial Narrow" pitchFamily="34" charset="0"/>
              </a:rPr>
              <a:t>jádro</a:t>
            </a:r>
          </a:p>
          <a:p>
            <a:pPr>
              <a:spcBef>
                <a:spcPts val="600"/>
              </a:spcBef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7635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239000" cy="1224136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solidFill>
                  <a:srgbClr val="FFFF99"/>
                </a:solidFill>
                <a:latin typeface="Arial Black" pitchFamily="34" charset="0"/>
              </a:rPr>
              <a:t>Analýza neformálního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7499176" cy="4538904"/>
          </a:xfrm>
        </p:spPr>
        <p:txBody>
          <a:bodyPr/>
          <a:lstStyle/>
          <a:p>
            <a:pPr marL="530225" lvl="0" indent="-530225">
              <a:buClrTx/>
              <a:buSzPct val="100000"/>
              <a:buFont typeface="Wingdings" panose="05000000000000000000" pitchFamily="2" charset="2"/>
              <a:buChar char=""/>
            </a:pPr>
            <a:r>
              <a:rPr lang="cs-CZ" sz="2800" b="1" dirty="0">
                <a:latin typeface="Arial Narrow" pitchFamily="34" charset="0"/>
              </a:rPr>
              <a:t>Nadbytek vzdělávacích aktivit s negarantovanou kvalitou, nulová koordinace </a:t>
            </a:r>
            <a:r>
              <a:rPr lang="cs-CZ" sz="2800" b="1" dirty="0" smtClean="0">
                <a:latin typeface="Arial Narrow" pitchFamily="34" charset="0"/>
              </a:rPr>
              <a:t>termínů</a:t>
            </a:r>
          </a:p>
          <a:p>
            <a:pPr marL="0" lvl="0" indent="0">
              <a:buClrTx/>
              <a:buSzPct val="100000"/>
              <a:buNone/>
            </a:pPr>
            <a:endParaRPr lang="cs-CZ" sz="2800" b="1" dirty="0">
              <a:latin typeface="Arial Narrow" pitchFamily="34" charset="0"/>
            </a:endParaRPr>
          </a:p>
          <a:p>
            <a:pPr marL="530225" indent="-530225">
              <a:buClrTx/>
              <a:buSzPct val="100000"/>
              <a:buFont typeface="Wingdings" panose="05000000000000000000" pitchFamily="2" charset="2"/>
              <a:buChar char=""/>
            </a:pPr>
            <a:r>
              <a:rPr lang="cs-CZ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Pro SYSTÉM neformálního CŽV by se muselo zcela </a:t>
            </a:r>
            <a:r>
              <a:rPr lang="cs-CZ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změnit: </a:t>
            </a:r>
            <a:r>
              <a:rPr lang="cs-CZ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pravidelná (každoroční) dostupnost inovačních kurzů nezbytná (krajově minimálně 7 kurzů), rozšíření počtu rekvalifikačních kurzů, resp. ZKK ad.</a:t>
            </a:r>
            <a:endParaRPr lang="cs-CZ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0" indent="0">
              <a:buNone/>
            </a:pPr>
            <a:endParaRPr lang="cs-CZ" dirty="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032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22940"/>
            <a:ext cx="7239000" cy="88578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solidFill>
                  <a:srgbClr val="FFFF99"/>
                </a:solidFill>
                <a:latin typeface="Arial Black" pitchFamily="34" charset="0"/>
              </a:rPr>
              <a:t>Kapitoly koncepce CŽV</a:t>
            </a:r>
            <a:endParaRPr lang="cs-CZ" sz="4000" dirty="0">
              <a:solidFill>
                <a:srgbClr val="FFFF99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3" y="1556792"/>
            <a:ext cx="7632848" cy="5184576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2</a:t>
            </a:r>
            <a:r>
              <a:rPr lang="cs-CZ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Typy vzdělávání v systému</a:t>
            </a:r>
          </a:p>
          <a:p>
            <a:pPr marL="900113" indent="-457200">
              <a:spcBef>
                <a:spcPts val="600"/>
              </a:spcBef>
              <a:buNone/>
            </a:pPr>
            <a:r>
              <a:rPr lang="cs-CZ" sz="2800" b="1" i="1" dirty="0" smtClean="0">
                <a:latin typeface="Arial Narrow" pitchFamily="34" charset="0"/>
              </a:rPr>
              <a:t>2.1 Specializační kurzy: </a:t>
            </a:r>
            <a:r>
              <a:rPr lang="cs-CZ" sz="2800" b="1" dirty="0" smtClean="0">
                <a:latin typeface="Arial Narrow" pitchFamily="34" charset="0"/>
              </a:rPr>
              <a:t>nepovinné</a:t>
            </a:r>
            <a:r>
              <a:rPr lang="cs-CZ" sz="2800" dirty="0" smtClean="0">
                <a:latin typeface="Arial Narrow" pitchFamily="34" charset="0"/>
              </a:rPr>
              <a:t> –</a:t>
            </a:r>
            <a:r>
              <a:rPr lang="cs-CZ" sz="2800" b="1" dirty="0" smtClean="0">
                <a:latin typeface="Arial Narrow" pitchFamily="34" charset="0"/>
              </a:rPr>
              <a:t> </a:t>
            </a:r>
            <a:r>
              <a:rPr lang="cs-CZ" sz="2800" dirty="0" smtClean="0">
                <a:latin typeface="Arial Narrow" pitchFamily="34" charset="0"/>
              </a:rPr>
              <a:t>rozhodnutí managementu knihovny)? povinné od třídy 10? Klíč?</a:t>
            </a:r>
          </a:p>
          <a:p>
            <a:pPr marL="722313" indent="-279400">
              <a:spcBef>
                <a:spcPts val="600"/>
              </a:spcBef>
              <a:buNone/>
            </a:pPr>
            <a:endParaRPr lang="cs-CZ" sz="2800" dirty="0" smtClean="0">
              <a:latin typeface="Arial Narrow" pitchFamily="34" charset="0"/>
            </a:endParaRPr>
          </a:p>
          <a:p>
            <a:pPr marL="900113" indent="-457200">
              <a:spcBef>
                <a:spcPts val="600"/>
              </a:spcBef>
              <a:buNone/>
            </a:pPr>
            <a:r>
              <a:rPr lang="cs-CZ" sz="2800" b="1" i="1" dirty="0">
                <a:latin typeface="Arial Narrow" pitchFamily="34" charset="0"/>
              </a:rPr>
              <a:t>2</a:t>
            </a:r>
            <a:r>
              <a:rPr lang="cs-CZ" sz="2800" b="1" i="1" dirty="0" smtClean="0">
                <a:latin typeface="Arial Narrow" pitchFamily="34" charset="0"/>
              </a:rPr>
              <a:t>.2 Inovační kurzy:</a:t>
            </a:r>
            <a:r>
              <a:rPr lang="cs-CZ" sz="2800" b="1" dirty="0" smtClean="0">
                <a:latin typeface="Arial Narrow" pitchFamily="34" charset="0"/>
              </a:rPr>
              <a:t> povinné; </a:t>
            </a:r>
            <a:r>
              <a:rPr lang="cs-CZ" sz="2800" dirty="0">
                <a:latin typeface="Arial Narrow" pitchFamily="34" charset="0"/>
              </a:rPr>
              <a:t>(prezenční nebo e-</a:t>
            </a:r>
            <a:r>
              <a:rPr lang="cs-CZ" sz="2800" dirty="0" err="1">
                <a:latin typeface="Arial Narrow" pitchFamily="34" charset="0"/>
              </a:rPr>
              <a:t>learning</a:t>
            </a:r>
            <a:r>
              <a:rPr lang="cs-CZ" sz="2800" dirty="0">
                <a:latin typeface="Arial Narrow" pitchFamily="34" charset="0"/>
              </a:rPr>
              <a:t>; akreditované</a:t>
            </a:r>
            <a:r>
              <a:rPr lang="cs-CZ" sz="2800" dirty="0" smtClean="0">
                <a:latin typeface="Arial Narrow" pitchFamily="34" charset="0"/>
              </a:rPr>
              <a:t>): </a:t>
            </a:r>
            <a:r>
              <a:rPr lang="cs-CZ" sz="2800" b="1" dirty="0" smtClean="0">
                <a:latin typeface="Arial Narrow" pitchFamily="34" charset="0"/>
              </a:rPr>
              <a:t>třídy 6-7 </a:t>
            </a:r>
            <a:r>
              <a:rPr lang="cs-CZ" sz="2800" dirty="0" smtClean="0">
                <a:latin typeface="Arial Narrow" pitchFamily="34" charset="0"/>
              </a:rPr>
              <a:t>po 5-8 letech,  </a:t>
            </a:r>
            <a:r>
              <a:rPr lang="cs-CZ" sz="2800" b="1" dirty="0" smtClean="0">
                <a:latin typeface="Arial Narrow" pitchFamily="34" charset="0"/>
              </a:rPr>
              <a:t>třídy 8-9 </a:t>
            </a:r>
            <a:r>
              <a:rPr lang="cs-CZ" sz="2800" dirty="0" smtClean="0">
                <a:latin typeface="Arial Narrow" pitchFamily="34" charset="0"/>
              </a:rPr>
              <a:t>po 5 letech, </a:t>
            </a:r>
            <a:r>
              <a:rPr lang="cs-CZ" sz="2800" b="1" dirty="0" smtClean="0">
                <a:latin typeface="Arial Narrow" pitchFamily="34" charset="0"/>
              </a:rPr>
              <a:t>třídy 10 a výše </a:t>
            </a:r>
            <a:r>
              <a:rPr lang="cs-CZ" sz="2800" dirty="0" smtClean="0">
                <a:latin typeface="Arial Narrow" pitchFamily="34" charset="0"/>
              </a:rPr>
              <a:t>po 3-5 letech; speciálně formulovat pro knihovny s 1 pracovníkem (KZ?)</a:t>
            </a:r>
          </a:p>
        </p:txBody>
      </p:sp>
    </p:spTree>
    <p:extLst>
      <p:ext uri="{BB962C8B-B14F-4D97-AF65-F5344CB8AC3E}">
        <p14:creationId xmlns:p14="http://schemas.microsoft.com/office/powerpoint/2010/main" val="60460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Vlastní 6">
      <a:dk1>
        <a:srgbClr val="0C0C0C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816</TotalTime>
  <Words>783</Words>
  <Application>Microsoft Office PowerPoint</Application>
  <PresentationFormat>Předvádění na obrazovce (4:3)</PresentationFormat>
  <Paragraphs>106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Bohatý</vt:lpstr>
      <vt:lpstr>Koncepce celoživotního vzdělávání knihovníků </vt:lpstr>
      <vt:lpstr>Kapitoly koncepce CŽV</vt:lpstr>
      <vt:lpstr> Analýza 1 </vt:lpstr>
      <vt:lpstr>     Analýza formálního vzdělávání  </vt:lpstr>
      <vt:lpstr>Analýza formálního vzdělávání</vt:lpstr>
      <vt:lpstr>Analýza neformálního vzdělávání</vt:lpstr>
      <vt:lpstr>Analýza neformálního vzdělávání</vt:lpstr>
      <vt:lpstr>Analýza neformálního vzdělávání</vt:lpstr>
      <vt:lpstr>Kapitoly koncepce CŽV</vt:lpstr>
      <vt:lpstr>Kapitoly koncepce CŽV</vt:lpstr>
      <vt:lpstr>Kapitoly koncepce CŽV</vt:lpstr>
      <vt:lpstr>Kapitoly koncepce CŽV</vt:lpstr>
      <vt:lpstr>Kapitoly koncepce CŽV</vt:lpstr>
      <vt:lpstr>Kapitoly koncepce CŽV</vt:lpstr>
      <vt:lpstr>Kapitoly koncepce CŽV</vt:lpstr>
      <vt:lpstr>Kapitoly koncepce CŽV</vt:lpstr>
      <vt:lpstr>Kapitoly koncepce CŽV</vt:lpstr>
      <vt:lpstr>Kapitoly koncepce CŽV</vt:lpstr>
      <vt:lpstr>Koncepce CŽV</vt:lpstr>
      <vt:lpstr>Koncepce CŽV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Priorita Lidské zdroje v poločase</dc:title>
  <dc:creator>Zlata</dc:creator>
  <cp:lastModifiedBy>Zlata</cp:lastModifiedBy>
  <cp:revision>81</cp:revision>
  <dcterms:created xsi:type="dcterms:W3CDTF">2013-09-02T04:59:24Z</dcterms:created>
  <dcterms:modified xsi:type="dcterms:W3CDTF">2013-11-03T16:35:44Z</dcterms:modified>
</cp:coreProperties>
</file>