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58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18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4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13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0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73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79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84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96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87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68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43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6C7C-D7FB-4037-BC97-1B4B06026401}" type="datetimeFigureOut">
              <a:rPr lang="cs-CZ" smtClean="0"/>
              <a:t>3. 11. 2013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9DA5F-5EC7-440C-84AF-0E1B0520F6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97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zlata.houskov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2952328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Arial Black" panose="020B0A04020102020204" pitchFamily="34" charset="0"/>
              </a:rPr>
              <a:t>Společným postupem sociálních partnerů k přípravě na změny důchodového systému 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Posilování </a:t>
            </a:r>
            <a:r>
              <a:rPr lang="cs-CZ" sz="36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bipartitního</a:t>
            </a: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dialogu (BIDI 2)</a:t>
            </a:r>
            <a:endParaRPr lang="cs-CZ" sz="36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077072"/>
            <a:ext cx="7272808" cy="1728192"/>
          </a:xfrm>
        </p:spPr>
        <p:txBody>
          <a:bodyPr>
            <a:normAutofit lnSpcReduction="10000"/>
          </a:bodyPr>
          <a:lstStyle/>
          <a:p>
            <a:r>
              <a:rPr lang="cs-CZ" sz="3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Praha, 5.11.2013 </a:t>
            </a:r>
          </a:p>
          <a:p>
            <a:r>
              <a:rPr lang="cs-CZ" sz="3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Sekce vzdělávání SKIP</a:t>
            </a: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Zlata Houšková</a:t>
            </a:r>
            <a:endParaRPr lang="cs-CZ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3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412776"/>
            <a:ext cx="7588365" cy="32403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Konfederace zaměstnavatelských a podnikatelských svazů a odbory </a:t>
            </a:r>
          </a:p>
          <a:p>
            <a:pPr>
              <a:spcBef>
                <a:spcPts val="0"/>
              </a:spcBef>
            </a:pPr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cs-CZ" b="1" dirty="0" smtClean="0">
                <a:latin typeface="Arial Narrow" pitchFamily="34" charset="0"/>
              </a:rPr>
              <a:t>V</a:t>
            </a:r>
            <a:r>
              <a:rPr lang="cs-CZ" b="1" dirty="0" smtClean="0">
                <a:latin typeface="Arial Narrow" pitchFamily="34" charset="0"/>
              </a:rPr>
              <a:t>šechny resorty; za kulturu vybrány knihovny (SKIP a OSPK)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792088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Arial Black" panose="020B0A04020102020204" pitchFamily="34" charset="0"/>
              </a:rPr>
              <a:t/>
            </a:r>
            <a:br>
              <a:rPr lang="cs-CZ" sz="3200" b="1" dirty="0" smtClean="0">
                <a:latin typeface="Arial Black" panose="020B0A04020102020204" pitchFamily="34" charset="0"/>
              </a:rPr>
            </a:br>
            <a:r>
              <a:rPr lang="cs-CZ" sz="4000" b="1" dirty="0" smtClean="0">
                <a:latin typeface="Arial Black" panose="020B0A04020102020204" pitchFamily="34" charset="0"/>
              </a:rPr>
              <a:t>Nositel projektu</a:t>
            </a:r>
            <a:endParaRPr lang="cs-CZ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18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Problematika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>
                <a:latin typeface="Arial Narrow" pitchFamily="34" charset="0"/>
              </a:rPr>
              <a:t>Prodloužení věku odchodu do důchodu: ekonomicky, sociálně i jinak náročné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cs-CZ" dirty="0" smtClean="0">
                <a:latin typeface="Arial Narrow" pitchFamily="34" charset="0"/>
              </a:rPr>
              <a:t>Kolik a jakých bude profesí, které budou problematické, co se bude dít (východisko = NSP)</a:t>
            </a:r>
          </a:p>
          <a:p>
            <a:pPr>
              <a:spcBef>
                <a:spcPts val="0"/>
              </a:spcBef>
            </a:pPr>
            <a:endParaRPr lang="cs-CZ" dirty="0"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cs-CZ" dirty="0" smtClean="0">
                <a:latin typeface="Arial Narrow" pitchFamily="34" charset="0"/>
              </a:rPr>
              <a:t>Jaké problémy vzniknou zaměstnavateli/ zaměstnancům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84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Forma I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 Narrow" panose="020B0606020202030204" pitchFamily="34" charset="0"/>
              </a:rPr>
              <a:t>30 jednodenních seminářů (pro zainteresované zaměstnavatele a zaměstnance) v jednotlivých krajích, kromě Prahy;</a:t>
            </a:r>
            <a:r>
              <a:rPr lang="cs-CZ" dirty="0" smtClean="0">
                <a:latin typeface="Arial Narrow" panose="020B0606020202030204" pitchFamily="34" charset="0"/>
              </a:rPr>
              <a:t> veškeré náklady na účast hrazeny z projektu</a:t>
            </a:r>
            <a:endParaRPr lang="cs-CZ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15 účastníků/seminář z krajských a větších </a:t>
            </a:r>
            <a:r>
              <a:rPr lang="cs-CZ" dirty="0" err="1" smtClean="0">
                <a:latin typeface="Arial Narrow" panose="020B0606020202030204" pitchFamily="34" charset="0"/>
              </a:rPr>
              <a:t>MěK</a:t>
            </a:r>
            <a:endParaRPr lang="cs-CZ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Věk: ideálně smíšený (mladí a 50+, jde o perspektivu pro dnešní třicátníky)</a:t>
            </a:r>
          </a:p>
        </p:txBody>
      </p:sp>
    </p:spTree>
    <p:extLst>
      <p:ext uri="{BB962C8B-B14F-4D97-AF65-F5344CB8AC3E}">
        <p14:creationId xmlns:p14="http://schemas.microsoft.com/office/powerpoint/2010/main" val="379025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Forma II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 Narrow" pitchFamily="34" charset="0"/>
              </a:rPr>
              <a:t>Následné řízené rozhovory k tématice (20 rozhovorů za resort) jako podklady pro „audit“ a demografickou prognózu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 Black" panose="020B0A04020102020204" pitchFamily="34" charset="0"/>
              </a:rPr>
              <a:t>Obsah seminářů</a:t>
            </a:r>
            <a:endParaRPr lang="cs-CZ" sz="4000" b="1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 Narrow" panose="020B0606020202030204" pitchFamily="34" charset="0"/>
              </a:rPr>
              <a:t>Budoucnost knihoven v perspektivě 30 let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Zaměstnanci ve vyšším věku v pracovním týmu, </a:t>
            </a:r>
            <a:r>
              <a:rPr lang="cs-CZ" dirty="0" err="1" smtClean="0">
                <a:latin typeface="Arial Narrow" panose="020B0606020202030204" pitchFamily="34" charset="0"/>
              </a:rPr>
              <a:t>age</a:t>
            </a:r>
            <a:r>
              <a:rPr lang="cs-CZ" dirty="0" smtClean="0">
                <a:latin typeface="Arial Narrow" panose="020B0606020202030204" pitchFamily="34" charset="0"/>
              </a:rPr>
              <a:t> management/</a:t>
            </a:r>
            <a:r>
              <a:rPr lang="cs-CZ" dirty="0" err="1" smtClean="0">
                <a:latin typeface="Arial Narrow" panose="020B0606020202030204" pitchFamily="34" charset="0"/>
              </a:rPr>
              <a:t>aging</a:t>
            </a:r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Věková situace zaměstnanců v knihovnách a její vývoj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Workshop: neuralgické body a problémy, hledání cest</a:t>
            </a:r>
          </a:p>
          <a:p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1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Arial Narrow" panose="020B0606020202030204" pitchFamily="34" charset="0"/>
              </a:rPr>
              <a:t>Co </a:t>
            </a:r>
            <a:r>
              <a:rPr lang="cs-CZ" dirty="0" smtClean="0">
                <a:latin typeface="Arial Narrow" panose="020B0606020202030204" pitchFamily="34" charset="0"/>
              </a:rPr>
              <a:t>nás čeká, </a:t>
            </a:r>
            <a:r>
              <a:rPr lang="cs-CZ" b="1" dirty="0" smtClean="0">
                <a:latin typeface="Arial Narrow" panose="020B0606020202030204" pitchFamily="34" charset="0"/>
              </a:rPr>
              <a:t>jak</a:t>
            </a:r>
            <a:r>
              <a:rPr lang="cs-CZ" dirty="0" smtClean="0">
                <a:latin typeface="Arial Narrow" panose="020B0606020202030204" pitchFamily="34" charset="0"/>
              </a:rPr>
              <a:t> to řešit, </a:t>
            </a:r>
            <a:r>
              <a:rPr lang="cs-CZ" b="1" dirty="0" smtClean="0">
                <a:latin typeface="Arial Narrow" pitchFamily="34" charset="0"/>
              </a:rPr>
              <a:t>na co se připravit, co změnit, kolik to bude stát </a:t>
            </a:r>
            <a:r>
              <a:rPr lang="cs-CZ" dirty="0" smtClean="0">
                <a:latin typeface="Arial Narrow" pitchFamily="34" charset="0"/>
              </a:rPr>
              <a:t>apod.</a:t>
            </a:r>
          </a:p>
          <a:p>
            <a:r>
              <a:rPr lang="cs-CZ" b="1" dirty="0" smtClean="0">
                <a:latin typeface="Arial Narrow" pitchFamily="34" charset="0"/>
              </a:rPr>
              <a:t>Změna </a:t>
            </a:r>
            <a:r>
              <a:rPr lang="cs-CZ" dirty="0">
                <a:latin typeface="Arial Narrow" pitchFamily="34" charset="0"/>
              </a:rPr>
              <a:t>pracovních nástrojů, pracovních podmínek, pracovního </a:t>
            </a:r>
            <a:r>
              <a:rPr lang="cs-CZ" dirty="0" smtClean="0">
                <a:latin typeface="Arial Narrow" pitchFamily="34" charset="0"/>
              </a:rPr>
              <a:t>režimu (?), </a:t>
            </a:r>
            <a:r>
              <a:rPr lang="cs-CZ" dirty="0">
                <a:latin typeface="Arial Narrow" pitchFamily="34" charset="0"/>
              </a:rPr>
              <a:t>příprava tréninku na nové </a:t>
            </a:r>
            <a:r>
              <a:rPr lang="cs-CZ" dirty="0" smtClean="0">
                <a:latin typeface="Arial Narrow" pitchFamily="34" charset="0"/>
              </a:rPr>
              <a:t>podmínky…</a:t>
            </a:r>
          </a:p>
          <a:p>
            <a:r>
              <a:rPr lang="cs-CZ" b="1" dirty="0" smtClean="0">
                <a:latin typeface="Arial Narrow" pitchFamily="34" charset="0"/>
              </a:rPr>
              <a:t>Vytvoření </a:t>
            </a:r>
            <a:r>
              <a:rPr lang="cs-CZ" b="1" dirty="0">
                <a:latin typeface="Arial Narrow" pitchFamily="34" charset="0"/>
              </a:rPr>
              <a:t>informovaného prostředí </a:t>
            </a:r>
            <a:r>
              <a:rPr lang="cs-CZ" dirty="0">
                <a:latin typeface="Arial Narrow" pitchFamily="34" charset="0"/>
              </a:rPr>
              <a:t>(vybrané organizace se zájmem o participaci</a:t>
            </a:r>
            <a:r>
              <a:rPr lang="cs-CZ" dirty="0" smtClean="0">
                <a:latin typeface="Arial Narrow" pitchFamily="34" charset="0"/>
              </a:rPr>
              <a:t>); </a:t>
            </a:r>
            <a:r>
              <a:rPr lang="cs-CZ" dirty="0">
                <a:latin typeface="Arial Narrow" pitchFamily="34" charset="0"/>
              </a:rPr>
              <a:t>příprava „auditu“, demografické prognózy; relevantní data pro odvětví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338328"/>
            <a:ext cx="9144000" cy="12527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 Black" pitchFamily="34" charset="0"/>
              </a:rPr>
              <a:t>Cíl – hledání problémů a cest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0016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Kontakt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latin typeface="Arial Narrow" panose="020B0606020202030204" pitchFamily="34" charset="0"/>
              </a:rPr>
              <a:t>Zlata Houšková</a:t>
            </a:r>
          </a:p>
          <a:p>
            <a:pPr marL="0" indent="0">
              <a:buNone/>
            </a:pPr>
            <a:r>
              <a:rPr lang="cs-CZ" sz="3600" b="1" dirty="0" smtClean="0">
                <a:latin typeface="Arial Narrow" panose="020B0606020202030204" pitchFamily="34" charset="0"/>
              </a:rPr>
              <a:t>Tel.: 773-461-554</a:t>
            </a:r>
          </a:p>
          <a:p>
            <a:pPr marL="0" indent="0">
              <a:buNone/>
            </a:pPr>
            <a:r>
              <a:rPr lang="cs-CZ" sz="3600" b="1" dirty="0" smtClean="0">
                <a:latin typeface="Arial Narrow" panose="020B0606020202030204" pitchFamily="34" charset="0"/>
              </a:rPr>
              <a:t>E-mail: </a:t>
            </a:r>
            <a:r>
              <a:rPr lang="cs-CZ" sz="3600" b="1" dirty="0" smtClean="0">
                <a:latin typeface="Arial Narrow" panose="020B0606020202030204" pitchFamily="34" charset="0"/>
                <a:hlinkClick r:id="rId2"/>
              </a:rPr>
              <a:t>zlata.houskova@gmail.com</a:t>
            </a:r>
            <a:r>
              <a:rPr lang="cs-CZ" sz="3600" b="1" dirty="0" smtClean="0">
                <a:latin typeface="Arial Narrow" panose="020B0606020202030204" pitchFamily="34" charset="0"/>
              </a:rPr>
              <a:t> </a:t>
            </a:r>
            <a:endParaRPr lang="cs-CZ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41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256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Společným postupem sociálních partnerů k přípravě na změny důchodového systému  Posilování bipartitního dialogu (BIDI 2)</vt:lpstr>
      <vt:lpstr> Nositel projektu</vt:lpstr>
      <vt:lpstr>Problematika</vt:lpstr>
      <vt:lpstr>Forma I</vt:lpstr>
      <vt:lpstr>Forma II</vt:lpstr>
      <vt:lpstr>Obsah seminářů</vt:lpstr>
      <vt:lpstr>Cíl – hledání problémů a cest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Zlata</dc:creator>
  <cp:lastModifiedBy>Zlata</cp:lastModifiedBy>
  <cp:revision>6</cp:revision>
  <dcterms:created xsi:type="dcterms:W3CDTF">2013-11-03T10:48:41Z</dcterms:created>
  <dcterms:modified xsi:type="dcterms:W3CDTF">2013-11-03T15:48:45Z</dcterms:modified>
</cp:coreProperties>
</file>