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9" r:id="rId3"/>
    <p:sldId id="282" r:id="rId4"/>
    <p:sldId id="259" r:id="rId5"/>
    <p:sldId id="258" r:id="rId6"/>
    <p:sldId id="280" r:id="rId7"/>
    <p:sldId id="283" r:id="rId8"/>
    <p:sldId id="281" r:id="rId9"/>
    <p:sldId id="284" r:id="rId10"/>
    <p:sldId id="285" r:id="rId11"/>
    <p:sldId id="286" r:id="rId12"/>
    <p:sldId id="287" r:id="rId13"/>
    <p:sldId id="260" r:id="rId14"/>
    <p:sldId id="262" r:id="rId15"/>
    <p:sldId id="271" r:id="rId16"/>
    <p:sldId id="263" r:id="rId17"/>
    <p:sldId id="264" r:id="rId18"/>
    <p:sldId id="273" r:id="rId19"/>
    <p:sldId id="265" r:id="rId20"/>
    <p:sldId id="272" r:id="rId21"/>
    <p:sldId id="267" r:id="rId22"/>
    <p:sldId id="269" r:id="rId23"/>
    <p:sldId id="274" r:id="rId24"/>
    <p:sldId id="288" r:id="rId25"/>
    <p:sldId id="277" r:id="rId26"/>
    <p:sldId id="278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AA1DF-F93B-4F81-BD14-5078D94B98C6}" type="datetimeFigureOut">
              <a:rPr lang="cs-CZ" smtClean="0"/>
              <a:t>25.11.2017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F020-5D18-42B3-BC72-1D849CAB34B7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59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AA1DF-F93B-4F81-BD14-5078D94B98C6}" type="datetimeFigureOut">
              <a:rPr lang="cs-CZ" smtClean="0"/>
              <a:t>25.11.2017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F020-5D18-42B3-BC72-1D849CAB34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119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AA1DF-F93B-4F81-BD14-5078D94B98C6}" type="datetimeFigureOut">
              <a:rPr lang="cs-CZ" smtClean="0"/>
              <a:t>25.11.2017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F020-5D18-42B3-BC72-1D849CAB34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74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AA1DF-F93B-4F81-BD14-5078D94B98C6}" type="datetimeFigureOut">
              <a:rPr lang="cs-CZ" smtClean="0"/>
              <a:t>25.11.2017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F020-5D18-42B3-BC72-1D849CAB34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99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AA1DF-F93B-4F81-BD14-5078D94B98C6}" type="datetimeFigureOut">
              <a:rPr lang="cs-CZ" smtClean="0"/>
              <a:t>25.11.2017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F020-5D18-42B3-BC72-1D849CAB34B7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14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AA1DF-F93B-4F81-BD14-5078D94B98C6}" type="datetimeFigureOut">
              <a:rPr lang="cs-CZ" smtClean="0"/>
              <a:t>25.11.2017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F020-5D18-42B3-BC72-1D849CAB34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475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AA1DF-F93B-4F81-BD14-5078D94B98C6}" type="datetimeFigureOut">
              <a:rPr lang="cs-CZ" smtClean="0"/>
              <a:t>25.11.2017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F020-5D18-42B3-BC72-1D849CAB34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82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AA1DF-F93B-4F81-BD14-5078D94B98C6}" type="datetimeFigureOut">
              <a:rPr lang="cs-CZ" smtClean="0"/>
              <a:t>25.11.2017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F020-5D18-42B3-BC72-1D849CAB34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61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AA1DF-F93B-4F81-BD14-5078D94B98C6}" type="datetimeFigureOut">
              <a:rPr lang="cs-CZ" smtClean="0"/>
              <a:t>25.11.2017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F020-5D18-42B3-BC72-1D849CAB34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122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EAAA1DF-F93B-4F81-BD14-5078D94B98C6}" type="datetimeFigureOut">
              <a:rPr lang="cs-CZ" smtClean="0"/>
              <a:t>25.11.2017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A2F020-5D18-42B3-BC72-1D849CAB34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384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AA1DF-F93B-4F81-BD14-5078D94B98C6}" type="datetimeFigureOut">
              <a:rPr lang="cs-CZ" smtClean="0"/>
              <a:t>25.11.2017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F020-5D18-42B3-BC72-1D849CAB34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33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EAAA1DF-F93B-4F81-BD14-5078D94B98C6}" type="datetimeFigureOut">
              <a:rPr lang="cs-CZ" smtClean="0"/>
              <a:t>25.11.2017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3A2F020-5D18-42B3-BC72-1D849CAB34B7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64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skipcr.cz/akce-a-projekty/formulare/bookstart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zlata.houskova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9898966" cy="2414554"/>
          </a:xfrm>
        </p:spPr>
        <p:txBody>
          <a:bodyPr>
            <a:normAutofit/>
          </a:bodyPr>
          <a:lstStyle/>
          <a:p>
            <a:r>
              <a:rPr lang="cs-CZ" sz="6000" b="1" dirty="0" smtClean="0">
                <a:latin typeface="Arial Black" panose="020B0A04020102020204" pitchFamily="34" charset="0"/>
              </a:rPr>
              <a:t>S knížkou do života (</a:t>
            </a:r>
            <a:r>
              <a:rPr lang="cs-CZ" sz="6000" b="1" dirty="0" err="1" smtClean="0">
                <a:latin typeface="Arial Black" panose="020B0A04020102020204" pitchFamily="34" charset="0"/>
              </a:rPr>
              <a:t>Bookstart</a:t>
            </a:r>
            <a:r>
              <a:rPr lang="cs-CZ" sz="6000" b="1" dirty="0" smtClean="0">
                <a:latin typeface="Arial Black" panose="020B0A04020102020204" pitchFamily="34" charset="0"/>
              </a:rPr>
              <a:t>)</a:t>
            </a:r>
            <a:endParaRPr lang="cs-CZ" sz="6000" b="1" dirty="0">
              <a:latin typeface="Arial Black" panose="020B0A040201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sz="3600" b="1" cap="none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Praha, Sekce VK, 27. listopadu 2017</a:t>
            </a:r>
          </a:p>
          <a:p>
            <a:r>
              <a:rPr lang="cs-CZ" sz="2800" b="1" cap="none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Zlata Houšková</a:t>
            </a:r>
            <a:endParaRPr lang="cs-CZ" sz="2800" b="1" cap="none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54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>
                <a:latin typeface="Arial Black" panose="020B0A04020102020204" pitchFamily="34" charset="0"/>
              </a:rPr>
              <a:t>Podmínky účasti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38163" lvl="0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Přizpůsobení prostředí knihovny pobytu malých dětí </a:t>
            </a:r>
            <a:r>
              <a:rPr lang="cs-CZ" sz="3200" dirty="0"/>
              <a:t>(např. přebalovací pult, zázemí po maminky, hrací koutek… apod.)</a:t>
            </a:r>
          </a:p>
          <a:p>
            <a:pPr marL="538163" lvl="0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Zvyšování kvalifikace v této oblasti</a:t>
            </a:r>
            <a:endParaRPr lang="cs-CZ" sz="3200" dirty="0"/>
          </a:p>
          <a:p>
            <a:pPr marL="538163" lvl="0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Postupné budování komunity </a:t>
            </a:r>
            <a:r>
              <a:rPr lang="cs-CZ" sz="3200" dirty="0"/>
              <a:t>(klubu, kroužku)</a:t>
            </a:r>
            <a:r>
              <a:rPr lang="cs-CZ" sz="3200" b="1" dirty="0"/>
              <a:t> rodičů a dětí z projektu</a:t>
            </a:r>
            <a:endParaRPr lang="cs-CZ" sz="3200" dirty="0"/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5064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>
                <a:latin typeface="Arial Black" panose="020B0A04020102020204" pitchFamily="34" charset="0"/>
              </a:rPr>
              <a:t>Podmínky účasti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8163" lvl="0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Dokumentace aktivit v rámci projektu a podávání referencí o nich </a:t>
            </a:r>
            <a:r>
              <a:rPr lang="cs-CZ" sz="3200" dirty="0"/>
              <a:t>(nejméně 1x ročně)</a:t>
            </a:r>
          </a:p>
          <a:p>
            <a:pPr marL="538163" lvl="0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Propagace projektu a aktivit v obci</a:t>
            </a:r>
            <a:endParaRPr lang="cs-CZ" sz="3200" dirty="0"/>
          </a:p>
          <a:p>
            <a:pPr marL="538163" lvl="0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Udržitelnost projektu minimálně po dobu 6 let </a:t>
            </a:r>
            <a:r>
              <a:rPr lang="cs-CZ" sz="3200" dirty="0"/>
              <a:t>(dovedení dětí do 1. tř.)</a:t>
            </a:r>
          </a:p>
          <a:p>
            <a:pPr marL="538163" indent="-538163">
              <a:buFont typeface="Wingdings" panose="05000000000000000000" pitchFamily="2" charset="2"/>
              <a:buChar char="&amp;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35321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latin typeface="Arial Black" panose="020B0A04020102020204" pitchFamily="34" charset="0"/>
              </a:rPr>
              <a:t>Harmonogram</a:t>
            </a:r>
            <a:endParaRPr lang="cs-CZ" sz="5400" b="1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Vyhlášení </a:t>
            </a:r>
            <a:r>
              <a:rPr lang="cs-CZ" sz="3200" b="1" dirty="0" smtClean="0"/>
              <a:t>projektu: </a:t>
            </a:r>
            <a:r>
              <a:rPr lang="cs-CZ" sz="3200" b="1" dirty="0"/>
              <a:t>1. 11. </a:t>
            </a:r>
            <a:r>
              <a:rPr lang="cs-CZ" sz="3200" b="1" dirty="0" smtClean="0"/>
              <a:t>2017</a:t>
            </a:r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Konec </a:t>
            </a:r>
            <a:r>
              <a:rPr lang="cs-CZ" sz="3200" b="1" dirty="0"/>
              <a:t>příjmu </a:t>
            </a:r>
            <a:r>
              <a:rPr lang="cs-CZ" sz="3200" b="1" dirty="0" smtClean="0"/>
              <a:t>přihlášek: </a:t>
            </a:r>
            <a:r>
              <a:rPr lang="cs-CZ" sz="3200" b="1" dirty="0" smtClean="0"/>
              <a:t>30. </a:t>
            </a:r>
            <a:r>
              <a:rPr lang="cs-CZ" sz="3200" b="1" dirty="0"/>
              <a:t>11. </a:t>
            </a:r>
            <a:r>
              <a:rPr lang="cs-CZ" sz="3200" b="1" dirty="0" smtClean="0"/>
              <a:t>2017</a:t>
            </a:r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Distribuce setů: </a:t>
            </a:r>
            <a:r>
              <a:rPr lang="cs-CZ" sz="3200" b="1" dirty="0"/>
              <a:t>únor – březen </a:t>
            </a:r>
            <a:r>
              <a:rPr lang="cs-CZ" sz="3200" b="1" dirty="0" smtClean="0"/>
              <a:t>2018</a:t>
            </a:r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Slavnostní </a:t>
            </a:r>
            <a:r>
              <a:rPr lang="cs-CZ" sz="3200" b="1" dirty="0"/>
              <a:t>předávání setů v </a:t>
            </a:r>
            <a:r>
              <a:rPr lang="cs-CZ" sz="3200" b="1" dirty="0" smtClean="0"/>
              <a:t>knihovnách: </a:t>
            </a:r>
            <a:r>
              <a:rPr lang="cs-CZ" sz="3200" b="1" dirty="0"/>
              <a:t>do konce r. </a:t>
            </a:r>
            <a:r>
              <a:rPr lang="cs-CZ" sz="3200" b="1" dirty="0" smtClean="0"/>
              <a:t>2018</a:t>
            </a:r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Konečný termín zasílání vyhodnocení projektu: 31. 12. 2018 </a:t>
            </a:r>
            <a:r>
              <a:rPr lang="cs-CZ" sz="3200" dirty="0"/>
              <a:t>(a následně každý rok dtto)</a:t>
            </a:r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endParaRPr lang="cs-CZ" sz="3200" dirty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9820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latin typeface="Arial Black" panose="020B0A04020102020204" pitchFamily="34" charset="0"/>
              </a:rPr>
              <a:t>Praxe knihoven</a:t>
            </a:r>
            <a:endParaRPr lang="cs-CZ" sz="5400" b="1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Řada knihoven „jen“ doplní dárek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Řada knihoven může objevit novou uživatelskou skupinu</a:t>
            </a:r>
          </a:p>
        </p:txBody>
      </p:sp>
    </p:spTree>
    <p:extLst>
      <p:ext uri="{BB962C8B-B14F-4D97-AF65-F5344CB8AC3E}">
        <p14:creationId xmlns:p14="http://schemas.microsoft.com/office/powerpoint/2010/main" val="735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5400" b="1" dirty="0" smtClean="0">
                <a:latin typeface="Arial Black" panose="020B0A04020102020204" pitchFamily="34" charset="0"/>
              </a:rPr>
              <a:t>Typový pořad aktivity (Dopoledne s knížkou)</a:t>
            </a:r>
            <a:endParaRPr lang="cs-CZ" sz="5400" b="1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7148"/>
          </a:xfrm>
        </p:spPr>
        <p:txBody>
          <a:bodyPr>
            <a:normAutofit/>
          </a:bodyPr>
          <a:lstStyle/>
          <a:p>
            <a:pPr marL="444500" indent="-4445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Č</a:t>
            </a:r>
            <a:r>
              <a:rPr lang="cs-CZ" sz="3200" b="1" dirty="0" smtClean="0"/>
              <a:t>tení </a:t>
            </a:r>
            <a:r>
              <a:rPr lang="cs-CZ" sz="3200" b="1" dirty="0"/>
              <a:t>jednoduchého příběhu </a:t>
            </a:r>
            <a:r>
              <a:rPr lang="cs-CZ" sz="3200" dirty="0"/>
              <a:t>(</a:t>
            </a:r>
            <a:r>
              <a:rPr lang="cs-CZ" sz="3200" dirty="0" smtClean="0"/>
              <a:t>pohádky, básničky…)</a:t>
            </a:r>
          </a:p>
          <a:p>
            <a:pPr marL="444500" indent="-4445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A</a:t>
            </a:r>
            <a:r>
              <a:rPr lang="cs-CZ" sz="3200" b="1" dirty="0" smtClean="0"/>
              <a:t>ktivizační </a:t>
            </a:r>
            <a:r>
              <a:rPr lang="cs-CZ" sz="3200" b="1" dirty="0"/>
              <a:t>prvky</a:t>
            </a:r>
            <a:r>
              <a:rPr lang="cs-CZ" sz="3200" dirty="0"/>
              <a:t> (rytmizace textu, hraní rolí, pohybové aktivity, zpívání, </a:t>
            </a:r>
            <a:r>
              <a:rPr lang="cs-CZ" sz="3200" dirty="0" smtClean="0"/>
              <a:t>domýšlení příběhů…) </a:t>
            </a:r>
          </a:p>
          <a:p>
            <a:pPr marL="444500" indent="-4445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Aktivity </a:t>
            </a:r>
            <a:r>
              <a:rPr lang="cs-CZ" sz="3200" b="1" dirty="0"/>
              <a:t>podporující rozvoj jemné motoriky </a:t>
            </a:r>
            <a:endParaRPr lang="cs-CZ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71971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>
                <a:latin typeface="Arial Black" panose="020B0A04020102020204" pitchFamily="34" charset="0"/>
              </a:rPr>
              <a:t>Dopoledne s knížkou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4500" indent="-4445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Doplněk:</a:t>
            </a:r>
            <a:r>
              <a:rPr lang="cs-CZ" sz="3200" dirty="0"/>
              <a:t> </a:t>
            </a:r>
            <a:r>
              <a:rPr lang="cs-CZ" sz="3200" b="1" dirty="0"/>
              <a:t>výtvarné/manuální aktivity </a:t>
            </a:r>
            <a:r>
              <a:rPr lang="cs-CZ" sz="3200" dirty="0"/>
              <a:t>(dílničky) </a:t>
            </a:r>
          </a:p>
          <a:p>
            <a:pPr marL="444500" indent="-4445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Volné hraní </a:t>
            </a:r>
          </a:p>
          <a:p>
            <a:pPr marL="444500" indent="-4445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Literární poradna </a:t>
            </a:r>
            <a:r>
              <a:rPr lang="cs-CZ" sz="3200" b="1" dirty="0"/>
              <a:t>pro </a:t>
            </a:r>
            <a:r>
              <a:rPr lang="cs-CZ" sz="3200" b="1" dirty="0" smtClean="0"/>
              <a:t>maminky</a:t>
            </a:r>
          </a:p>
          <a:p>
            <a:pPr marL="444500" indent="-4445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Společně trávený čas </a:t>
            </a:r>
            <a:r>
              <a:rPr lang="cs-CZ" sz="3200" dirty="0" smtClean="0"/>
              <a:t>(nad knihou) – aktivit </a:t>
            </a:r>
            <a:r>
              <a:rPr lang="cs-CZ" sz="3200" dirty="0"/>
              <a:t>se s dětmi účastní rodiče (především maminky), event. prarodiče, </a:t>
            </a:r>
            <a:r>
              <a:rPr lang="cs-CZ" sz="3200" dirty="0" smtClean="0"/>
              <a:t>sourozenci, též </a:t>
            </a:r>
            <a:r>
              <a:rPr lang="cs-CZ" sz="3200" dirty="0"/>
              <a:t>„paní na hlídání</a:t>
            </a:r>
            <a:r>
              <a:rPr lang="cs-CZ" sz="3200" dirty="0" smtClean="0"/>
              <a:t>“…</a:t>
            </a:r>
            <a:endParaRPr lang="cs-CZ" sz="3200" dirty="0"/>
          </a:p>
          <a:p>
            <a:pPr marL="444500" indent="-4445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endParaRPr lang="cs-CZ" sz="3200" b="1" dirty="0"/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306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latin typeface="Arial Black" panose="020B0A04020102020204" pitchFamily="34" charset="0"/>
              </a:rPr>
              <a:t>V rukou, v hlavě, v srdci</a:t>
            </a:r>
            <a:endParaRPr lang="cs-CZ" sz="54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16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latin typeface="Arial Black" panose="020B0A04020102020204" pitchFamily="34" charset="0"/>
              </a:rPr>
              <a:t>Charakteristiky</a:t>
            </a:r>
            <a:endParaRPr lang="cs-CZ" sz="54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99522"/>
            <a:ext cx="10058400" cy="428543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Přívětivost prostředí pro děti, zázemí pro maminky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Knižní fond, </a:t>
            </a:r>
            <a:r>
              <a:rPr lang="cs-CZ" sz="3200" b="1" dirty="0" smtClean="0"/>
              <a:t>adekvátní pomůcky</a:t>
            </a:r>
          </a:p>
          <a:p>
            <a:pPr marL="538163" indent="-538163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Vůdčí osobnost – maminka (její „nestabilita“)</a:t>
            </a:r>
          </a:p>
          <a:p>
            <a:pPr marL="538163" indent="-538163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Kvalifikace knihovníka/lektor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endParaRPr lang="cs-CZ" sz="3200" b="1" dirty="0"/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endParaRPr lang="cs-CZ" sz="32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494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latin typeface="Arial Black" panose="020B0A04020102020204" pitchFamily="34" charset="0"/>
              </a:rPr>
              <a:t>Charakteristiky</a:t>
            </a:r>
            <a:endParaRPr lang="cs-CZ" sz="54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99522"/>
            <a:ext cx="10058400" cy="428543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Počet </a:t>
            </a:r>
            <a:r>
              <a:rPr lang="cs-CZ" sz="3200" b="1" dirty="0"/>
              <a:t>účastníků (dle zájmu, </a:t>
            </a:r>
            <a:r>
              <a:rPr lang="cs-CZ" sz="3200" b="1" dirty="0" smtClean="0"/>
              <a:t>dobré </a:t>
            </a:r>
            <a:r>
              <a:rPr lang="cs-CZ" sz="3200" b="1" dirty="0"/>
              <a:t>od 3 dětí a rodičů</a:t>
            </a:r>
            <a:r>
              <a:rPr lang="cs-CZ" sz="3200" b="1" dirty="0" smtClean="0"/>
              <a:t>)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Kategorie: </a:t>
            </a:r>
            <a:r>
              <a:rPr lang="cs-CZ" sz="3200" b="1" dirty="0" smtClean="0"/>
              <a:t>a) 0 – 3 roky b) 3 – 6 let c) smíšené skupiny</a:t>
            </a:r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Partneři (mateřská centra, kluby maminek, veřejná správa…)</a:t>
            </a:r>
            <a:endParaRPr lang="cs-CZ" sz="3200" b="1" dirty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endParaRPr lang="cs-CZ" sz="3200" b="1" dirty="0"/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endParaRPr lang="cs-CZ" sz="32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620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>
                <a:latin typeface="Arial Black" panose="020B0A04020102020204" pitchFamily="34" charset="0"/>
              </a:rPr>
              <a:t>Charakteristiky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2646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Vhodný čas (dopoledne)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Délka akce (0,5 – 2 hod.)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Frekvence, periodicita (nejčastěji 1x měsíčně)</a:t>
            </a:r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endParaRPr lang="cs-CZ" sz="3200" b="1" dirty="0"/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endParaRPr lang="cs-CZ" sz="3200" b="1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53432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latin typeface="Arial Black" panose="020B0A04020102020204" pitchFamily="34" charset="0"/>
              </a:rPr>
              <a:t>Cíl</a:t>
            </a:r>
            <a:endParaRPr lang="cs-CZ" sz="54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79" y="1845734"/>
            <a:ext cx="10628555" cy="4501278"/>
          </a:xfrm>
        </p:spPr>
        <p:txBody>
          <a:bodyPr>
            <a:normAutofit fontScale="92500" lnSpcReduction="20000"/>
          </a:bodyPr>
          <a:lstStyle/>
          <a:p>
            <a:pPr marL="538163" lvl="0" indent="-4445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500" b="1" dirty="0"/>
              <a:t>P</a:t>
            </a:r>
            <a:r>
              <a:rPr lang="cs-CZ" sz="3500" b="1" dirty="0" smtClean="0"/>
              <a:t>odpořit </a:t>
            </a:r>
            <a:r>
              <a:rPr lang="cs-CZ" sz="3500" b="1" dirty="0"/>
              <a:t>rozvoj verbálních schopností dětí, jejich imaginace a zlepšit vztah ke knize a čtení u nejmladší generace </a:t>
            </a:r>
          </a:p>
          <a:p>
            <a:pPr marL="538163" lvl="0" indent="-4445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500" b="1" dirty="0"/>
              <a:t>D</a:t>
            </a:r>
            <a:r>
              <a:rPr lang="cs-CZ" sz="3500" b="1" dirty="0" smtClean="0"/>
              <a:t>ovést </a:t>
            </a:r>
            <a:r>
              <a:rPr lang="cs-CZ" sz="3500" b="1" dirty="0"/>
              <a:t>rodiče k pochopení významu čtenářských dovedností pro rozvoj dítěte i jeho </a:t>
            </a:r>
            <a:r>
              <a:rPr lang="cs-CZ" sz="3500" b="1" dirty="0" smtClean="0"/>
              <a:t>budoucnost (jednou </a:t>
            </a:r>
            <a:r>
              <a:rPr lang="cs-CZ" sz="3500" b="1" dirty="0"/>
              <a:t>z nejdůležitějších věcí, jež mohou udělat pro své děti od nejútlejšího věku, je věnovat jim svůj čas a strávit jej společně nad knihou </a:t>
            </a:r>
            <a:endParaRPr lang="cs-CZ" sz="3500" b="1" dirty="0" smtClean="0"/>
          </a:p>
          <a:p>
            <a:pPr marL="538163" lvl="0" indent="-4445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500" b="1" dirty="0"/>
              <a:t>P</a:t>
            </a:r>
            <a:r>
              <a:rPr lang="cs-CZ" sz="3500" b="1" dirty="0" smtClean="0"/>
              <a:t>oradit </a:t>
            </a:r>
            <a:r>
              <a:rPr lang="cs-CZ" sz="3500" b="1" dirty="0"/>
              <a:t>jim, jak to dělat správně (metodickou radou, praktickou pomocí) a nabídnout jim podpůrné služby knihoven, prostor pro sdílení s ostatními rodiči ad</a:t>
            </a:r>
            <a:r>
              <a:rPr lang="cs-CZ" sz="3500" b="1" dirty="0" smtClean="0"/>
              <a:t>.</a:t>
            </a:r>
            <a:endParaRPr lang="cs-CZ" sz="3500" b="1" dirty="0"/>
          </a:p>
        </p:txBody>
      </p:sp>
    </p:spTree>
    <p:extLst>
      <p:ext uri="{BB962C8B-B14F-4D97-AF65-F5344CB8AC3E}">
        <p14:creationId xmlns:p14="http://schemas.microsoft.com/office/powerpoint/2010/main" val="420877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>
                <a:latin typeface="Arial Black" panose="020B0A04020102020204" pitchFamily="34" charset="0"/>
              </a:rPr>
              <a:t>Charakteristiky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Variabilita programu dle počtu a složení účastníků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Pestrost a střídání aktivit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Intimní prostor a čas pro rodiče s </a:t>
            </a:r>
            <a:r>
              <a:rPr lang="cs-CZ" sz="3200" b="1" dirty="0" smtClean="0"/>
              <a:t>dítětem</a:t>
            </a:r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Ideální </a:t>
            </a:r>
            <a:r>
              <a:rPr lang="cs-CZ" sz="3200" b="1" dirty="0"/>
              <a:t>vrchol: (čtenářský) klub dětí s rodiči), klub maminek/rodičů…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endParaRPr lang="cs-CZ" sz="3200" b="1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5381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789920" cy="145075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5400" b="1" dirty="0" smtClean="0">
                <a:latin typeface="Arial Black" panose="020B0A04020102020204" pitchFamily="34" charset="0"/>
              </a:rPr>
              <a:t>Doplňkové aktivity – </a:t>
            </a:r>
            <a:br>
              <a:rPr lang="cs-CZ" sz="5400" b="1" dirty="0" smtClean="0">
                <a:latin typeface="Arial Black" panose="020B0A04020102020204" pitchFamily="34" charset="0"/>
              </a:rPr>
            </a:br>
            <a:r>
              <a:rPr lang="cs-CZ" sz="5400" b="1" dirty="0" smtClean="0">
                <a:latin typeface="Arial Black" panose="020B0A04020102020204" pitchFamily="34" charset="0"/>
              </a:rPr>
              <a:t>vždy s knihou!</a:t>
            </a:r>
            <a:endParaRPr lang="cs-CZ" sz="5400" b="1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80254"/>
          </a:xfrm>
        </p:spPr>
        <p:txBody>
          <a:bodyPr>
            <a:noAutofit/>
          </a:bodyPr>
          <a:lstStyle/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Čtení (večerníčky, </a:t>
            </a:r>
            <a:r>
              <a:rPr lang="cs-CZ" sz="3200" b="1" dirty="0" err="1" smtClean="0"/>
              <a:t>poledníčky</a:t>
            </a:r>
            <a:r>
              <a:rPr lang="cs-CZ" sz="3200" b="1" dirty="0" smtClean="0"/>
              <a:t>, raníčky…)</a:t>
            </a:r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Čtenářské tematické </a:t>
            </a:r>
            <a:r>
              <a:rPr lang="cs-CZ" sz="3200" b="1" dirty="0" smtClean="0"/>
              <a:t>kufříky pro nejmenší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Autorská setkání se </a:t>
            </a:r>
            <a:r>
              <a:rPr lang="cs-CZ" sz="3200" b="1" dirty="0" smtClean="0"/>
              <a:t>spisovateli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Scénické čtení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Loutkové </a:t>
            </a:r>
            <a:r>
              <a:rPr lang="cs-CZ" sz="3200" b="1" dirty="0"/>
              <a:t>divadlo, </a:t>
            </a:r>
            <a:r>
              <a:rPr lang="cs-CZ" sz="3200" b="1" dirty="0" smtClean="0"/>
              <a:t>divadlo (literární inspirace)</a:t>
            </a:r>
            <a:endParaRPr lang="cs-CZ" sz="3200" b="1" dirty="0"/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Den pro dětskou knihu</a:t>
            </a:r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Nocování </a:t>
            </a:r>
            <a:r>
              <a:rPr lang="cs-CZ" sz="3200" b="1" dirty="0"/>
              <a:t>dětí s rodiči v </a:t>
            </a:r>
            <a:r>
              <a:rPr lang="cs-CZ" sz="3200" b="1" dirty="0" smtClean="0"/>
              <a:t>knihovně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65944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453744" cy="145075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5400" b="1" dirty="0">
                <a:latin typeface="Arial Black" panose="020B0A04020102020204" pitchFamily="34" charset="0"/>
              </a:rPr>
              <a:t>Doplňkové aktivity – </a:t>
            </a:r>
            <a:r>
              <a:rPr lang="cs-CZ" sz="5400" b="1" dirty="0" smtClean="0">
                <a:latin typeface="Arial Black" panose="020B0A04020102020204" pitchFamily="34" charset="0"/>
              </a:rPr>
              <a:t/>
            </a:r>
            <a:br>
              <a:rPr lang="cs-CZ" sz="5400" b="1" dirty="0" smtClean="0">
                <a:latin typeface="Arial Black" panose="020B0A04020102020204" pitchFamily="34" charset="0"/>
              </a:rPr>
            </a:br>
            <a:r>
              <a:rPr lang="cs-CZ" sz="5400" b="1" dirty="0" smtClean="0">
                <a:latin typeface="Arial Black" panose="020B0A04020102020204" pitchFamily="34" charset="0"/>
              </a:rPr>
              <a:t>vždy </a:t>
            </a:r>
            <a:r>
              <a:rPr lang="cs-CZ" sz="5400" b="1" dirty="0">
                <a:latin typeface="Arial Black" panose="020B0A04020102020204" pitchFamily="34" charset="0"/>
              </a:rPr>
              <a:t>s knihou!</a:t>
            </a:r>
            <a:endParaRPr lang="cs-CZ" sz="54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Hudební </a:t>
            </a:r>
            <a:r>
              <a:rPr lang="cs-CZ" sz="3200" b="1" dirty="0"/>
              <a:t>pořady</a:t>
            </a:r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Slavnosti v </a:t>
            </a:r>
            <a:r>
              <a:rPr lang="cs-CZ" sz="3200" b="1" dirty="0" smtClean="0"/>
              <a:t>knihovně</a:t>
            </a:r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err="1"/>
              <a:t>Outdoorové</a:t>
            </a:r>
            <a:r>
              <a:rPr lang="cs-CZ" sz="3200" b="1" dirty="0"/>
              <a:t> aktivity pro rodinu (Broučkiády, Vezmi knížku na procházku…) </a:t>
            </a:r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Speciální akce (např. Čtoucí </a:t>
            </a:r>
            <a:r>
              <a:rPr lang="cs-CZ" sz="3200" b="1" dirty="0"/>
              <a:t>rodiny regionu </a:t>
            </a:r>
            <a:r>
              <a:rPr lang="cs-CZ" sz="3200" b="1" dirty="0" smtClean="0"/>
              <a:t>Blansko…)</a:t>
            </a:r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Podíl na celoměstských akcích</a:t>
            </a:r>
            <a:endParaRPr lang="cs-CZ" sz="3200" b="1" dirty="0"/>
          </a:p>
          <a:p>
            <a:pPr>
              <a:buFont typeface="Wingdings" panose="05000000000000000000" pitchFamily="2" charset="2"/>
              <a:buChar char="&amp;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37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789920" cy="145075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5400" b="1" dirty="0" smtClean="0">
                <a:latin typeface="Arial Black" panose="020B0A04020102020204" pitchFamily="34" charset="0"/>
              </a:rPr>
              <a:t>Doplňkové aktivity – </a:t>
            </a:r>
            <a:br>
              <a:rPr lang="cs-CZ" sz="5400" b="1" dirty="0" smtClean="0">
                <a:latin typeface="Arial Black" panose="020B0A04020102020204" pitchFamily="34" charset="0"/>
              </a:rPr>
            </a:br>
            <a:r>
              <a:rPr lang="cs-CZ" sz="5400" b="1" dirty="0" smtClean="0">
                <a:latin typeface="Arial Black" panose="020B0A04020102020204" pitchFamily="34" charset="0"/>
              </a:rPr>
              <a:t>vždy s knihou!</a:t>
            </a:r>
            <a:endParaRPr lang="cs-CZ" sz="5400" b="1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80254"/>
          </a:xfrm>
        </p:spPr>
        <p:txBody>
          <a:bodyPr>
            <a:noAutofit/>
          </a:bodyPr>
          <a:lstStyle/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Doplňkové aktivity pro rodiče </a:t>
            </a:r>
            <a:r>
              <a:rPr lang="cs-CZ" sz="3200" b="1" dirty="0" smtClean="0"/>
              <a:t>(kulturní, rekreační, relaxační…)</a:t>
            </a:r>
            <a:endParaRPr lang="cs-CZ" sz="3200" b="1" dirty="0"/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Vzdělávací aktivity: přednášky/semináře…</a:t>
            </a:r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Poradenská služba</a:t>
            </a:r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(Objednané) akce </a:t>
            </a:r>
            <a:r>
              <a:rPr lang="cs-CZ" sz="3200" b="1" dirty="0"/>
              <a:t>pro MC, Kluby </a:t>
            </a:r>
            <a:r>
              <a:rPr lang="cs-CZ" sz="3200" b="1" dirty="0" smtClean="0"/>
              <a:t>maminek </a:t>
            </a:r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Akce pro MŠ</a:t>
            </a:r>
            <a:endParaRPr lang="cs-CZ" sz="3200" b="1" dirty="0"/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endParaRPr lang="cs-CZ" sz="3200" b="1" dirty="0"/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endParaRPr lang="cs-CZ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81449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latin typeface="Arial Black" panose="020B0A04020102020204" pitchFamily="34" charset="0"/>
              </a:rPr>
              <a:t>Hotovo, rozpracováno</a:t>
            </a:r>
            <a:endParaRPr lang="cs-CZ" sz="54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13019"/>
          </a:xfrm>
        </p:spPr>
        <p:txBody>
          <a:bodyPr>
            <a:noAutofit/>
          </a:bodyPr>
          <a:lstStyle/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Podpora: morální </a:t>
            </a:r>
            <a:r>
              <a:rPr lang="cs-CZ" sz="3200" dirty="0" smtClean="0"/>
              <a:t>(SMO, Senát ČR?)</a:t>
            </a:r>
            <a:r>
              <a:rPr lang="cs-CZ" sz="3200" b="1" dirty="0" smtClean="0"/>
              <a:t>, finanční </a:t>
            </a:r>
            <a:r>
              <a:rPr lang="cs-CZ" sz="3200" dirty="0" smtClean="0"/>
              <a:t>(přislíbeno  MK ČR, </a:t>
            </a:r>
            <a:r>
              <a:rPr lang="cs-CZ" sz="3200" dirty="0" err="1" smtClean="0"/>
              <a:t>MetLife</a:t>
            </a:r>
            <a:r>
              <a:rPr lang="cs-CZ" sz="3200" dirty="0" smtClean="0"/>
              <a:t>, Čtení pomáhá, </a:t>
            </a:r>
            <a:r>
              <a:rPr lang="cs-CZ" sz="3200" dirty="0" err="1" smtClean="0"/>
              <a:t>Audiotéka</a:t>
            </a:r>
            <a:r>
              <a:rPr lang="cs-CZ" sz="3200" dirty="0" smtClean="0"/>
              <a:t>, Triton)</a:t>
            </a:r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Text metodiky v Bulletinu SKIP</a:t>
            </a:r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Tašky se vyrábí</a:t>
            </a:r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Text knížky pro děti v dílně výtvarnice, dohodnut nakladatel</a:t>
            </a:r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Finišuje text „metodiky“ </a:t>
            </a:r>
            <a:r>
              <a:rPr lang="cs-CZ" sz="3200" dirty="0" smtClean="0"/>
              <a:t>(kalendář do 12 měsíců děťátka)</a:t>
            </a:r>
            <a:r>
              <a:rPr lang="cs-CZ" sz="3200" b="1" dirty="0" smtClean="0"/>
              <a:t>, řeší se grafická podoba</a:t>
            </a:r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Audiokniha v přípravě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12416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588214" cy="1450757"/>
          </a:xfrm>
        </p:spPr>
        <p:txBody>
          <a:bodyPr>
            <a:normAutofit/>
          </a:bodyPr>
          <a:lstStyle/>
          <a:p>
            <a:r>
              <a:rPr lang="cs-CZ" sz="5400" dirty="0" smtClean="0">
                <a:latin typeface="Arial Black" panose="020B0A04020102020204" pitchFamily="34" charset="0"/>
              </a:rPr>
              <a:t>Na závěr: zkusme začít!</a:t>
            </a:r>
            <a:endParaRPr lang="cs-CZ" sz="54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Loga, vizuál, </a:t>
            </a:r>
            <a:r>
              <a:rPr lang="cs-CZ" sz="3200" b="1" dirty="0" smtClean="0"/>
              <a:t>kampaň, rozvoj projektu?</a:t>
            </a:r>
            <a:endParaRPr lang="cs-CZ" sz="3200" b="1" dirty="0"/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Partneři dnes </a:t>
            </a:r>
            <a:r>
              <a:rPr lang="cs-CZ" sz="3200" b="1" dirty="0" smtClean="0"/>
              <a:t> (MK ČR, </a:t>
            </a:r>
            <a:r>
              <a:rPr lang="cs-CZ" sz="3200" b="1" dirty="0" err="1" smtClean="0"/>
              <a:t>MetLife</a:t>
            </a:r>
            <a:r>
              <a:rPr lang="cs-CZ" sz="3200" b="1" dirty="0" smtClean="0"/>
              <a:t>, Leo </a:t>
            </a:r>
            <a:r>
              <a:rPr lang="cs-CZ" sz="3200" b="1" dirty="0" err="1" smtClean="0"/>
              <a:t>Burnett</a:t>
            </a:r>
            <a:r>
              <a:rPr lang="cs-CZ" sz="3200" b="1" dirty="0" smtClean="0"/>
              <a:t>, Nakl. Triton… veřejná správa?) a </a:t>
            </a:r>
            <a:r>
              <a:rPr lang="cs-CZ" sz="3200" b="1" dirty="0"/>
              <a:t>v </a:t>
            </a:r>
            <a:r>
              <a:rPr lang="cs-CZ" sz="3200" b="1" dirty="0" smtClean="0"/>
              <a:t>budoucnu ????</a:t>
            </a:r>
            <a:endParaRPr lang="cs-CZ" sz="3200" b="1" dirty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Pilotní etapa projektu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Záleží na knihovnách!!!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Přihlašovací formulář: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3200" b="1" u="sng" dirty="0">
                <a:hlinkClick r:id="rId2"/>
              </a:rPr>
              <a:t>http://skipcr.cz/akce-a-projekty/formulare/bookstart</a:t>
            </a:r>
            <a:endParaRPr lang="cs-CZ" sz="3200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6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789920" cy="1450757"/>
          </a:xfrm>
        </p:spPr>
        <p:txBody>
          <a:bodyPr>
            <a:normAutofit/>
          </a:bodyPr>
          <a:lstStyle/>
          <a:p>
            <a:r>
              <a:rPr lang="cs-CZ" sz="5400" b="1" dirty="0">
                <a:latin typeface="Arial Black" panose="020B0A04020102020204" pitchFamily="34" charset="0"/>
              </a:rPr>
              <a:t>Z</a:t>
            </a:r>
            <a:r>
              <a:rPr lang="cs-CZ" sz="5400" b="1" dirty="0" smtClean="0">
                <a:latin typeface="Arial Black" panose="020B0A04020102020204" pitchFamily="34" charset="0"/>
              </a:rPr>
              <a:t>a přípravný výbor</a:t>
            </a:r>
            <a:endParaRPr lang="cs-CZ" sz="5400" b="1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3200" b="1" dirty="0" smtClean="0"/>
              <a:t>Zlata Houšková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3200" b="1" dirty="0" smtClean="0"/>
              <a:t>GSM: 773-461-554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3200" b="1" dirty="0" smtClean="0"/>
              <a:t>E-mail: </a:t>
            </a:r>
            <a:r>
              <a:rPr lang="cs-CZ" sz="3200" b="1" dirty="0" smtClean="0">
                <a:hlinkClick r:id="rId2"/>
              </a:rPr>
              <a:t>zlata.houskova@gmail.com</a:t>
            </a:r>
            <a:endParaRPr lang="cs-CZ" sz="3200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507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>
                <a:latin typeface="Arial Black" panose="020B0A04020102020204" pitchFamily="34" charset="0"/>
              </a:rPr>
              <a:t>Cíl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8163" lvl="0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Orientovat </a:t>
            </a:r>
            <a:r>
              <a:rPr lang="cs-CZ" sz="3200" b="1" dirty="0"/>
              <a:t>rodiče v nabídce kvalitní literatury pro děti</a:t>
            </a:r>
          </a:p>
          <a:p>
            <a:pPr marL="538163" lvl="0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Inovovat </a:t>
            </a:r>
            <a:r>
              <a:rPr lang="cs-CZ" sz="3200" b="1" dirty="0"/>
              <a:t>a rozšířit služby knihoven pro nejmladší děti a pro rodiny</a:t>
            </a:r>
          </a:p>
          <a:p>
            <a:pPr marL="538163" lvl="0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Vytvořit </a:t>
            </a:r>
            <a:r>
              <a:rPr lang="cs-CZ" sz="3200" b="1" dirty="0"/>
              <a:t>novou čtenářskou komunitu</a:t>
            </a:r>
          </a:p>
          <a:p>
            <a:pPr marL="538163" lvl="0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Podílet </a:t>
            </a:r>
            <a:r>
              <a:rPr lang="cs-CZ" sz="3200" b="1" dirty="0"/>
              <a:t>se na rozvoji intelektuálního potenciálu společnosti</a:t>
            </a:r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endParaRPr lang="cs-CZ" sz="3200" b="1" dirty="0"/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43400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6000" b="1" dirty="0" smtClean="0">
                <a:latin typeface="Arial Black" panose="020B0A04020102020204" pitchFamily="34" charset="0"/>
              </a:rPr>
              <a:t>Příležitost I </a:t>
            </a:r>
            <a:endParaRPr lang="cs-CZ" sz="6000" b="1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Stát se vůdčí silou nastaveného procesu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Potvrdit svou nezastupitelnou (?) roli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Prezentovat</a:t>
            </a:r>
            <a:r>
              <a:rPr lang="cs-CZ" sz="3200" b="1" dirty="0"/>
              <a:t> </a:t>
            </a:r>
            <a:r>
              <a:rPr lang="cs-CZ" sz="3200" b="1" dirty="0" smtClean="0"/>
              <a:t>se veřejnosti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Oslovit nové skupiny veřejnosti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Získat nové členy (registrované uživatele, čtenáře)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Získat nové podpůrce a partnery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Přesvědčit/ujistit zřizovatele o svém významu (?)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17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4806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6000" b="1" dirty="0" smtClean="0">
                <a:latin typeface="Arial Black" panose="020B0A04020102020204" pitchFamily="34" charset="0"/>
              </a:rPr>
              <a:t>Příležitost II</a:t>
            </a:r>
            <a:endParaRPr lang="cs-CZ" sz="6000" b="1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79" y="1845734"/>
            <a:ext cx="10520979" cy="4023360"/>
          </a:xfrm>
        </p:spPr>
        <p:txBody>
          <a:bodyPr>
            <a:noAutofit/>
          </a:bodyPr>
          <a:lstStyle/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"/>
            </a:pPr>
            <a:r>
              <a:rPr lang="cs-CZ" sz="3200" b="1" dirty="0" smtClean="0"/>
              <a:t>Navrátit čtenářskou a funkční gramotnost do centra pozornosti a pozitivně ji ovlivnit</a:t>
            </a:r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"/>
            </a:pPr>
            <a:r>
              <a:rPr lang="cs-CZ" sz="3200" b="1" dirty="0" smtClean="0"/>
              <a:t>Přesvědčit a </a:t>
            </a:r>
            <a:r>
              <a:rPr lang="cs-CZ" sz="3200" b="1" dirty="0"/>
              <a:t>učit rodiče </a:t>
            </a:r>
            <a:r>
              <a:rPr lang="cs-CZ" sz="3200" dirty="0"/>
              <a:t>(část) </a:t>
            </a:r>
            <a:endParaRPr lang="cs-CZ" sz="3200" dirty="0" smtClean="0"/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"/>
            </a:pPr>
            <a:r>
              <a:rPr lang="cs-CZ" sz="3200" b="1" dirty="0" smtClean="0"/>
              <a:t>Pozitivně změnit motivaci nejmenších dětí k četbě</a:t>
            </a:r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"/>
            </a:pPr>
            <a:r>
              <a:rPr lang="cs-CZ" sz="3200" b="1" dirty="0" smtClean="0"/>
              <a:t>Učinit to masově, systémově a systematicky s pomocí institucí veřejného zájmu</a:t>
            </a:r>
          </a:p>
          <a:p>
            <a:pPr marL="538163" indent="-538163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349889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latin typeface="Arial Black" panose="020B0A04020102020204" pitchFamily="34" charset="0"/>
              </a:rPr>
              <a:t>Postup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79" y="1845733"/>
            <a:ext cx="10494085" cy="4313019"/>
          </a:xfrm>
        </p:spPr>
        <p:txBody>
          <a:bodyPr>
            <a:noAutofit/>
          </a:bodyPr>
          <a:lstStyle/>
          <a:p>
            <a:pPr lvl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3200" b="1" dirty="0" smtClean="0"/>
              <a:t>1</a:t>
            </a:r>
            <a:r>
              <a:rPr lang="cs-CZ" sz="3200" dirty="0" smtClean="0"/>
              <a:t>. </a:t>
            </a:r>
            <a:r>
              <a:rPr lang="cs-CZ" sz="3200" b="1" dirty="0" smtClean="0"/>
              <a:t>Co </a:t>
            </a:r>
            <a:r>
              <a:rPr lang="cs-CZ" sz="3200" b="1" dirty="0"/>
              <a:t>nejvíce rodin s novorozenci v zapojených knihovnách získá u příležitosti vítání občánků nebo obdobných slavností v knihovně sadu/set dárků od knihovny </a:t>
            </a:r>
            <a:endParaRPr lang="cs-CZ" sz="3200" b="1" dirty="0" smtClean="0"/>
          </a:p>
          <a:p>
            <a:pPr lvl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3200" b="1" dirty="0" smtClean="0"/>
              <a:t>Dárky od SKIP: </a:t>
            </a:r>
            <a:r>
              <a:rPr lang="cs-CZ" sz="3200" dirty="0" smtClean="0"/>
              <a:t>taška </a:t>
            </a:r>
            <a:r>
              <a:rPr lang="cs-CZ" sz="3200" dirty="0"/>
              <a:t>projektu, knížka pro děťátko, audiokniha, speciálně vydaná </a:t>
            </a:r>
            <a:r>
              <a:rPr lang="cs-CZ" sz="3200" dirty="0" smtClean="0"/>
              <a:t>„metodická“ </a:t>
            </a:r>
            <a:r>
              <a:rPr lang="cs-CZ" sz="3200" dirty="0"/>
              <a:t>publikace pro počáteční čtení rodičů s dětmi, seznamy doporučené literatury pro předškolní děti </a:t>
            </a:r>
            <a:r>
              <a:rPr lang="cs-CZ" sz="3200" i="1" dirty="0" smtClean="0"/>
              <a:t> </a:t>
            </a:r>
          </a:p>
          <a:p>
            <a:pPr lvl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3200" b="1" dirty="0" smtClean="0"/>
              <a:t>Dárky od knihovny:</a:t>
            </a:r>
            <a:r>
              <a:rPr lang="cs-CZ" sz="3200" dirty="0" smtClean="0"/>
              <a:t> </a:t>
            </a:r>
            <a:r>
              <a:rPr lang="cs-CZ" sz="3200" dirty="0"/>
              <a:t>členská legitimace do knihovny, nabídka služeb knihovny pro rodiny s malými dětmi, pozvánka na akce pro rodiče s dětmi, další drobné dárky… </a:t>
            </a:r>
          </a:p>
        </p:txBody>
      </p:sp>
    </p:spTree>
    <p:extLst>
      <p:ext uri="{BB962C8B-B14F-4D97-AF65-F5344CB8AC3E}">
        <p14:creationId xmlns:p14="http://schemas.microsoft.com/office/powerpoint/2010/main" val="372485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>
                <a:latin typeface="Arial Black" panose="020B0A04020102020204" pitchFamily="34" charset="0"/>
              </a:rPr>
              <a:t>Postup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3663" lvl="0" indent="-936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3200" b="1" dirty="0" smtClean="0"/>
              <a:t>2. Knihovny </a:t>
            </a:r>
            <a:r>
              <a:rPr lang="cs-CZ" sz="3200" b="1" dirty="0"/>
              <a:t>zapojené do projektu </a:t>
            </a:r>
            <a:r>
              <a:rPr lang="cs-CZ" sz="3200" b="1" dirty="0">
                <a:solidFill>
                  <a:schemeClr val="accent1">
                    <a:lumMod val="75000"/>
                  </a:schemeClr>
                </a:solidFill>
              </a:rPr>
              <a:t>připraví speciální typy služeb pro tuto uživatelskou skupinu</a:t>
            </a:r>
            <a:r>
              <a:rPr lang="cs-CZ" sz="3200" b="1" dirty="0"/>
              <a:t>, nabídnou prostor pro aktivity neformálních i formálních skupiny rodičů a jejich dětí, webové prezentace ad.</a:t>
            </a:r>
          </a:p>
          <a:p>
            <a:pPr marL="93663" lvl="0" indent="-936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3200" b="1" dirty="0" smtClean="0"/>
              <a:t>3. Knihovny </a:t>
            </a:r>
            <a:r>
              <a:rPr lang="cs-CZ" sz="3200" b="1" dirty="0"/>
              <a:t>a SKIP budou propagovat projekt a jeho cíle, rozšiřovat okruh zapojených knihoven/obcí, realizovat a tvořit nové typy aktivit, publikovat…</a:t>
            </a:r>
          </a:p>
          <a:p>
            <a:pPr marL="93663" indent="-936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endParaRPr lang="cs-CZ" sz="3200" b="1" dirty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426595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latin typeface="Arial Black" panose="020B0A04020102020204" pitchFamily="34" charset="0"/>
              </a:rPr>
              <a:t>Podmínky účasti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45784"/>
          </a:xfrm>
        </p:spPr>
        <p:txBody>
          <a:bodyPr>
            <a:noAutofit/>
          </a:bodyPr>
          <a:lstStyle/>
          <a:p>
            <a:pPr marL="538163" lvl="0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Přihlášení do projektu (do 30. listopadu)</a:t>
            </a:r>
            <a:endParaRPr lang="cs-CZ" sz="3200" dirty="0"/>
          </a:p>
          <a:p>
            <a:pPr marL="538163" lvl="0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Institucionální členství knihovny ve SKIP</a:t>
            </a:r>
            <a:endParaRPr lang="cs-CZ" sz="3200" dirty="0"/>
          </a:p>
          <a:p>
            <a:pPr marL="538163" lvl="0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Zjištění demografických podkladů v obci </a:t>
            </a:r>
            <a:r>
              <a:rPr lang="cs-CZ" sz="3200" dirty="0" smtClean="0"/>
              <a:t>(počty </a:t>
            </a:r>
            <a:r>
              <a:rPr lang="cs-CZ" sz="3200" dirty="0"/>
              <a:t>novorozenců z posledních let, aby bylo možné odhadnout počet potřebných sad/setů)</a:t>
            </a:r>
          </a:p>
          <a:p>
            <a:pPr marL="538163" lvl="0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Jednání o podpoře s obcí </a:t>
            </a:r>
            <a:r>
              <a:rPr lang="cs-CZ" sz="3200" dirty="0"/>
              <a:t>(event. úhrada části potřebných setů) </a:t>
            </a:r>
          </a:p>
          <a:p>
            <a:pPr marL="538163" lvl="0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Včasné převzetí dárkových sad/setů </a:t>
            </a:r>
            <a:r>
              <a:rPr lang="cs-CZ" sz="3200" dirty="0"/>
              <a:t>v průběhu února – března </a:t>
            </a:r>
            <a:r>
              <a:rPr lang="cs-CZ" sz="3200" dirty="0" smtClean="0"/>
              <a:t>2018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626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>
                <a:latin typeface="Arial Black" panose="020B0A04020102020204" pitchFamily="34" charset="0"/>
              </a:rPr>
              <a:t>Podmínky účasti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Předání dárkových sad/setů rodičům novorozenců při vítání občánků nebo na speciálním vítáních občánků v knihovnách </a:t>
            </a:r>
            <a:r>
              <a:rPr lang="cs-CZ" sz="3200" dirty="0"/>
              <a:t>v průběhu r. 2018</a:t>
            </a:r>
          </a:p>
          <a:p>
            <a:pPr marL="538163" lvl="0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 smtClean="0"/>
              <a:t>Budování/zajištění </a:t>
            </a:r>
            <a:r>
              <a:rPr lang="cs-CZ" sz="3200" b="1" dirty="0"/>
              <a:t>relevantního fondu literatury pro rodiče a děti </a:t>
            </a:r>
            <a:r>
              <a:rPr lang="cs-CZ" sz="3200" dirty="0"/>
              <a:t>(do 3let, do 6let) </a:t>
            </a:r>
            <a:r>
              <a:rPr lang="cs-CZ" sz="3200" b="1" dirty="0"/>
              <a:t>v knihovně</a:t>
            </a:r>
            <a:endParaRPr lang="cs-CZ" sz="3200" dirty="0"/>
          </a:p>
          <a:p>
            <a:pPr marL="538163" lvl="0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r>
              <a:rPr lang="cs-CZ" sz="3200" b="1" dirty="0"/>
              <a:t>Uspořádání (minimálně) 4 relevantních akcí/rok </a:t>
            </a:r>
            <a:r>
              <a:rPr lang="cs-CZ" sz="3200" dirty="0"/>
              <a:t>(„dopoledne s knížkou“ – viz metodika ve zvláštním čísle Bulletinu SKIP 2017)</a:t>
            </a:r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endParaRPr lang="cs-CZ" sz="3200" dirty="0"/>
          </a:p>
          <a:p>
            <a:pPr marL="538163" indent="-53816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&amp;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36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345</TotalTime>
  <Words>785</Words>
  <Application>Microsoft Office PowerPoint</Application>
  <PresentationFormat>Širokoúhlá obrazovka</PresentationFormat>
  <Paragraphs>129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 Black</vt:lpstr>
      <vt:lpstr>Calibri</vt:lpstr>
      <vt:lpstr>Calibri Light</vt:lpstr>
      <vt:lpstr>Wingdings</vt:lpstr>
      <vt:lpstr>Retrospektiva</vt:lpstr>
      <vt:lpstr>S knížkou do života (Bookstart)</vt:lpstr>
      <vt:lpstr>Cíl</vt:lpstr>
      <vt:lpstr>Cíl</vt:lpstr>
      <vt:lpstr>      Příležitost I </vt:lpstr>
      <vt:lpstr>       Příležitost II</vt:lpstr>
      <vt:lpstr>Postup</vt:lpstr>
      <vt:lpstr>Postup</vt:lpstr>
      <vt:lpstr>Podmínky účasti</vt:lpstr>
      <vt:lpstr>Podmínky účasti</vt:lpstr>
      <vt:lpstr>Podmínky účasti</vt:lpstr>
      <vt:lpstr>Podmínky účasti</vt:lpstr>
      <vt:lpstr>Harmonogram</vt:lpstr>
      <vt:lpstr>Praxe knihoven</vt:lpstr>
      <vt:lpstr>Typový pořad aktivity (Dopoledne s knížkou)</vt:lpstr>
      <vt:lpstr>Dopoledne s knížkou</vt:lpstr>
      <vt:lpstr>V rukou, v hlavě, v srdci</vt:lpstr>
      <vt:lpstr>Charakteristiky</vt:lpstr>
      <vt:lpstr>Charakteristiky</vt:lpstr>
      <vt:lpstr>Charakteristiky</vt:lpstr>
      <vt:lpstr>Charakteristiky</vt:lpstr>
      <vt:lpstr>Doplňkové aktivity –  vždy s knihou!</vt:lpstr>
      <vt:lpstr>Doplňkové aktivity –  vždy s knihou!</vt:lpstr>
      <vt:lpstr>Doplňkové aktivity –  vždy s knihou!</vt:lpstr>
      <vt:lpstr>Hotovo, rozpracováno</vt:lpstr>
      <vt:lpstr>Na závěr: zkusme začít!</vt:lpstr>
      <vt:lpstr>Za přípravný výbor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Příležitost pro knihovny a společnost</dc:title>
  <dc:creator>ZLATA</dc:creator>
  <cp:lastModifiedBy>ZLATA</cp:lastModifiedBy>
  <cp:revision>38</cp:revision>
  <dcterms:created xsi:type="dcterms:W3CDTF">2017-10-19T18:17:58Z</dcterms:created>
  <dcterms:modified xsi:type="dcterms:W3CDTF">2017-11-25T20:04:36Z</dcterms:modified>
</cp:coreProperties>
</file>