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8" r:id="rId3"/>
    <p:sldId id="318" r:id="rId4"/>
    <p:sldId id="319" r:id="rId5"/>
    <p:sldId id="320" r:id="rId6"/>
    <p:sldId id="321" r:id="rId7"/>
    <p:sldId id="317" r:id="rId8"/>
    <p:sldId id="299" r:id="rId9"/>
    <p:sldId id="310" r:id="rId10"/>
    <p:sldId id="259" r:id="rId11"/>
    <p:sldId id="311" r:id="rId12"/>
    <p:sldId id="312" r:id="rId13"/>
    <p:sldId id="313" r:id="rId14"/>
    <p:sldId id="314" r:id="rId15"/>
    <p:sldId id="326" r:id="rId16"/>
    <p:sldId id="327" r:id="rId17"/>
    <p:sldId id="275" r:id="rId18"/>
    <p:sldId id="258" r:id="rId19"/>
    <p:sldId id="315" r:id="rId20"/>
    <p:sldId id="322" r:id="rId21"/>
    <p:sldId id="323" r:id="rId22"/>
    <p:sldId id="265" r:id="rId23"/>
    <p:sldId id="306" r:id="rId24"/>
    <p:sldId id="309" r:id="rId25"/>
    <p:sldId id="273" r:id="rId26"/>
    <p:sldId id="316" r:id="rId27"/>
    <p:sldId id="272" r:id="rId28"/>
    <p:sldId id="260" r:id="rId29"/>
    <p:sldId id="271" r:id="rId30"/>
    <p:sldId id="324" r:id="rId31"/>
    <p:sldId id="325" r:id="rId32"/>
    <p:sldId id="294" r:id="rId33"/>
    <p:sldId id="257"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5" d="100"/>
          <a:sy n="115" d="100"/>
        </p:scale>
        <p:origin x="258" y="108"/>
      </p:cViewPr>
      <p:guideLst/>
    </p:cSldViewPr>
  </p:slideViewPr>
  <p:notesTextViewPr>
    <p:cViewPr>
      <p:scale>
        <a:sx n="1" d="1"/>
        <a:sy n="1" d="1"/>
      </p:scale>
      <p:origin x="0" y="0"/>
    </p:cViewPr>
  </p:notesTextViewPr>
  <p:sorterViewPr>
    <p:cViewPr>
      <p:scale>
        <a:sx n="100" d="100"/>
        <a:sy n="100" d="100"/>
      </p:scale>
      <p:origin x="0" y="-11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cs-CZ" smtClean="0"/>
              <a:t>Kliknutím lze upravit styl.</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48A87A34-81AB-432B-8DAE-1953F412C126}" type="datetimeFigureOut">
              <a:rPr lang="en-US" dirty="0"/>
              <a:t>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48A87A34-81AB-432B-8DAE-1953F412C126}" type="datetimeFigureOut">
              <a:rPr lang="en-US" dirty="0"/>
              <a:t>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smtClean="0"/>
              <a:t>Kliknutím lze upravit styl.</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cs-CZ" smtClean="0"/>
              <a:t>Kliknutím lze upravit styl.</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smtClean="0"/>
              <a:t>Kliknutím lze upravit styl.</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cs-CZ" smtClean="0"/>
              <a:t>Kliknutím lze upravit styl.</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48A87A34-81AB-432B-8DAE-1953F412C126}" type="datetimeFigureOut">
              <a:rPr lang="en-US" dirty="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cs-CZ" smtClean="0"/>
              <a:t>Kliknutím lze upravit styl.</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2" name="Content Placeholder 3"/>
          <p:cNvSpPr>
            <a:spLocks noGrp="1"/>
          </p:cNvSpPr>
          <p:nvPr>
            <p:ph sz="quarter" idx="13"/>
          </p:nvPr>
        </p:nvSpPr>
        <p:spPr>
          <a:xfrm>
            <a:off x="913774" y="3051012"/>
            <a:ext cx="5106027" cy="274018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3" name="Content Placeholder 5"/>
          <p:cNvSpPr>
            <a:spLocks noGrp="1"/>
          </p:cNvSpPr>
          <p:nvPr>
            <p:ph sz="quarter" idx="14"/>
          </p:nvPr>
        </p:nvSpPr>
        <p:spPr>
          <a:xfrm>
            <a:off x="6172200" y="3051012"/>
            <a:ext cx="5105401" cy="274018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cs-CZ" smtClean="0"/>
              <a:t>Kliknutím lze upravit styl.</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8A87A34-81AB-432B-8DAE-1953F412C126}" type="datetimeFigureOut">
              <a:rPr lang="en-US" dirty="0"/>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0000"/>
            </a:gs>
            <a:gs pos="100000">
              <a:schemeClr val="bg1">
                <a:shade val="64000"/>
                <a:lumMod val="88000"/>
              </a:schemeClr>
            </a:gs>
          </a:gsLst>
          <a:lin ang="5400000" scaled="0"/>
          <a:tileRect/>
        </a:gra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11/6/2017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Projekty</a:t>
            </a:r>
            <a:r>
              <a:rPr lang="cs-CZ" dirty="0" smtClean="0">
                <a:solidFill>
                  <a:schemeClr val="accent6">
                    <a:lumMod val="75000"/>
                  </a:schemeClr>
                </a:solidFill>
                <a:latin typeface="Times New Roman" panose="02020603050405020304" pitchFamily="18" charset="0"/>
                <a:cs typeface="Times New Roman" panose="02020603050405020304" pitchFamily="18" charset="0"/>
              </a:rPr>
              <a:t>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a:t>
            </a:r>
            <a:r>
              <a:rPr lang="cs-CZ" dirty="0" smtClean="0">
                <a:solidFill>
                  <a:schemeClr val="accent6">
                    <a:lumMod val="75000"/>
                  </a:schemeClr>
                </a:solidFill>
                <a:latin typeface="Times New Roman" panose="02020603050405020304" pitchFamily="18" charset="0"/>
                <a:cs typeface="Times New Roman" panose="02020603050405020304" pitchFamily="18" charset="0"/>
              </a:rPr>
              <a:t>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2018</a:t>
            </a:r>
            <a:endParaRPr lang="cs-CZ"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119414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 9</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r>
              <a:rPr lang="cs-CZ" dirty="0"/>
              <a:t>Poznáváme současné autory dětských </a:t>
            </a:r>
            <a:r>
              <a:rPr lang="cs-CZ" dirty="0" smtClean="0"/>
              <a:t>knih</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367092"/>
            <a:ext cx="10363826" cy="4101085"/>
          </a:xfrm>
        </p:spPr>
        <p:txBody>
          <a:bodyPr>
            <a:normAutofit/>
          </a:bodyPr>
          <a:lstStyle/>
          <a:p>
            <a:r>
              <a:rPr lang="cs-CZ" dirty="0"/>
              <a:t>Ve čtyřech knihovnách Zlínského kraje pozveme děti na setkání s osobností literárního světa, která může motivovat ke čtení a návštěvě knihovny i ty, kteří cestu do knihovny zatím hledají. Projekt bude realizován v říjnu 2018, besedy se známou českou autorkou Ester Starou proběhnou </a:t>
            </a:r>
            <a:r>
              <a:rPr lang="cs-CZ" dirty="0" err="1"/>
              <a:t>výhradne</a:t>
            </a:r>
            <a:r>
              <a:rPr lang="cs-CZ" dirty="0"/>
              <a:t> v knihovnách zapojených do projektů Klubu dětských </a:t>
            </a:r>
            <a:r>
              <a:rPr lang="cs-CZ" dirty="0" err="1"/>
              <a:t>knihovne</a:t>
            </a:r>
            <a:r>
              <a:rPr lang="cs-CZ" dirty="0"/>
              <a:t> SKIP ČR a dále pak i SKIP ČR. Výhodou společného projektu je využití množstevní slevy a spoluúčast na nákladech dopravy. Autorku ubytujeme v jednom místě a odtud vyjede za malými čtenáři Zlínského kraje, dopravu v rámci našeho kraje zajistí do projektu zapojené knihovny</a:t>
            </a:r>
            <a:r>
              <a:rPr lang="cs-CZ" dirty="0" smtClean="0"/>
              <a:t>.</a:t>
            </a:r>
            <a:endParaRPr lang="cs-CZ" sz="1800"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Celkové náklady 14 000</a:t>
            </a:r>
            <a:endParaRPr lang="cs-CZ" sz="1800"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4298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 9</a:t>
            </a:r>
            <a:r>
              <a:rPr lang="cs-CZ" dirty="0" smtClean="0"/>
              <a:t/>
            </a:r>
            <a:br>
              <a:rPr lang="cs-CZ" dirty="0" smtClean="0"/>
            </a:br>
            <a:r>
              <a:rPr lang="cs-CZ" dirty="0" err="1"/>
              <a:t>Storytelling</a:t>
            </a:r>
            <a:r>
              <a:rPr lang="cs-CZ" dirty="0"/>
              <a:t> s knihou v </a:t>
            </a:r>
            <a:r>
              <a:rPr lang="cs-CZ" dirty="0" smtClean="0"/>
              <a:t>ruce</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367092"/>
            <a:ext cx="10363826" cy="4101085"/>
          </a:xfrm>
        </p:spPr>
        <p:txBody>
          <a:bodyPr>
            <a:normAutofit/>
          </a:bodyPr>
          <a:lstStyle/>
          <a:p>
            <a:r>
              <a:rPr lang="cs-CZ" dirty="0"/>
              <a:t>V průběhu semináře účastníci získají teoretické znalosti z dané oblasti, a zároveň si osvojí i spoustu praktických dovedností, které budou moci v knihovnách uplatnit. Zvládnutím techniky </a:t>
            </a:r>
            <a:r>
              <a:rPr lang="cs-CZ" dirty="0" err="1"/>
              <a:t>storytellingu</a:t>
            </a:r>
            <a:r>
              <a:rPr lang="cs-CZ" dirty="0"/>
              <a:t> si účastníci rozšíří a obohatí svou slovní zásobu a zlepší se ve schopnosti komunikace i v aktivní práci s literaturou. Vyprávěním příběhů si zdokonalí kritické myšlení, naučí se v příbězích hledat souvislosti a stanou se více empatickými. Tyto schopnosti a dovednosti poté mohou účastníci z řad knihovníků a lektorů využít při práci s dětmi. Pro zajištění školení budou oslovení odborníci z daných oblastí. </a:t>
            </a:r>
            <a:endParaRPr lang="cs-CZ" sz="1800"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Celkové náklady 10 000</a:t>
            </a:r>
            <a:endParaRPr lang="cs-CZ" sz="1800"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8029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 9</a:t>
            </a:r>
            <a:r>
              <a:rPr lang="cs-CZ" dirty="0" smtClean="0"/>
              <a:t/>
            </a:r>
            <a:br>
              <a:rPr lang="cs-CZ" dirty="0" smtClean="0"/>
            </a:br>
            <a:r>
              <a:rPr lang="cs-CZ" dirty="0"/>
              <a:t>Současná literatura pro děti a její vliv na rozvoj čtenářství - VII</a:t>
            </a:r>
            <a:r>
              <a:rPr lang="cs-CZ" dirty="0" smtClean="0"/>
              <a:t>.</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367092"/>
            <a:ext cx="10363826" cy="4101085"/>
          </a:xfrm>
        </p:spPr>
        <p:txBody>
          <a:bodyPr>
            <a:normAutofit/>
          </a:bodyPr>
          <a:lstStyle/>
          <a:p>
            <a:r>
              <a:rPr lang="cs-CZ" dirty="0"/>
              <a:t>Seminář Současná literatura pro děti a její vliv na rozvoj čtenář VII. - „Pestrý dívčí svět“ má za cíl seznámit účastníky semináře a aktuálními tématy soudobé literatury pro děti a mládež</a:t>
            </a:r>
            <a:r>
              <a:rPr lang="cs-CZ" dirty="0" smtClean="0"/>
              <a:t>.</a:t>
            </a:r>
            <a:r>
              <a:rPr lang="cs-CZ" dirty="0"/>
              <a:t> Literatura určená primárně dívkám všeho věku tvoří jednu z největších skupin vydávané literatury pro děti a mládež. Nejedná se pouze o příběhy prvních lásek v tradičním pojetí – láska může mít mnoho podob: ke zvířatům, tanci, hudbě, malování… Navzdory tradičním klišé je současný dívčí svět velmi pestrý – a stejně tak knihy, které ho zobrazují: od malé baletky až po válečnici s mečem. </a:t>
            </a:r>
            <a:endParaRPr lang="cs-CZ" sz="1800"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Celkové náklady </a:t>
            </a:r>
            <a:r>
              <a:rPr lang="cs-CZ" sz="1800" b="1" dirty="0">
                <a:solidFill>
                  <a:schemeClr val="accent6">
                    <a:lumMod val="75000"/>
                  </a:schemeClr>
                </a:solidFill>
                <a:latin typeface="Times New Roman" panose="02020603050405020304" pitchFamily="18" charset="0"/>
                <a:cs typeface="Times New Roman" panose="02020603050405020304" pitchFamily="18" charset="0"/>
              </a:rPr>
              <a:t>2</a:t>
            </a:r>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0 000</a:t>
            </a:r>
            <a:endParaRPr lang="cs-CZ" sz="1800"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3213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 9</a:t>
            </a:r>
            <a:r>
              <a:rPr lang="cs-CZ" dirty="0" smtClean="0"/>
              <a:t/>
            </a:r>
            <a:br>
              <a:rPr lang="cs-CZ" dirty="0" smtClean="0"/>
            </a:br>
            <a:r>
              <a:rPr lang="cs-CZ" dirty="0"/>
              <a:t>Chceme dětem číst </a:t>
            </a:r>
            <a:r>
              <a:rPr lang="cs-CZ" dirty="0" smtClean="0"/>
              <a:t>X</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367092"/>
            <a:ext cx="10363826" cy="4101085"/>
          </a:xfrm>
        </p:spPr>
        <p:txBody>
          <a:bodyPr>
            <a:normAutofit/>
          </a:bodyPr>
          <a:lstStyle/>
          <a:p>
            <a:r>
              <a:rPr lang="cs-CZ" dirty="0"/>
              <a:t>V tomto projektu se chce Centrum dětského čtenářství ve spolupráci se SKIP ČR, region Velká Morava, zaměřit na podporu dětského čtenářství v podobě vzdělávání knihovníků, studentů humanitních vysokých škol a pedagogů. Součástí seminářů bude výměna zkušeností a prezentace zajímavých programů realizovaných na uvedená témata v knihovnách. Cílovou skupinou jsou zejména knihovníci Jihomoravského kraje, ale zúčastnit se jich mohou i další zájemci o vzdělávání v oblasti dětské literatury a práce s dětmi</a:t>
            </a:r>
            <a:r>
              <a:rPr lang="cs-CZ" dirty="0" smtClean="0"/>
              <a:t>.</a:t>
            </a:r>
          </a:p>
          <a:p>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Celkové náklady 36 000</a:t>
            </a:r>
            <a:endParaRPr lang="cs-CZ" sz="1800"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3741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 9</a:t>
            </a:r>
            <a:r>
              <a:rPr lang="cs-CZ" dirty="0" smtClean="0"/>
              <a:t/>
            </a:r>
            <a:br>
              <a:rPr lang="cs-CZ" dirty="0" smtClean="0"/>
            </a:br>
            <a:r>
              <a:rPr lang="cs-CZ" dirty="0"/>
              <a:t>Hudebně historické resumé aneb Od středověku po současnost (jubilejní 20. hudební seminář Knihovny Jiřího Mahena v Brně)</a:t>
            </a:r>
            <a:br>
              <a:rPr lang="cs-CZ" dirty="0"/>
            </a:b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502131"/>
            <a:ext cx="10363826" cy="3966046"/>
          </a:xfrm>
        </p:spPr>
        <p:txBody>
          <a:bodyPr>
            <a:normAutofit/>
          </a:bodyPr>
          <a:lstStyle/>
          <a:p>
            <a:r>
              <a:rPr lang="cs-CZ" dirty="0"/>
              <a:t>Program jubilejního dvacátého semináře bude sestaven z nejžádanějších témat, která vzešla z minulých dvaceti setkání. Na základě předběžného průzkumu mezi knihovníky otevřeme historii hudby od středověku po současnost, s malou exkurzí do hudebních dějin Brněnska. Tvorbu současných, převážně brněnských skladatelů představíme v rámci hudebního vystoupení. Součástí večerního programu bude tradiční sdílení zkušeností samotných knihovníků. </a:t>
            </a:r>
            <a:endParaRPr lang="cs-CZ" sz="1800"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Celkové náklady 31 </a:t>
            </a:r>
            <a:r>
              <a:rPr lang="cs-CZ" sz="1800" b="1" dirty="0">
                <a:solidFill>
                  <a:schemeClr val="accent6">
                    <a:lumMod val="75000"/>
                  </a:schemeClr>
                </a:solidFill>
                <a:latin typeface="Times New Roman" panose="02020603050405020304" pitchFamily="18" charset="0"/>
                <a:cs typeface="Times New Roman" panose="02020603050405020304" pitchFamily="18" charset="0"/>
              </a:rPr>
              <a:t>5</a:t>
            </a:r>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00</a:t>
            </a:r>
            <a:endParaRPr lang="cs-CZ" sz="1800"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1264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 9</a:t>
            </a:r>
            <a:r>
              <a:rPr lang="cs-CZ" dirty="0" smtClean="0"/>
              <a:t/>
            </a:r>
            <a:br>
              <a:rPr lang="cs-CZ" dirty="0" smtClean="0"/>
            </a:br>
            <a:r>
              <a:rPr lang="cs-CZ" dirty="0"/>
              <a:t>Komiksy a knihovna </a:t>
            </a:r>
            <a:r>
              <a:rPr lang="cs-CZ" dirty="0" smtClean="0"/>
              <a:t>100Xjinak</a:t>
            </a:r>
            <a:r>
              <a:rPr lang="cs-CZ" dirty="0"/>
              <a:t/>
            </a:r>
            <a:br>
              <a:rPr lang="cs-CZ" dirty="0"/>
            </a:b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502131"/>
            <a:ext cx="10363826" cy="3966046"/>
          </a:xfrm>
        </p:spPr>
        <p:txBody>
          <a:bodyPr>
            <a:normAutofit/>
          </a:bodyPr>
          <a:lstStyle/>
          <a:p>
            <a:r>
              <a:rPr lang="cs-CZ" dirty="0"/>
              <a:t>Cílem projektu je poskytnout knihovníkům praktické návody, penzum informací, zkušeností a znalostí, které se vztahují k práci s komiksy v knihovnách. Na základě teoretických i praktických poznatků bude vytvořena platforma pro výměnu zkušeností a hledání nových možností v rozvoji těchto trendů ve veřejných knihovnách.</a:t>
            </a:r>
          </a:p>
          <a:p>
            <a:endParaRPr lang="cs-CZ" dirty="0" smtClean="0"/>
          </a:p>
          <a:p>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Celkové </a:t>
            </a:r>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náklady </a:t>
            </a:r>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22 00</a:t>
            </a:r>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0</a:t>
            </a:r>
            <a:endParaRPr lang="cs-CZ" sz="1800"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8092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9</a:t>
            </a:r>
            <a:r>
              <a:rPr lang="cs-CZ" dirty="0" smtClean="0"/>
              <a:t/>
            </a:r>
            <a:br>
              <a:rPr lang="cs-CZ" dirty="0" smtClean="0"/>
            </a:br>
            <a:r>
              <a:rPr lang="cs-CZ" dirty="0" err="1"/>
              <a:t>Deskovky</a:t>
            </a:r>
            <a:r>
              <a:rPr lang="cs-CZ" dirty="0"/>
              <a:t> a knihovna </a:t>
            </a:r>
            <a:r>
              <a:rPr lang="cs-CZ" dirty="0" smtClean="0"/>
              <a:t>100Xjinak</a:t>
            </a:r>
            <a:r>
              <a:rPr lang="cs-CZ" dirty="0"/>
              <a:t/>
            </a:r>
            <a:br>
              <a:rPr lang="cs-CZ" dirty="0"/>
            </a:b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502131"/>
            <a:ext cx="10363826" cy="3966046"/>
          </a:xfrm>
        </p:spPr>
        <p:txBody>
          <a:bodyPr>
            <a:normAutofit/>
          </a:bodyPr>
          <a:lstStyle/>
          <a:p>
            <a:r>
              <a:rPr lang="cs-CZ" dirty="0"/>
              <a:t>Deskové a společenské hry jsou fenoménem, který v posledních letech našel své pevné místo i v knihovnách. Hraní podporuje rozvoj fyzických i psychických schopností, logiku, myšlení, sociální dovednosti, mají vzdělávací potenciál. Společné hraní her v knihovnách posiluje komunitní a mezigenerační rozměr. Knihovna je zajímavým místem i pro další typy her: </a:t>
            </a:r>
            <a:r>
              <a:rPr lang="cs-CZ" dirty="0" err="1"/>
              <a:t>únikovky</a:t>
            </a:r>
            <a:r>
              <a:rPr lang="cs-CZ" dirty="0"/>
              <a:t>, </a:t>
            </a:r>
            <a:r>
              <a:rPr lang="cs-CZ" dirty="0" err="1"/>
              <a:t>larpy</a:t>
            </a:r>
            <a:r>
              <a:rPr lang="cs-CZ" dirty="0"/>
              <a:t> a další. Některé jsou rozšířené, o některých víme jen málo a rádi bychom je ve svých knihovnách zavedli. </a:t>
            </a:r>
            <a:endParaRPr lang="cs-CZ" dirty="0" smtClean="0"/>
          </a:p>
          <a:p>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Celkové </a:t>
            </a:r>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náklady </a:t>
            </a:r>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16</a:t>
            </a:r>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 00</a:t>
            </a:r>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0</a:t>
            </a:r>
            <a:endParaRPr lang="cs-CZ" sz="1800"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977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 10</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r>
              <a:rPr lang="cs-CZ" dirty="0"/>
              <a:t>Setkávání Klubka SKIP 10 v roce </a:t>
            </a:r>
            <a:r>
              <a:rPr lang="cs-CZ" dirty="0" smtClean="0"/>
              <a:t>2018</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367092"/>
            <a:ext cx="10363826" cy="3908580"/>
          </a:xfrm>
        </p:spPr>
        <p:txBody>
          <a:bodyPr>
            <a:normAutofit/>
          </a:bodyPr>
          <a:lstStyle/>
          <a:p>
            <a:r>
              <a:rPr lang="cs-CZ" dirty="0"/>
              <a:t>Na rok 2018 jsou připravena dvě setkání. Jarní bude věnováno kreativnímu workshopu s lektorkou Alenou </a:t>
            </a:r>
            <a:r>
              <a:rPr lang="cs-CZ" dirty="0" err="1"/>
              <a:t>Zupkovou</a:t>
            </a:r>
            <a:r>
              <a:rPr lang="cs-CZ" dirty="0"/>
              <a:t>. </a:t>
            </a:r>
            <a:br>
              <a:rPr lang="cs-CZ" dirty="0"/>
            </a:br>
            <a:r>
              <a:rPr lang="cs-CZ" dirty="0"/>
              <a:t>Na podzimní setkání je naplánováno setkání s tématem mladí v knihovnách, dobrovolníci a propojování s neziskovkami. </a:t>
            </a:r>
            <a:br>
              <a:rPr lang="cs-CZ" dirty="0"/>
            </a:br>
            <a:r>
              <a:rPr lang="cs-CZ" dirty="0"/>
              <a:t>Další náplní pravidelného setkávání je společné sdílení nápadů a praxe a informování členů o celostátních projektech.</a:t>
            </a:r>
          </a:p>
          <a:p>
            <a:endParaRPr lang="cs-CZ" dirty="0" smtClean="0">
              <a:latin typeface="Times New Roman" panose="02020603050405020304" pitchFamily="18" charset="0"/>
              <a:cs typeface="Times New Roman" panose="02020603050405020304" pitchFamily="18" charset="0"/>
            </a:endParaRPr>
          </a:p>
          <a:p>
            <a:r>
              <a:rPr lang="cs-CZ" b="1" dirty="0" smtClean="0">
                <a:solidFill>
                  <a:schemeClr val="accent6">
                    <a:lumMod val="75000"/>
                  </a:schemeClr>
                </a:solidFill>
                <a:latin typeface="Times New Roman" panose="02020603050405020304" pitchFamily="18" charset="0"/>
                <a:cs typeface="Times New Roman" panose="02020603050405020304" pitchFamily="18" charset="0"/>
              </a:rPr>
              <a:t>Celkové náklady </a:t>
            </a:r>
            <a:r>
              <a:rPr lang="cs-CZ" b="1" dirty="0">
                <a:solidFill>
                  <a:schemeClr val="accent6">
                    <a:lumMod val="75000"/>
                  </a:schemeClr>
                </a:solidFill>
                <a:latin typeface="Times New Roman" panose="02020603050405020304" pitchFamily="18" charset="0"/>
                <a:cs typeface="Times New Roman" panose="02020603050405020304" pitchFamily="18" charset="0"/>
              </a:rPr>
              <a:t>8</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 000</a:t>
            </a:r>
            <a:endParaRPr lang="cs-CZ"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3622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 10</a:t>
            </a:r>
            <a:r>
              <a:rPr lang="cs-CZ" dirty="0" smtClean="0">
                <a:latin typeface="Times New Roman" panose="02020603050405020304" pitchFamily="18" charset="0"/>
                <a:cs typeface="Times New Roman" panose="02020603050405020304" pitchFamily="18" charset="0"/>
              </a:rPr>
              <a:t/>
            </a:r>
            <a:br>
              <a:rPr lang="cs-CZ" dirty="0" smtClean="0">
                <a:latin typeface="Times New Roman" panose="02020603050405020304" pitchFamily="18" charset="0"/>
                <a:cs typeface="Times New Roman" panose="02020603050405020304" pitchFamily="18" charset="0"/>
              </a:rPr>
            </a:br>
            <a:r>
              <a:rPr lang="cs-CZ" dirty="0"/>
              <a:t>Rozšiřující kurz RWCT pro pokročilé </a:t>
            </a:r>
            <a:r>
              <a:rPr lang="cs-CZ" dirty="0" smtClean="0"/>
              <a:t>knihovníky</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569945"/>
            <a:ext cx="10363826" cy="3221254"/>
          </a:xfrm>
        </p:spPr>
        <p:txBody>
          <a:bodyPr>
            <a:noAutofit/>
          </a:bodyPr>
          <a:lstStyle/>
          <a:p>
            <a:r>
              <a:rPr lang="cs-CZ" dirty="0"/>
              <a:t>Cílem projektu je uspořádání navazujícího kurzu RWCT v rámci systematického vzdělávání knihovníků pro děti a mládež</a:t>
            </a:r>
            <a:r>
              <a:rPr lang="cs-CZ" dirty="0" smtClean="0"/>
              <a:t>.</a:t>
            </a:r>
            <a:r>
              <a:rPr lang="cs-CZ" dirty="0"/>
              <a:t> Sdílení vlastních programů pro školy. Názorné ukázky, hodnocení, zpětná vazba. Rozbory lekcí. </a:t>
            </a:r>
            <a:br>
              <a:rPr lang="cs-CZ" dirty="0"/>
            </a:br>
            <a:r>
              <a:rPr lang="cs-CZ" dirty="0"/>
              <a:t>Práce s beletrií i naučným textem. Rozšíření dalších metod RWCT. Doporučování literatury pro další práci. Literatura česká i překladová. Tvorba nových lekcí</a:t>
            </a:r>
            <a:r>
              <a:rPr lang="cs-CZ" dirty="0" smtClean="0"/>
              <a:t>.</a:t>
            </a:r>
            <a:endParaRPr lang="cs-CZ" dirty="0"/>
          </a:p>
          <a:p>
            <a:endParaRPr lang="cs-CZ" sz="1800"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Celkové náklady 25 300</a:t>
            </a:r>
            <a:endParaRPr lang="cs-CZ" sz="1800"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6955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 11</a:t>
            </a:r>
            <a:r>
              <a:rPr lang="cs-CZ" dirty="0" smtClean="0">
                <a:latin typeface="Times New Roman" panose="02020603050405020304" pitchFamily="18" charset="0"/>
                <a:cs typeface="Times New Roman" panose="02020603050405020304" pitchFamily="18" charset="0"/>
              </a:rPr>
              <a:t/>
            </a:r>
            <a:br>
              <a:rPr lang="cs-CZ" dirty="0" smtClean="0">
                <a:latin typeface="Times New Roman" panose="02020603050405020304" pitchFamily="18" charset="0"/>
                <a:cs typeface="Times New Roman" panose="02020603050405020304" pitchFamily="18" charset="0"/>
              </a:rPr>
            </a:br>
            <a:r>
              <a:rPr lang="cs-CZ" dirty="0"/>
              <a:t>Hry bez hranic aneb knihovnice </a:t>
            </a:r>
            <a:r>
              <a:rPr lang="cs-CZ" dirty="0" smtClean="0"/>
              <a:t>dětem</a:t>
            </a:r>
            <a:endParaRPr lang="cs-CZ" dirty="0"/>
          </a:p>
        </p:txBody>
      </p:sp>
      <p:sp>
        <p:nvSpPr>
          <p:cNvPr id="3" name="Zástupný symbol pro obsah 2"/>
          <p:cNvSpPr>
            <a:spLocks noGrp="1"/>
          </p:cNvSpPr>
          <p:nvPr>
            <p:ph sz="quarter" idx="13"/>
          </p:nvPr>
        </p:nvSpPr>
        <p:spPr>
          <a:xfrm>
            <a:off x="913774" y="2569945"/>
            <a:ext cx="10363826" cy="3221254"/>
          </a:xfrm>
        </p:spPr>
        <p:txBody>
          <a:bodyPr>
            <a:noAutofit/>
          </a:bodyPr>
          <a:lstStyle/>
          <a:p>
            <a:r>
              <a:rPr lang="cs-CZ" dirty="0"/>
              <a:t>Hry bez hranic se konají už od roku 2007. Každý ročník se koná v jiném městě či obci Karlovarského kraje. Každá knihovna, která se účastní, sestaví čtyřčlenná soutěžní družstva. Týmy se předem připravují - tvoří </a:t>
            </a:r>
            <a:r>
              <a:rPr lang="cs-CZ" dirty="0" err="1"/>
              <a:t>tématicky</a:t>
            </a:r>
            <a:r>
              <a:rPr lang="cs-CZ" dirty="0"/>
              <a:t> laděné kostýmy, "bojový pokřik", erby a také pročítají literaturu k </a:t>
            </a:r>
            <a:r>
              <a:rPr lang="cs-CZ" dirty="0" err="1"/>
              <a:t>tématu.Skladba</a:t>
            </a:r>
            <a:r>
              <a:rPr lang="cs-CZ" dirty="0"/>
              <a:t> soutěžních úkolů zahrnuje od informačních dovedností i zeměpisné a dějepisné znalosti o regionu, ale také sportovní a výtvarné dovednosti</a:t>
            </a:r>
            <a:r>
              <a:rPr lang="cs-CZ" dirty="0" smtClean="0"/>
              <a:t>.</a:t>
            </a:r>
            <a:endParaRPr lang="cs-CZ" sz="1800"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Celkové </a:t>
            </a:r>
            <a:r>
              <a:rPr lang="cs-CZ" sz="1800" b="1" smtClean="0">
                <a:solidFill>
                  <a:schemeClr val="accent6">
                    <a:lumMod val="75000"/>
                  </a:schemeClr>
                </a:solidFill>
                <a:latin typeface="Times New Roman" panose="02020603050405020304" pitchFamily="18" charset="0"/>
                <a:cs typeface="Times New Roman" panose="02020603050405020304" pitchFamily="18" charset="0"/>
              </a:rPr>
              <a:t>náklady 14 000</a:t>
            </a:r>
            <a:endParaRPr lang="cs-CZ" sz="1800"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123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2</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r>
              <a:rPr lang="cs-CZ" dirty="0" err="1"/>
              <a:t>SKIPování</a:t>
            </a:r>
            <a:r>
              <a:rPr lang="cs-CZ" dirty="0"/>
              <a:t> 2018 aneb Jaké jsou naše </a:t>
            </a:r>
            <a:r>
              <a:rPr lang="cs-CZ" dirty="0" smtClean="0"/>
              <a:t>knihovny</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521819"/>
            <a:ext cx="10363826" cy="3869356"/>
          </a:xfrm>
        </p:spPr>
        <p:txBody>
          <a:bodyPr>
            <a:normAutofit/>
          </a:bodyPr>
          <a:lstStyle/>
          <a:p>
            <a:pPr marL="0" indent="0">
              <a:buNone/>
            </a:pPr>
            <a:r>
              <a:rPr lang="cs-CZ" dirty="0"/>
              <a:t>V roce 2018 se uskuteční již 6. ročník tohoto setkání středočeských knihovníků. </a:t>
            </a:r>
            <a:br>
              <a:rPr lang="cs-CZ" dirty="0"/>
            </a:br>
            <a:r>
              <a:rPr lang="cs-CZ" dirty="0"/>
              <a:t>Cílem projektu je vzdělávání knihovníků napříč jednotlivým knihovnickým zaměřením. Akce je určena pro vedoucí pracovníky, pracovníky výpůjčních služeb i akvizitéry a katalogizátory. V letošním roce chceme návštěvníkům přiblížit knihovnické soutěže, kterých se mohou knihovny </a:t>
            </a:r>
            <a:r>
              <a:rPr lang="cs-CZ" dirty="0" smtClean="0"/>
              <a:t>účastnit.</a:t>
            </a:r>
            <a:endParaRPr lang="cs-CZ" dirty="0"/>
          </a:p>
          <a:p>
            <a:pPr marL="0" indent="0">
              <a:buNone/>
            </a:pPr>
            <a:endParaRPr lang="cs-CZ"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cs-CZ" b="1" dirty="0" smtClean="0">
                <a:solidFill>
                  <a:schemeClr val="accent6">
                    <a:lumMod val="75000"/>
                  </a:schemeClr>
                </a:solidFill>
                <a:latin typeface="Times New Roman" panose="02020603050405020304" pitchFamily="18" charset="0"/>
                <a:cs typeface="Times New Roman" panose="02020603050405020304" pitchFamily="18" charset="0"/>
              </a:rPr>
              <a:t>Celkové náklady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14</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000</a:t>
            </a:r>
            <a:endParaRPr lang="cs-CZ"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9365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 11</a:t>
            </a:r>
            <a:r>
              <a:rPr lang="cs-CZ" dirty="0" smtClean="0">
                <a:latin typeface="Times New Roman" panose="02020603050405020304" pitchFamily="18" charset="0"/>
                <a:cs typeface="Times New Roman" panose="02020603050405020304" pitchFamily="18" charset="0"/>
              </a:rPr>
              <a:t/>
            </a:r>
            <a:br>
              <a:rPr lang="cs-CZ" dirty="0" smtClean="0">
                <a:latin typeface="Times New Roman" panose="02020603050405020304" pitchFamily="18" charset="0"/>
                <a:cs typeface="Times New Roman" panose="02020603050405020304" pitchFamily="18" charset="0"/>
              </a:rPr>
            </a:br>
            <a:r>
              <a:rPr lang="cs-CZ" dirty="0"/>
              <a:t>Vzdělaný </a:t>
            </a:r>
            <a:r>
              <a:rPr lang="cs-CZ" dirty="0" smtClean="0"/>
              <a:t>knihovník</a:t>
            </a:r>
            <a:endParaRPr lang="cs-CZ" dirty="0"/>
          </a:p>
        </p:txBody>
      </p:sp>
      <p:sp>
        <p:nvSpPr>
          <p:cNvPr id="3" name="Zástupný symbol pro obsah 2"/>
          <p:cNvSpPr>
            <a:spLocks noGrp="1"/>
          </p:cNvSpPr>
          <p:nvPr>
            <p:ph sz="quarter" idx="13"/>
          </p:nvPr>
        </p:nvSpPr>
        <p:spPr>
          <a:xfrm>
            <a:off x="913774" y="2569945"/>
            <a:ext cx="10363826" cy="3221254"/>
          </a:xfrm>
        </p:spPr>
        <p:txBody>
          <a:bodyPr>
            <a:noAutofit/>
          </a:bodyPr>
          <a:lstStyle/>
          <a:p>
            <a:r>
              <a:rPr lang="cs-CZ" dirty="0"/>
              <a:t>Formou přednášek seznámit knihovníky se současnou literaturou i možnostmi managementu</a:t>
            </a:r>
            <a:r>
              <a:rPr lang="cs-CZ" dirty="0" smtClean="0"/>
              <a:t>.</a:t>
            </a:r>
            <a:r>
              <a:rPr lang="cs-CZ" dirty="0"/>
              <a:t> Trvalé vzdělávání je důležité - proto zařazení přednášky o současné literatuře. Management není jen pro podnikatele - s jeho pomocí je možné mnohé vylepšit a zefektivnit - a to vše ve prospěch </a:t>
            </a:r>
            <a:r>
              <a:rPr lang="cs-CZ" dirty="0" smtClean="0"/>
              <a:t>uživatele.</a:t>
            </a:r>
            <a:endParaRPr lang="cs-CZ" sz="1800"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Celkové </a:t>
            </a:r>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náklady </a:t>
            </a:r>
            <a:r>
              <a:rPr lang="cs-CZ" sz="1800" b="1" dirty="0">
                <a:solidFill>
                  <a:schemeClr val="accent6">
                    <a:lumMod val="75000"/>
                  </a:schemeClr>
                </a:solidFill>
                <a:latin typeface="Times New Roman" panose="02020603050405020304" pitchFamily="18" charset="0"/>
                <a:cs typeface="Times New Roman" panose="02020603050405020304" pitchFamily="18" charset="0"/>
              </a:rPr>
              <a:t>8</a:t>
            </a:r>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 </a:t>
            </a:r>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000</a:t>
            </a:r>
            <a:endParaRPr lang="cs-CZ" sz="1800"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4113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 11</a:t>
            </a:r>
            <a:r>
              <a:rPr lang="cs-CZ" dirty="0" smtClean="0">
                <a:latin typeface="Times New Roman" panose="02020603050405020304" pitchFamily="18" charset="0"/>
                <a:cs typeface="Times New Roman" panose="02020603050405020304" pitchFamily="18" charset="0"/>
              </a:rPr>
              <a:t/>
            </a:r>
            <a:br>
              <a:rPr lang="cs-CZ" dirty="0" smtClean="0">
                <a:latin typeface="Times New Roman" panose="02020603050405020304" pitchFamily="18" charset="0"/>
                <a:cs typeface="Times New Roman" panose="02020603050405020304" pitchFamily="18" charset="0"/>
              </a:rPr>
            </a:br>
            <a:r>
              <a:rPr lang="cs-CZ" dirty="0"/>
              <a:t>Nekoktám, čtu</a:t>
            </a:r>
            <a:r>
              <a:rPr lang="cs-CZ" dirty="0" smtClean="0"/>
              <a:t>!</a:t>
            </a:r>
            <a:endParaRPr lang="cs-CZ" dirty="0"/>
          </a:p>
        </p:txBody>
      </p:sp>
      <p:sp>
        <p:nvSpPr>
          <p:cNvPr id="3" name="Zástupný symbol pro obsah 2"/>
          <p:cNvSpPr>
            <a:spLocks noGrp="1"/>
          </p:cNvSpPr>
          <p:nvPr>
            <p:ph sz="quarter" idx="13"/>
          </p:nvPr>
        </p:nvSpPr>
        <p:spPr>
          <a:xfrm>
            <a:off x="913774" y="2569945"/>
            <a:ext cx="10363826" cy="3221254"/>
          </a:xfrm>
        </p:spPr>
        <p:txBody>
          <a:bodyPr>
            <a:noAutofit/>
          </a:bodyPr>
          <a:lstStyle/>
          <a:p>
            <a:r>
              <a:rPr lang="cs-CZ" dirty="0"/>
              <a:t>Z hlediska knihoven je cílem propagace činnosti knihoven, podpora aktivní spolupráce knihoven kraje zvlášť v oblasti inovace aktivit dětských oddělení a v neposlední řadě posílení spolupráce se základními školami. </a:t>
            </a:r>
            <a:br>
              <a:rPr lang="cs-CZ" dirty="0"/>
            </a:br>
            <a:r>
              <a:rPr lang="cs-CZ" dirty="0"/>
              <a:t>Z hlediska dětského čtenářství je zaměřen na podporu a rozvoj čtení, propagaci čtení na veřejnosti a představení zajímavých nových titulů dětské literatury dětským čtenářům</a:t>
            </a:r>
            <a:r>
              <a:rPr lang="cs-CZ" dirty="0" smtClean="0"/>
              <a:t>.</a:t>
            </a:r>
          </a:p>
          <a:p>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Celkové </a:t>
            </a:r>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náklady </a:t>
            </a:r>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9 </a:t>
            </a:r>
            <a:r>
              <a:rPr lang="cs-CZ" sz="1800" b="1" dirty="0">
                <a:solidFill>
                  <a:schemeClr val="accent6">
                    <a:lumMod val="75000"/>
                  </a:schemeClr>
                </a:solidFill>
                <a:latin typeface="Times New Roman" panose="02020603050405020304" pitchFamily="18" charset="0"/>
                <a:cs typeface="Times New Roman" panose="02020603050405020304" pitchFamily="18" charset="0"/>
              </a:rPr>
              <a:t>2</a:t>
            </a:r>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00</a:t>
            </a:r>
            <a:endParaRPr lang="cs-CZ" sz="1800"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5483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accent6">
                    <a:lumMod val="75000"/>
                  </a:schemeClr>
                </a:solidFill>
                <a:latin typeface="Times New Roman" panose="02020603050405020304" pitchFamily="18" charset="0"/>
                <a:cs typeface="Times New Roman" panose="02020603050405020304" pitchFamily="18" charset="0"/>
              </a:rPr>
              <a:t>Klub dětských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knihoven</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r>
              <a:rPr lang="cs-CZ" dirty="0"/>
              <a:t>Noc s Andersenem </a:t>
            </a:r>
            <a:r>
              <a:rPr lang="cs-CZ" dirty="0" smtClean="0"/>
              <a:t>2018</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569945"/>
            <a:ext cx="10363826" cy="3221254"/>
          </a:xfrm>
        </p:spPr>
        <p:txBody>
          <a:bodyPr>
            <a:normAutofit/>
          </a:bodyPr>
          <a:lstStyle/>
          <a:p>
            <a:r>
              <a:rPr lang="cs-CZ" dirty="0"/>
              <a:t>18. ročník mezinárodní pohádkové Noci s Andersenem pořádá Klub dětských knihoven SKIP ČR, tradičně se připojují kromě veřejných knihoven i knihovny školní, základní i střední školy, družiny, dětské domovy, domy dětí, nemocnice, zoo, junáci i pionýři, České školy bez hranic a mnohé další subjekty. Pohádková noc plná čtení a nočního dobrodružství každoročně přivádí do knihoven nové a nové čtenáře</a:t>
            </a:r>
            <a:r>
              <a:rPr lang="cs-CZ" dirty="0" smtClean="0"/>
              <a:t>.</a:t>
            </a:r>
            <a:endParaRPr lang="cs-CZ"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cs-CZ" b="1" dirty="0" smtClean="0">
                <a:solidFill>
                  <a:schemeClr val="accent6">
                    <a:lumMod val="75000"/>
                  </a:schemeClr>
                </a:solidFill>
                <a:latin typeface="Times New Roman" panose="02020603050405020304" pitchFamily="18" charset="0"/>
                <a:cs typeface="Times New Roman" panose="02020603050405020304" pitchFamily="18" charset="0"/>
              </a:rPr>
              <a:t>Celkové náklady 150 000</a:t>
            </a:r>
            <a:endParaRPr lang="cs-CZ"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6868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chemeClr val="accent6">
                    <a:lumMod val="75000"/>
                  </a:schemeClr>
                </a:solidFill>
                <a:latin typeface="Times New Roman" panose="02020603050405020304" pitchFamily="18" charset="0"/>
                <a:cs typeface="Times New Roman" panose="02020603050405020304" pitchFamily="18" charset="0"/>
              </a:rPr>
              <a:t>Klub dětských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knihoven</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r>
              <a:rPr lang="cs-CZ" dirty="0"/>
              <a:t>Kde končí svět 2017/2018 – </a:t>
            </a:r>
            <a:r>
              <a:rPr lang="cs-CZ" dirty="0" smtClean="0"/>
              <a:t/>
            </a:r>
            <a:br>
              <a:rPr lang="cs-CZ" dirty="0" smtClean="0"/>
            </a:br>
            <a:r>
              <a:rPr lang="cs-CZ" dirty="0" smtClean="0"/>
              <a:t>„</a:t>
            </a:r>
            <a:r>
              <a:rPr lang="cs-CZ" dirty="0"/>
              <a:t>Já jsem tvůj člověk</a:t>
            </a:r>
            <a:r>
              <a:rPr lang="cs-CZ" dirty="0" smtClean="0"/>
              <a:t>“</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p:txBody>
          <a:bodyPr>
            <a:noAutofit/>
          </a:bodyPr>
          <a:lstStyle/>
          <a:p>
            <a:r>
              <a:rPr lang="cs-CZ" dirty="0"/>
              <a:t>Projekt patří už od roku 2000 k stěžejním aktivitám KDK SKIP a je třístupňový, jednotlivých etap se zúčastňuje na 100 veřejných knihoven ČR a tisíce dětí. Projekt je koncipován jako bienále. První rok je vždy věnován přímé práci s dětskými čtenáři v místech. Uplatněné formy mohou být různé (čtení, soutěže, besedy, workshopy aj.) a formálně jsou děleny do čtyř kategorií – na oblast dětského čtenářství, oblast tvůrčího psaní, oblast výtvarnou a oblast literárně-dramatickou. Svorníkem každého ročníku je společné celostátní téma. </a:t>
            </a:r>
            <a:endParaRPr lang="cs-CZ" sz="1800"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Celkové náklady 50 000</a:t>
            </a:r>
            <a:endParaRPr lang="cs-CZ" sz="1800"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6395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chemeClr val="accent6">
                    <a:lumMod val="75000"/>
                  </a:schemeClr>
                </a:solidFill>
                <a:latin typeface="Times New Roman" panose="02020603050405020304" pitchFamily="18" charset="0"/>
                <a:cs typeface="Times New Roman" panose="02020603050405020304" pitchFamily="18" charset="0"/>
              </a:rPr>
              <a:t>Klub dětských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knihoven</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r>
              <a:rPr lang="cs-CZ" dirty="0" err="1" smtClean="0"/>
              <a:t>OKnA</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550695"/>
            <a:ext cx="10363826" cy="3240504"/>
          </a:xfrm>
        </p:spPr>
        <p:txBody>
          <a:bodyPr>
            <a:noAutofit/>
          </a:bodyPr>
          <a:lstStyle/>
          <a:p>
            <a:r>
              <a:rPr lang="cs-CZ" dirty="0"/>
              <a:t>Knihovnická přehlídka </a:t>
            </a:r>
            <a:r>
              <a:rPr lang="cs-CZ" dirty="0" err="1"/>
              <a:t>OKnA</a:t>
            </a:r>
            <a:r>
              <a:rPr lang="cs-CZ" dirty="0"/>
              <a:t> (O </a:t>
            </a:r>
            <a:r>
              <a:rPr lang="cs-CZ" dirty="0" err="1"/>
              <a:t>KNihovnických</a:t>
            </a:r>
            <a:r>
              <a:rPr lang="cs-CZ" dirty="0"/>
              <a:t> Aktivitách) je celostátní soutěžní přehlídky zajímavých a originálních knihovnických besed a pořadů. Název je symbolický a měl by otevírat okna novým možnostem v práci s literaturou a dětským čtenářem. Přehlídku organizuje Klub dětských knihoven SKIP s cílem prezentovat a ocenit nejlepší programy pro děti a mládež v knihovnách , které by se měly stát zdrojem inspirace pro ostatní knihovny.</a:t>
            </a:r>
          </a:p>
          <a:p>
            <a:endParaRPr lang="cs-CZ" sz="1800"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Celkové náklady 56 000</a:t>
            </a:r>
            <a:endParaRPr lang="cs-CZ" sz="1800"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9677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accent6">
                    <a:lumMod val="75000"/>
                  </a:schemeClr>
                </a:solidFill>
              </a:rPr>
              <a:t>Klub lékařských </a:t>
            </a:r>
            <a:r>
              <a:rPr lang="cs-CZ" b="1" dirty="0" smtClean="0">
                <a:solidFill>
                  <a:schemeClr val="accent6">
                    <a:lumMod val="75000"/>
                  </a:schemeClr>
                </a:solidFill>
              </a:rPr>
              <a:t>knihoven</a:t>
            </a:r>
            <a:r>
              <a:rPr lang="cs-CZ" b="1" dirty="0" smtClean="0"/>
              <a:t/>
            </a:r>
            <a:br>
              <a:rPr lang="cs-CZ" b="1" dirty="0" smtClean="0"/>
            </a:br>
            <a:r>
              <a:rPr lang="cs-CZ" dirty="0"/>
              <a:t>Kritické myšlení a přijímaní </a:t>
            </a:r>
            <a:r>
              <a:rPr lang="cs-CZ" dirty="0" smtClean="0"/>
              <a:t>informací</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541069"/>
            <a:ext cx="10363826" cy="3250130"/>
          </a:xfrm>
        </p:spPr>
        <p:txBody>
          <a:bodyPr>
            <a:noAutofit/>
          </a:bodyPr>
          <a:lstStyle/>
          <a:p>
            <a:r>
              <a:rPr lang="cs-CZ" dirty="0" smtClean="0"/>
              <a:t>NLK </a:t>
            </a:r>
            <a:r>
              <a:rPr lang="cs-CZ" dirty="0"/>
              <a:t>je metodickým centrem pro síť zdravotnických knihoven v ČR, iniciuje aktivity Klubu lékařských knihoven SKIP s kolegy zdravotnických knihoven. Tradiční podzimní vzdělávací setkání bude zaměřeno na zlepšení vlastního kritického myšlení, které vede k lepším rozhodnutím na základě práce s informacemi a je také důležitou dovedností napříč obory. Bude uspořádán jednodenní seminář s touto tématikou.</a:t>
            </a:r>
          </a:p>
          <a:p>
            <a:endParaRPr lang="cs-CZ" dirty="0" smtClean="0">
              <a:latin typeface="Times New Roman" panose="02020603050405020304" pitchFamily="18" charset="0"/>
              <a:cs typeface="Times New Roman" panose="02020603050405020304" pitchFamily="18" charset="0"/>
            </a:endParaRPr>
          </a:p>
          <a:p>
            <a:r>
              <a:rPr lang="cs-CZ" b="1" dirty="0" smtClean="0">
                <a:solidFill>
                  <a:schemeClr val="accent6">
                    <a:lumMod val="75000"/>
                  </a:schemeClr>
                </a:solidFill>
                <a:latin typeface="Times New Roman" panose="02020603050405020304" pitchFamily="18" charset="0"/>
                <a:cs typeface="Times New Roman" panose="02020603050405020304" pitchFamily="18" charset="0"/>
              </a:rPr>
              <a:t>Celkové náklady 8 000</a:t>
            </a:r>
            <a:endParaRPr lang="cs-CZ"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115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chemeClr val="accent6">
                    <a:lumMod val="75000"/>
                  </a:schemeClr>
                </a:solidFill>
              </a:rPr>
              <a:t>Frankofonní KLUB</a:t>
            </a:r>
            <a:r>
              <a:rPr lang="cs-CZ" b="1" dirty="0" smtClean="0"/>
              <a:t/>
            </a:r>
            <a:br>
              <a:rPr lang="cs-CZ" b="1" dirty="0" smtClean="0"/>
            </a:br>
            <a:r>
              <a:rPr lang="cs-CZ" dirty="0"/>
              <a:t>Současná frankofonní literatura v </a:t>
            </a:r>
            <a:r>
              <a:rPr lang="cs-CZ" dirty="0" smtClean="0"/>
              <a:t>knihovnách</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541069"/>
            <a:ext cx="10363826" cy="3250130"/>
          </a:xfrm>
        </p:spPr>
        <p:txBody>
          <a:bodyPr>
            <a:noAutofit/>
          </a:bodyPr>
          <a:lstStyle/>
          <a:p>
            <a:r>
              <a:rPr lang="cs-CZ" dirty="0"/>
              <a:t>Současná frankofonní literatura v knihovnách: Po několika letech stagnace obnovuje Frankofonní klub SKIP svou činnost. Mj. by se chtěl znovu zaměřit na propagaci literatury z frankofonní oblasti, tj. z Francie, Belgie, Švýcarska aj. V roce 2018 by klub zajistil sérii 3 přednášek v českém jazyce, 2 přednášky budou věnované frankofonnímu komiksu a grafickému románu, jedna pak literatuře pro děti a mládež, přeložené z francouzštiny v posledních letech. Přednášky se zaměří na současné autory v kontextu historického vývoje, především tedy na její překlady v ČR. </a:t>
            </a:r>
            <a:endParaRPr lang="cs-CZ" dirty="0" smtClean="0">
              <a:latin typeface="Times New Roman" panose="02020603050405020304" pitchFamily="18" charset="0"/>
              <a:cs typeface="Times New Roman" panose="02020603050405020304" pitchFamily="18" charset="0"/>
            </a:endParaRPr>
          </a:p>
          <a:p>
            <a:r>
              <a:rPr lang="cs-CZ" b="1" dirty="0" smtClean="0">
                <a:solidFill>
                  <a:schemeClr val="accent6">
                    <a:lumMod val="75000"/>
                  </a:schemeClr>
                </a:solidFill>
                <a:latin typeface="Times New Roman" panose="02020603050405020304" pitchFamily="18" charset="0"/>
                <a:cs typeface="Times New Roman" panose="02020603050405020304" pitchFamily="18" charset="0"/>
              </a:rPr>
              <a:t>Celkové náklady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12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000</a:t>
            </a:r>
            <a:endParaRPr lang="cs-CZ"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538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chemeClr val="accent6">
                    <a:lumMod val="75000"/>
                  </a:schemeClr>
                </a:solidFill>
                <a:latin typeface="Times New Roman" panose="02020603050405020304" pitchFamily="18" charset="0"/>
                <a:cs typeface="Times New Roman" panose="02020603050405020304" pitchFamily="18" charset="0"/>
              </a:rPr>
              <a:t>Klub vysokoškolských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knihovníků</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r>
              <a:rPr lang="cs-CZ" dirty="0"/>
              <a:t>Nové trendy, služby a nástroje ve vysokoškolských </a:t>
            </a:r>
            <a:r>
              <a:rPr lang="cs-CZ" dirty="0" smtClean="0"/>
              <a:t>knihovnách</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367092"/>
            <a:ext cx="10363826" cy="4234234"/>
          </a:xfrm>
        </p:spPr>
        <p:txBody>
          <a:bodyPr>
            <a:normAutofit/>
          </a:bodyPr>
          <a:lstStyle/>
          <a:p>
            <a:r>
              <a:rPr lang="cs-CZ" dirty="0"/>
              <a:t>Cílem projektu je uspořádat dva celodenní semináře v jarním a podzimním termínu na vybraná aktuální témata, kterými se intenzivně zabývají vysokoškolské knihovny u nás i v zahraničí. Obsah seminářů nebude duplikovat, ale doplňovat vzdělávací možnosti spolupracující Asociace knihoven vysokých škol ČR. Semináře se zaměří zejména na moderní služby, zdroje a nástroje ve vysokoškolských knihovnách, marketing a způsoby propojování univerzitní komunity. </a:t>
            </a:r>
            <a:r>
              <a:rPr lang="cs-CZ" dirty="0" smtClean="0"/>
              <a:t>Realizace </a:t>
            </a:r>
            <a:r>
              <a:rPr lang="cs-CZ" dirty="0"/>
              <a:t>projektu přispěje ke všeobecné informovanosti, uspokojení aktuální informační potřeby vysokoškolských knihovníků a možnosti prohloubení výměny zkušeností a dobré praxe</a:t>
            </a:r>
            <a:r>
              <a:rPr lang="cs-CZ" dirty="0" smtClean="0"/>
              <a:t>.</a:t>
            </a:r>
            <a:endParaRPr lang="cs-CZ" dirty="0" smtClean="0">
              <a:latin typeface="Times New Roman" panose="02020603050405020304" pitchFamily="18" charset="0"/>
              <a:cs typeface="Times New Roman" panose="02020603050405020304" pitchFamily="18" charset="0"/>
            </a:endParaRPr>
          </a:p>
          <a:p>
            <a:r>
              <a:rPr lang="cs-CZ" b="1" dirty="0" smtClean="0">
                <a:solidFill>
                  <a:schemeClr val="accent6">
                    <a:lumMod val="75000"/>
                  </a:schemeClr>
                </a:solidFill>
                <a:latin typeface="Times New Roman" panose="02020603050405020304" pitchFamily="18" charset="0"/>
                <a:cs typeface="Times New Roman" panose="02020603050405020304" pitchFamily="18" charset="0"/>
              </a:rPr>
              <a:t>Celkové náklady 8 000</a:t>
            </a:r>
            <a:endParaRPr lang="cs-CZ"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9196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Sekce trenérů paměti</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r>
              <a:rPr lang="cs-CZ" dirty="0"/>
              <a:t>Hrátky s pamětí – celostátní seminář pro knihovníky-trenéry paměti </a:t>
            </a:r>
            <a:r>
              <a:rPr lang="cs-CZ" dirty="0" smtClean="0"/>
              <a:t>2018</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p:txBody>
          <a:bodyPr>
            <a:noAutofit/>
          </a:bodyPr>
          <a:lstStyle/>
          <a:p>
            <a:r>
              <a:rPr lang="cs-CZ" dirty="0"/>
              <a:t>Obsahem projektu je celostátní setkání pracovníků knihoven, kteří připravují aktivizační programy (AP) zaměřené na práci s pamětí jako interaktivní formu vzdělávání pro různé cílové skupiny. AP mají základ ve zpracovávání dat, informací ze všech oblastí lidského života. Informační potenciál knihoven poskytuje tedy ideální prostor pro tyto aktivity. </a:t>
            </a:r>
            <a:r>
              <a:rPr lang="cs-CZ" dirty="0" smtClean="0"/>
              <a:t>Vznik </a:t>
            </a:r>
            <a:r>
              <a:rPr lang="cs-CZ" dirty="0"/>
              <a:t>samostatné sekce v rámci SKIP a činnost jejich členů zvedá nejen prestiž knihovníků v tomto oboru (již přednášejí v rámci celostátních seminářů České společnosti pro trénování paměti a mozkový jogging), ale také nároky na ně kladené. Seminář je proto zaměřen na výměnu praktických zkušeností a osvědčených metod práce v rámci tréninkových programů. </a:t>
            </a:r>
            <a:endParaRPr lang="cs-CZ" sz="1800" dirty="0" smtClean="0">
              <a:latin typeface="Times New Roman" panose="02020603050405020304" pitchFamily="18" charset="0"/>
              <a:cs typeface="Times New Roman" panose="02020603050405020304" pitchFamily="18" charset="0"/>
            </a:endParaRPr>
          </a:p>
          <a:p>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Celkové náklady 16 000</a:t>
            </a:r>
            <a:endParaRPr lang="cs-CZ" sz="1800"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2961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chemeClr val="accent6">
                    <a:lumMod val="75000"/>
                  </a:schemeClr>
                </a:solidFill>
                <a:latin typeface="Times New Roman" panose="02020603050405020304" pitchFamily="18" charset="0"/>
                <a:cs typeface="Times New Roman" panose="02020603050405020304" pitchFamily="18" charset="0"/>
              </a:rPr>
              <a:t>Sekce veřejných knihoven </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r>
              <a:rPr lang="cs-CZ" dirty="0"/>
              <a:t>Co venkovské knihovny umějí a mohou XIV</a:t>
            </a:r>
            <a:r>
              <a:rPr lang="cs-CZ" dirty="0" smtClean="0"/>
              <a:t>.</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444816"/>
            <a:ext cx="10363826" cy="3984859"/>
          </a:xfrm>
        </p:spPr>
        <p:txBody>
          <a:bodyPr>
            <a:normAutofit/>
          </a:bodyPr>
          <a:lstStyle/>
          <a:p>
            <a:r>
              <a:rPr lang="cs-CZ" dirty="0"/>
              <a:t>Ústředním tématem setkání je "V hlavní roli </a:t>
            </a:r>
            <a:r>
              <a:rPr lang="cs-CZ" dirty="0" err="1"/>
              <a:t>kniha".Účastníci</a:t>
            </a:r>
            <a:r>
              <a:rPr lang="cs-CZ" dirty="0"/>
              <a:t> navštíví několik knihoven (MěK </a:t>
            </a:r>
            <a:r>
              <a:rPr lang="cs-CZ" dirty="0" err="1"/>
              <a:t>T.G.Masaryka</a:t>
            </a:r>
            <a:r>
              <a:rPr lang="cs-CZ" dirty="0"/>
              <a:t> </a:t>
            </a:r>
            <a:r>
              <a:rPr lang="cs-CZ" dirty="0" err="1"/>
              <a:t>Šumperk,Obecní</a:t>
            </a:r>
            <a:r>
              <a:rPr lang="cs-CZ" dirty="0"/>
              <a:t> knihovna </a:t>
            </a:r>
            <a:r>
              <a:rPr lang="cs-CZ" dirty="0" err="1"/>
              <a:t>Rapotín,Obecní</a:t>
            </a:r>
            <a:r>
              <a:rPr lang="cs-CZ" dirty="0"/>
              <a:t> knihovna Vikýřovice), dále pak Ruční papírnu ve Velkých Losinách. Představí se Knihovna městyse Křtiny(Knihovna roku 2017). Program zahrnuje i nejčerstvější knihovnické a </a:t>
            </a:r>
            <a:r>
              <a:rPr lang="cs-CZ" dirty="0" err="1"/>
              <a:t>SKIPové</a:t>
            </a:r>
            <a:r>
              <a:rPr lang="cs-CZ" dirty="0"/>
              <a:t> aktuality a poznávání </a:t>
            </a:r>
            <a:r>
              <a:rPr lang="cs-CZ" dirty="0" err="1"/>
              <a:t>Šumperska.Prostor</a:t>
            </a:r>
            <a:r>
              <a:rPr lang="cs-CZ" dirty="0"/>
              <a:t> bude i pro neformální výměnu zkušeností.</a:t>
            </a:r>
          </a:p>
          <a:p>
            <a:endParaRPr lang="cs-CZ" dirty="0" smtClean="0">
              <a:latin typeface="Times New Roman" panose="02020603050405020304" pitchFamily="18" charset="0"/>
              <a:cs typeface="Times New Roman" panose="02020603050405020304" pitchFamily="18" charset="0"/>
            </a:endParaRPr>
          </a:p>
          <a:p>
            <a:r>
              <a:rPr lang="cs-CZ" b="1" dirty="0" smtClean="0">
                <a:solidFill>
                  <a:schemeClr val="accent6">
                    <a:lumMod val="75000"/>
                  </a:schemeClr>
                </a:solidFill>
                <a:latin typeface="Times New Roman" panose="02020603050405020304" pitchFamily="18" charset="0"/>
                <a:cs typeface="Times New Roman" panose="02020603050405020304" pitchFamily="18" charset="0"/>
              </a:rPr>
              <a:t>Celkové náklady 155 000</a:t>
            </a:r>
            <a:endParaRPr lang="cs-CZ"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0667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2</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r>
              <a:rPr lang="cs-CZ" dirty="0"/>
              <a:t>Jak na generaci Z</a:t>
            </a:r>
            <a:r>
              <a:rPr lang="cs-CZ" dirty="0" smtClean="0"/>
              <a:t>?</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521819"/>
            <a:ext cx="10363826" cy="3869356"/>
          </a:xfrm>
        </p:spPr>
        <p:txBody>
          <a:bodyPr>
            <a:normAutofit/>
          </a:bodyPr>
          <a:lstStyle/>
          <a:p>
            <a:pPr marL="0" indent="0">
              <a:buNone/>
            </a:pPr>
            <a:r>
              <a:rPr lang="cs-CZ" dirty="0"/>
              <a:t>V rámci workshopu Jak psát seminární práci pracovníci Knihovny Eduarda Petišky prakticky předvedou průběh lekce informačního vzdělávání pro 2. ročník středních škol. Lekci povedou Michal Kovář a Michaela </a:t>
            </a:r>
            <a:r>
              <a:rPr lang="cs-CZ" dirty="0" err="1"/>
              <a:t>Baštecká</a:t>
            </a:r>
            <a:r>
              <a:rPr lang="cs-CZ" dirty="0"/>
              <a:t>, kteří se práci s mládeží profesně věnují. Workshop bude doplněn diskuzí na téma spolupráce se středními školami ve městě. </a:t>
            </a:r>
            <a:br>
              <a:rPr lang="cs-CZ" dirty="0"/>
            </a:br>
            <a:r>
              <a:rPr lang="cs-CZ" dirty="0"/>
              <a:t>Odpoledne proběhne přednáška MUDr. Jany Peclové s názvem Generace X, Y, Z se zaměřením na rozličné přístupy k jednotlivým generacím</a:t>
            </a:r>
            <a:endParaRPr lang="cs-CZ"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cs-CZ" b="1" dirty="0" smtClean="0">
                <a:solidFill>
                  <a:schemeClr val="accent6">
                    <a:lumMod val="75000"/>
                  </a:schemeClr>
                </a:solidFill>
                <a:latin typeface="Times New Roman" panose="02020603050405020304" pitchFamily="18" charset="0"/>
                <a:cs typeface="Times New Roman" panose="02020603050405020304" pitchFamily="18" charset="0"/>
              </a:rPr>
              <a:t>Celkové náklady </a:t>
            </a:r>
            <a:r>
              <a:rPr lang="cs-CZ" b="1" dirty="0">
                <a:solidFill>
                  <a:schemeClr val="accent6">
                    <a:lumMod val="75000"/>
                  </a:schemeClr>
                </a:solidFill>
                <a:latin typeface="Times New Roman" panose="02020603050405020304" pitchFamily="18" charset="0"/>
                <a:cs typeface="Times New Roman" panose="02020603050405020304" pitchFamily="18" charset="0"/>
              </a:rPr>
              <a:t>6</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000</a:t>
            </a:r>
            <a:endParaRPr lang="cs-CZ"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4254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chemeClr val="accent6">
                    <a:lumMod val="75000"/>
                  </a:schemeClr>
                </a:solidFill>
                <a:latin typeface="Times New Roman" panose="02020603050405020304" pitchFamily="18" charset="0"/>
                <a:cs typeface="Times New Roman" panose="02020603050405020304" pitchFamily="18" charset="0"/>
              </a:rPr>
              <a:t>Sekce veřejných knihoven </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r>
              <a:rPr lang="cs-CZ" dirty="0"/>
              <a:t>V. workshop pro pracovníky metodických </a:t>
            </a:r>
            <a:r>
              <a:rPr lang="cs-CZ" dirty="0" smtClean="0"/>
              <a:t>oddělení</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444816"/>
            <a:ext cx="10363826" cy="3984859"/>
          </a:xfrm>
        </p:spPr>
        <p:txBody>
          <a:bodyPr>
            <a:normAutofit/>
          </a:bodyPr>
          <a:lstStyle/>
          <a:p>
            <a:r>
              <a:rPr lang="cs-CZ" dirty="0"/>
              <a:t>Workshop pro metodiky by Sekce veřejných knihoven upořádala už po páté v řadě. Předchozí workshopy (Vyškov, Děčín, Kutná Hora, Olomouc) umožnily pracovníkům metodiky napříč republikou tolik potřebný prostor pro vzdělání, předání zkušeností, příklady dobré praxe i úskalí současného, výrazně diverzifikovaného systému výkonu RF. Aktuálně dochází k řadě legislativních, normativních i metodických změn, mění se knihovnické systémy, způsob práce s osobními údaji, dochází k řadě personálních změn na postech ředitelů knihoven a konečně i metodiků. </a:t>
            </a:r>
            <a:endParaRPr lang="cs-CZ" dirty="0" smtClean="0">
              <a:latin typeface="Times New Roman" panose="02020603050405020304" pitchFamily="18" charset="0"/>
              <a:cs typeface="Times New Roman" panose="02020603050405020304" pitchFamily="18" charset="0"/>
            </a:endParaRPr>
          </a:p>
          <a:p>
            <a:r>
              <a:rPr lang="cs-CZ" b="1" dirty="0" smtClean="0">
                <a:solidFill>
                  <a:schemeClr val="accent6">
                    <a:lumMod val="75000"/>
                  </a:schemeClr>
                </a:solidFill>
                <a:latin typeface="Times New Roman" panose="02020603050405020304" pitchFamily="18" charset="0"/>
                <a:cs typeface="Times New Roman" panose="02020603050405020304" pitchFamily="18" charset="0"/>
              </a:rPr>
              <a:t>Celkové náklady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20</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000</a:t>
            </a:r>
            <a:endParaRPr lang="cs-CZ"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610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solidFill>
                  <a:schemeClr val="accent6">
                    <a:lumMod val="75000"/>
                  </a:schemeClr>
                </a:solidFill>
                <a:latin typeface="Times New Roman" panose="02020603050405020304" pitchFamily="18" charset="0"/>
                <a:cs typeface="Times New Roman" panose="02020603050405020304" pitchFamily="18" charset="0"/>
              </a:rPr>
              <a:t>Sekce veřejných knihoven </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r>
              <a:rPr lang="cs-CZ" dirty="0"/>
              <a:t>Knihovnická dílna </a:t>
            </a:r>
            <a:r>
              <a:rPr lang="cs-CZ" dirty="0" smtClean="0"/>
              <a:t>2018</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444816"/>
            <a:ext cx="10363826" cy="3984859"/>
          </a:xfrm>
        </p:spPr>
        <p:txBody>
          <a:bodyPr>
            <a:normAutofit/>
          </a:bodyPr>
          <a:lstStyle/>
          <a:p>
            <a:r>
              <a:rPr lang="cs-CZ" dirty="0"/>
              <a:t>Chceme </a:t>
            </a:r>
            <a:r>
              <a:rPr lang="cs-CZ" dirty="0" err="1" smtClean="0"/>
              <a:t>přIpravit</a:t>
            </a:r>
            <a:r>
              <a:rPr lang="cs-CZ" dirty="0" smtClean="0"/>
              <a:t> </a:t>
            </a:r>
            <a:r>
              <a:rPr lang="cs-CZ" dirty="0"/>
              <a:t>další, již pravidelné setkání knihovníků veřejných knihoven, kdy na programu nejprve představíme vítězné knihovny v soutěžích "Knihovna roku" a "Městská knihovna roku" a poté následuje odborný blok vzdělávání pracovníků. Program Knihovnické dílny je tradičně určen především kolegům z knihoven v menších městech a obcích, je prostorem nejen pro načerpání nových podnětů k jejich práci, shrnutí důležitých legislativních i normativních změn, ale také prostorem pro diskusi a sdílení dobrých nápadů</a:t>
            </a:r>
            <a:r>
              <a:rPr lang="cs-CZ" dirty="0" smtClean="0"/>
              <a:t>.</a:t>
            </a:r>
            <a:endParaRPr lang="cs-CZ"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cs-CZ" b="1" dirty="0" smtClean="0">
                <a:solidFill>
                  <a:schemeClr val="accent6">
                    <a:lumMod val="75000"/>
                  </a:schemeClr>
                </a:solidFill>
                <a:latin typeface="Times New Roman" panose="02020603050405020304" pitchFamily="18" charset="0"/>
                <a:cs typeface="Times New Roman" panose="02020603050405020304" pitchFamily="18" charset="0"/>
              </a:rPr>
              <a:t>Celkové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náklady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34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000</a:t>
            </a:r>
            <a:endParaRPr lang="cs-CZ"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2499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104275" y="618517"/>
            <a:ext cx="11718758" cy="1596177"/>
          </a:xfrm>
        </p:spPr>
        <p:txBody>
          <a:bodyPr>
            <a:normAutofit/>
          </a:bodyPr>
          <a:lstStyle/>
          <a:p>
            <a:r>
              <a:rPr lang="cs-CZ" b="1" dirty="0">
                <a:solidFill>
                  <a:schemeClr val="accent6">
                    <a:lumMod val="75000"/>
                  </a:schemeClr>
                </a:solidFill>
                <a:latin typeface="Times New Roman" panose="02020603050405020304" pitchFamily="18" charset="0"/>
                <a:cs typeface="Times New Roman" panose="02020603050405020304" pitchFamily="18" charset="0"/>
              </a:rPr>
              <a:t>Sekce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VZDĚLÁVÁNÍ</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r>
              <a:rPr lang="cs-CZ" dirty="0" err="1"/>
              <a:t>Vzdělávání</a:t>
            </a:r>
            <a:r>
              <a:rPr lang="cs-CZ" dirty="0"/>
              <a:t> </a:t>
            </a:r>
            <a:r>
              <a:rPr lang="cs-CZ" dirty="0" err="1"/>
              <a:t>managerů</a:t>
            </a:r>
            <a:r>
              <a:rPr lang="cs-CZ" dirty="0"/>
              <a:t> </a:t>
            </a:r>
            <a:r>
              <a:rPr lang="cs-CZ" dirty="0" smtClean="0"/>
              <a:t>knihoven</a:t>
            </a:r>
            <a:endParaRPr lang="cs-CZ" sz="40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p:txBody>
          <a:bodyPr>
            <a:noAutofit/>
          </a:bodyPr>
          <a:lstStyle/>
          <a:p>
            <a:r>
              <a:rPr lang="cs-CZ" dirty="0"/>
              <a:t>Šestidenní kurz Základy managementu v podmínkách knihoven bude určen pro 15 účastníků a povede jej vynikající lektorka PhDr. Zdena Brázdová. Kurz bude probíhat v Klementinu a jeho součástí budou jednotlivé moduly - strategický přístup k řízení v podmínkách knihoven a strategické analýzy v praxi. Dále bude následovat manažerská komunikace, řízení pracovního výkonu a vedení lidí a motivace. Poslední výukový den bude věnován problematice </a:t>
            </a:r>
            <a:r>
              <a:rPr lang="cs-CZ" dirty="0" err="1"/>
              <a:t>timemangementu</a:t>
            </a:r>
            <a:r>
              <a:rPr lang="cs-CZ" dirty="0"/>
              <a:t> a </a:t>
            </a:r>
            <a:r>
              <a:rPr lang="cs-CZ" dirty="0" err="1"/>
              <a:t>stresmanagementu</a:t>
            </a:r>
            <a:r>
              <a:rPr lang="cs-CZ" dirty="0" smtClean="0"/>
              <a:t>.</a:t>
            </a:r>
            <a:endParaRPr lang="cs-CZ" dirty="0" smtClean="0">
              <a:latin typeface="Times New Roman" panose="02020603050405020304" pitchFamily="18" charset="0"/>
              <a:cs typeface="Times New Roman" panose="02020603050405020304" pitchFamily="18" charset="0"/>
            </a:endParaRPr>
          </a:p>
          <a:p>
            <a:r>
              <a:rPr lang="cs-CZ" b="1" dirty="0" smtClean="0">
                <a:solidFill>
                  <a:schemeClr val="accent6">
                    <a:lumMod val="75000"/>
                  </a:schemeClr>
                </a:solidFill>
                <a:latin typeface="Times New Roman" panose="02020603050405020304" pitchFamily="18" charset="0"/>
                <a:cs typeface="Times New Roman" panose="02020603050405020304" pitchFamily="18" charset="0"/>
              </a:rPr>
              <a:t>Celkové náklady 198 000</a:t>
            </a:r>
            <a:endParaRPr lang="cs-CZ"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346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60+</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r>
              <a:rPr lang="cs-CZ" dirty="0"/>
              <a:t>Psychologické hry při práci se </a:t>
            </a:r>
            <a:r>
              <a:rPr lang="cs-CZ" dirty="0" smtClean="0"/>
              <a:t>seniory</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p:txBody>
          <a:bodyPr>
            <a:noAutofit/>
          </a:bodyPr>
          <a:lstStyle/>
          <a:p>
            <a:r>
              <a:rPr lang="cs-CZ" dirty="0"/>
              <a:t>Psychologické hry vychází z teorie transakční analýzy a představují sérii dvojitých sdělení, kdy něco je současně řečeno, ale řada dalšího </a:t>
            </a:r>
            <a:r>
              <a:rPr lang="cs-CZ" dirty="0" err="1"/>
              <a:t>skryto.Psychologické</a:t>
            </a:r>
            <a:r>
              <a:rPr lang="cs-CZ" dirty="0"/>
              <a:t> hry jsou běžnou součástí každodenního života. Jsou součástí i práce se seniory. Hry jsou hrány jak ze strany knihovníků a knihovnic, tak ze strany starších dospělých. Z teorie her vyplývá, že existují tři úrovně hraní her. První úroveň představuje zábavu, ironii a odlehčení situace. Druhá úroveň je charakteristická trapností a nepříjemným pocitem minimálně pro jednu zúčastněnou stranu</a:t>
            </a:r>
            <a:r>
              <a:rPr lang="cs-CZ" dirty="0" smtClean="0"/>
              <a:t>..</a:t>
            </a:r>
            <a:endParaRPr lang="cs-CZ" sz="1800" dirty="0" smtClean="0">
              <a:latin typeface="Times New Roman" panose="02020603050405020304" pitchFamily="18" charset="0"/>
              <a:cs typeface="Times New Roman" panose="02020603050405020304" pitchFamily="18" charset="0"/>
            </a:endParaRPr>
          </a:p>
          <a:p>
            <a:r>
              <a:rPr lang="cs-CZ" sz="1800" b="1" dirty="0" smtClean="0">
                <a:solidFill>
                  <a:schemeClr val="accent6">
                    <a:lumMod val="75000"/>
                  </a:schemeClr>
                </a:solidFill>
                <a:latin typeface="Times New Roman" panose="02020603050405020304" pitchFamily="18" charset="0"/>
                <a:cs typeface="Times New Roman" panose="02020603050405020304" pitchFamily="18" charset="0"/>
              </a:rPr>
              <a:t>Celkové náklady 15 000</a:t>
            </a:r>
            <a:endParaRPr lang="cs-CZ" sz="1800"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894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2</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r>
              <a:rPr lang="cs-CZ" dirty="0"/>
              <a:t>Nejlepší Peroutka českých </a:t>
            </a:r>
            <a:r>
              <a:rPr lang="cs-CZ" dirty="0" smtClean="0"/>
              <a:t>dějin</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521819"/>
            <a:ext cx="10363826" cy="3869356"/>
          </a:xfrm>
        </p:spPr>
        <p:txBody>
          <a:bodyPr>
            <a:normAutofit/>
          </a:bodyPr>
          <a:lstStyle/>
          <a:p>
            <a:r>
              <a:rPr lang="cs-CZ" dirty="0"/>
              <a:t>Po úspěšných konferencích Proč nám chybí Josef Čapek a Čapkové a jejich ženy se Příbramské klubko rozhodlo uspořádat další a to na téma Ferdinand Peroutka. Akce by byla opět dvoudenní a z části by probíhala v Městské knihovně Dobříš, z části v Památníku Karla Čapka ve Strži. Program by zahrnoval přednášku odborného lektora ( jméno bude upřesněno), přednášku ředitelky památníku Kristiny Váňové a o jeho díle by pohovořily knihovnice dobříšské knihovny. Součástí konference bude komentovaná prohlídka města Dobříš a večerní návštěva dobříšského zámku</a:t>
            </a:r>
            <a:r>
              <a:rPr lang="cs-CZ" dirty="0" smtClean="0"/>
              <a:t>.</a:t>
            </a:r>
            <a:endParaRPr lang="cs-CZ"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cs-CZ" b="1" dirty="0" smtClean="0">
                <a:solidFill>
                  <a:schemeClr val="accent6">
                    <a:lumMod val="75000"/>
                  </a:schemeClr>
                </a:solidFill>
                <a:latin typeface="Times New Roman" panose="02020603050405020304" pitchFamily="18" charset="0"/>
                <a:cs typeface="Times New Roman" panose="02020603050405020304" pitchFamily="18" charset="0"/>
              </a:rPr>
              <a:t>Celkové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náklady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10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000</a:t>
            </a:r>
            <a:endParaRPr lang="cs-CZ"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2559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2</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r>
              <a:rPr lang="cs-CZ" b="1" dirty="0" smtClean="0">
                <a:latin typeface="Times New Roman" panose="02020603050405020304" pitchFamily="18" charset="0"/>
                <a:cs typeface="Times New Roman" panose="02020603050405020304" pitchFamily="18" charset="0"/>
              </a:rPr>
              <a:t>Č</a:t>
            </a:r>
            <a:r>
              <a:rPr lang="cs-CZ" dirty="0" smtClean="0"/>
              <a:t>apkovské </a:t>
            </a:r>
            <a:r>
              <a:rPr lang="cs-CZ" dirty="0"/>
              <a:t>dramatizace s Františkem </a:t>
            </a:r>
            <a:r>
              <a:rPr lang="cs-CZ" dirty="0" smtClean="0"/>
              <a:t>Zborníkem</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521819"/>
            <a:ext cx="10363826" cy="3869356"/>
          </a:xfrm>
        </p:spPr>
        <p:txBody>
          <a:bodyPr>
            <a:normAutofit/>
          </a:bodyPr>
          <a:lstStyle/>
          <a:p>
            <a:r>
              <a:rPr lang="cs-CZ" dirty="0"/>
              <a:t>Zkušený lektor </a:t>
            </a:r>
            <a:r>
              <a:rPr lang="cs-CZ" dirty="0" err="1"/>
              <a:t>PeadDr</a:t>
            </a:r>
            <a:r>
              <a:rPr lang="cs-CZ" dirty="0"/>
              <a:t>. František Zborník se ve svém semináři zaměří na dramatickou výchovu, na to, jak dílo bratří Čapků prezentovat nově a neotřele. Účastníci se budou zabývat vybraným dílem bratří Čapků v kontextu dnešní doby. Bude se jednat o práci v týmu s prvky dramatizace, inscenace, práce s hlasem a následné využití při práci se čtenářem. </a:t>
            </a:r>
            <a:r>
              <a:rPr lang="cs-CZ" dirty="0" smtClean="0"/>
              <a:t>Seminář </a:t>
            </a:r>
            <a:r>
              <a:rPr lang="cs-CZ" dirty="0"/>
              <a:t>je určen knihovníkům a knihovnicím pracujícími s dětskými i dospělými čtenáři i se čtenáři seniory</a:t>
            </a:r>
            <a:r>
              <a:rPr lang="cs-CZ" dirty="0" smtClean="0"/>
              <a:t>.</a:t>
            </a:r>
            <a:endParaRPr lang="cs-CZ"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cs-CZ" b="1" dirty="0" smtClean="0">
                <a:solidFill>
                  <a:schemeClr val="accent6">
                    <a:lumMod val="75000"/>
                  </a:schemeClr>
                </a:solidFill>
                <a:latin typeface="Times New Roman" panose="02020603050405020304" pitchFamily="18" charset="0"/>
                <a:cs typeface="Times New Roman" panose="02020603050405020304" pitchFamily="18" charset="0"/>
              </a:rPr>
              <a:t>Celkové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náklady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10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000</a:t>
            </a:r>
            <a:endParaRPr lang="cs-CZ"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9383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2</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r>
              <a:rPr lang="cs-CZ" dirty="0"/>
              <a:t>Výlet do Farma parku Soběhrdy pro výherce místních kol soutěže Kde končí </a:t>
            </a:r>
            <a:r>
              <a:rPr lang="cs-CZ" dirty="0" smtClean="0"/>
              <a:t>svět</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521819"/>
            <a:ext cx="10363826" cy="3869356"/>
          </a:xfrm>
        </p:spPr>
        <p:txBody>
          <a:bodyPr>
            <a:normAutofit/>
          </a:bodyPr>
          <a:lstStyle/>
          <a:p>
            <a:r>
              <a:rPr lang="cs-CZ" dirty="0"/>
              <a:t>Příbramské klubko se rozhodlo zatraktivnit soutěž KKS a více motivovat děti k zapojení se do této soutěže. Chceme uspořádat pro výherce místních kol celodenní výlet do Farma parku Soběhrdy v návaznosti na téma soutěže ZVÍŘATA</a:t>
            </a:r>
            <a:r>
              <a:rPr lang="cs-CZ" dirty="0" smtClean="0"/>
              <a:t>.</a:t>
            </a:r>
            <a:r>
              <a:rPr lang="cs-CZ" dirty="0"/>
              <a:t> Dvě děti z každé přihlášené knihovny s doprovodem 1 knihovnice se sejdou před Knihovnou Jana Drdy v Příbrami, odkud budou minibusem odvezeni do Soběhrd a po skončení akce zase zpět. Minibus pro 30 osob bude vypraven z Dobříše, v Příbrami žádná taxi služba neposkytuje vhodnější podmínky</a:t>
            </a:r>
            <a:r>
              <a:rPr lang="cs-CZ" dirty="0" smtClean="0"/>
              <a:t>.</a:t>
            </a:r>
            <a:endParaRPr lang="cs-CZ"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cs-CZ" b="1" dirty="0" smtClean="0">
                <a:solidFill>
                  <a:schemeClr val="accent6">
                    <a:lumMod val="75000"/>
                  </a:schemeClr>
                </a:solidFill>
                <a:latin typeface="Times New Roman" panose="02020603050405020304" pitchFamily="18" charset="0"/>
                <a:cs typeface="Times New Roman" panose="02020603050405020304" pitchFamily="18" charset="0"/>
              </a:rPr>
              <a:t>Celkové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náklady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10 </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000</a:t>
            </a:r>
            <a:endParaRPr lang="cs-CZ"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974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 3</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r>
              <a:rPr lang="cs-CZ" dirty="0"/>
              <a:t>Literární Šumava </a:t>
            </a:r>
            <a:r>
              <a:rPr lang="cs-CZ" dirty="0" smtClean="0"/>
              <a:t>2018</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521819"/>
            <a:ext cx="10363826" cy="3869356"/>
          </a:xfrm>
        </p:spPr>
        <p:txBody>
          <a:bodyPr>
            <a:normAutofit/>
          </a:bodyPr>
          <a:lstStyle/>
          <a:p>
            <a:r>
              <a:rPr lang="cs-CZ" dirty="0"/>
              <a:t>22. setkání jihočeských a západočeských knihovníků, poznávání historie Šumavy, regionálních literárních památek a osobností</a:t>
            </a:r>
            <a:r>
              <a:rPr lang="cs-CZ" dirty="0" smtClean="0"/>
              <a:t>.</a:t>
            </a:r>
            <a:r>
              <a:rPr lang="cs-CZ" dirty="0"/>
              <a:t> Pravidelné setkání knihovníků, výměna zkušeností, přednášky na literární a historická témata, poznávání regionu. V roce 2018 pojedeme na </a:t>
            </a:r>
            <a:r>
              <a:rPr lang="cs-CZ" dirty="0" err="1"/>
              <a:t>Hornoplánsko</a:t>
            </a:r>
            <a:r>
              <a:rPr lang="cs-CZ" dirty="0"/>
              <a:t>, navštívíme knihovny v Hořicích na Šumavě, v Černé v Pošumaví a v Českém Krumlově.</a:t>
            </a:r>
          </a:p>
          <a:p>
            <a:pPr marL="0" indent="0">
              <a:buNone/>
            </a:pPr>
            <a:endParaRPr lang="cs-CZ" b="1" dirty="0" smtClean="0">
              <a:solidFill>
                <a:schemeClr val="accent6">
                  <a:lumMod val="75000"/>
                </a:schemeClr>
              </a:solidFill>
              <a:latin typeface="Times New Roman" panose="02020603050405020304" pitchFamily="18" charset="0"/>
              <a:cs typeface="Times New Roman" panose="02020603050405020304" pitchFamily="18" charset="0"/>
            </a:endParaRPr>
          </a:p>
          <a:p>
            <a:r>
              <a:rPr lang="cs-CZ" b="1" dirty="0" smtClean="0">
                <a:solidFill>
                  <a:schemeClr val="accent6">
                    <a:lumMod val="75000"/>
                  </a:schemeClr>
                </a:solidFill>
                <a:latin typeface="Times New Roman" panose="02020603050405020304" pitchFamily="18" charset="0"/>
                <a:cs typeface="Times New Roman" panose="02020603050405020304" pitchFamily="18" charset="0"/>
              </a:rPr>
              <a:t>Celkové náklady 48 000</a:t>
            </a:r>
            <a:endParaRPr lang="cs-CZ"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9491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 3</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r>
              <a:rPr lang="cs-CZ" dirty="0"/>
              <a:t>Malé podzimní setkání 2018 </a:t>
            </a:r>
            <a:r>
              <a:rPr lang="cs-CZ" dirty="0" smtClean="0"/>
              <a:t>Kaplice</a:t>
            </a:r>
            <a:endParaRPr lang="cs-CZ"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quarter" idx="13"/>
          </p:nvPr>
        </p:nvSpPr>
        <p:spPr>
          <a:xfrm>
            <a:off x="913774" y="2502568"/>
            <a:ext cx="10363826" cy="3288631"/>
          </a:xfrm>
        </p:spPr>
        <p:txBody>
          <a:bodyPr>
            <a:normAutofit/>
          </a:bodyPr>
          <a:lstStyle/>
          <a:p>
            <a:r>
              <a:rPr lang="cs-CZ" dirty="0"/>
              <a:t>Setkání jihočeských knihovníků z malých knihoven, výměna zkušeností, poznávání regionu a literární toulky</a:t>
            </a:r>
            <a:r>
              <a:rPr lang="cs-CZ" dirty="0" smtClean="0"/>
              <a:t>.</a:t>
            </a:r>
            <a:r>
              <a:rPr lang="cs-CZ" dirty="0"/>
              <a:t> Pravidelné setkání jihočeských knihovníků v různých knihovnách kraje, tentokrát v nově rekonstruovaných a vybavených prostorách Městské knihovny Kaplice a toulky po jejím okolí a Novohradských horách.</a:t>
            </a:r>
          </a:p>
          <a:p>
            <a:pPr marL="0" indent="0">
              <a:buNone/>
            </a:pPr>
            <a:endParaRPr lang="cs-CZ" b="1" dirty="0" smtClean="0">
              <a:latin typeface="Times New Roman" panose="02020603050405020304" pitchFamily="18" charset="0"/>
              <a:cs typeface="Times New Roman" panose="02020603050405020304" pitchFamily="18" charset="0"/>
            </a:endParaRPr>
          </a:p>
          <a:p>
            <a:r>
              <a:rPr lang="cs-CZ" b="1" dirty="0" smtClean="0">
                <a:solidFill>
                  <a:schemeClr val="accent6">
                    <a:lumMod val="75000"/>
                  </a:schemeClr>
                </a:solidFill>
                <a:latin typeface="Times New Roman" panose="02020603050405020304" pitchFamily="18" charset="0"/>
                <a:cs typeface="Times New Roman" panose="02020603050405020304" pitchFamily="18" charset="0"/>
              </a:rPr>
              <a:t>Celkové náklady 20 000</a:t>
            </a:r>
            <a:endParaRPr lang="cs-CZ"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9486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accent6">
                    <a:lumMod val="75000"/>
                  </a:schemeClr>
                </a:solidFill>
                <a:latin typeface="Times New Roman" panose="02020603050405020304" pitchFamily="18" charset="0"/>
                <a:cs typeface="Times New Roman" panose="02020603050405020304" pitchFamily="18" charset="0"/>
              </a:rPr>
              <a:t>SKIP 3</a:t>
            </a:r>
            <a:r>
              <a:rPr lang="cs-CZ" b="1" dirty="0" smtClean="0">
                <a:latin typeface="Times New Roman" panose="02020603050405020304" pitchFamily="18" charset="0"/>
                <a:cs typeface="Times New Roman" panose="02020603050405020304" pitchFamily="18" charset="0"/>
              </a:rPr>
              <a:t/>
            </a:r>
            <a:br>
              <a:rPr lang="cs-CZ" b="1" dirty="0" smtClean="0">
                <a:latin typeface="Times New Roman" panose="02020603050405020304" pitchFamily="18" charset="0"/>
                <a:cs typeface="Times New Roman" panose="02020603050405020304" pitchFamily="18" charset="0"/>
              </a:rPr>
            </a:br>
            <a:r>
              <a:rPr lang="cs-CZ" dirty="0"/>
              <a:t>Seniorů knihovnických seniorů Č. </a:t>
            </a:r>
            <a:r>
              <a:rPr lang="cs-CZ" dirty="0" smtClean="0"/>
              <a:t>Krumlov</a:t>
            </a:r>
            <a:endParaRPr lang="cs-CZ" dirty="0"/>
          </a:p>
        </p:txBody>
      </p:sp>
      <p:sp>
        <p:nvSpPr>
          <p:cNvPr id="3" name="Zástupný symbol pro obsah 2"/>
          <p:cNvSpPr>
            <a:spLocks noGrp="1"/>
          </p:cNvSpPr>
          <p:nvPr>
            <p:ph sz="quarter" idx="13"/>
          </p:nvPr>
        </p:nvSpPr>
        <p:spPr>
          <a:xfrm>
            <a:off x="913774" y="2502568"/>
            <a:ext cx="10363826" cy="3288631"/>
          </a:xfrm>
        </p:spPr>
        <p:txBody>
          <a:bodyPr>
            <a:normAutofit/>
          </a:bodyPr>
          <a:lstStyle/>
          <a:p>
            <a:pPr marL="0" indent="0">
              <a:buNone/>
            </a:pPr>
            <a:r>
              <a:rPr lang="cs-CZ" dirty="0"/>
              <a:t>Setkání knihovnických seniorů, seznámení se změnami v oboru, se zajímavými místy a knihovnami</a:t>
            </a:r>
            <a:r>
              <a:rPr lang="cs-CZ" dirty="0" smtClean="0"/>
              <a:t>.</a:t>
            </a:r>
            <a:r>
              <a:rPr lang="cs-CZ" dirty="0"/>
              <a:t> V roce 2018 se uskuteční setkání knihovnických seniorů v Městské knihovně v Českém Krumlově a tím i ve městě zapsaném mezi památkami UNESCO. Budou seznámeni s místními památkami, historií místa a navštíví nejen městskou knihovnu v Č. Krumlově, ale také nově zrekonstruovanou a vybavenou knihovnu v Kaplici</a:t>
            </a:r>
            <a:r>
              <a:rPr lang="cs-CZ" dirty="0" smtClean="0"/>
              <a:t>.</a:t>
            </a:r>
            <a:endParaRPr lang="cs-CZ" b="1" dirty="0" smtClean="0">
              <a:latin typeface="Times New Roman" panose="02020603050405020304" pitchFamily="18" charset="0"/>
              <a:cs typeface="Times New Roman" panose="02020603050405020304" pitchFamily="18" charset="0"/>
            </a:endParaRPr>
          </a:p>
          <a:p>
            <a:r>
              <a:rPr lang="cs-CZ" b="1" dirty="0" smtClean="0">
                <a:solidFill>
                  <a:schemeClr val="accent6">
                    <a:lumMod val="75000"/>
                  </a:schemeClr>
                </a:solidFill>
                <a:latin typeface="Times New Roman" panose="02020603050405020304" pitchFamily="18" charset="0"/>
                <a:cs typeface="Times New Roman" panose="02020603050405020304" pitchFamily="18" charset="0"/>
              </a:rPr>
              <a:t>Celkové náklady 46 </a:t>
            </a:r>
            <a:r>
              <a:rPr lang="cs-CZ" b="1" dirty="0">
                <a:solidFill>
                  <a:schemeClr val="accent6">
                    <a:lumMod val="75000"/>
                  </a:schemeClr>
                </a:solidFill>
                <a:latin typeface="Times New Roman" panose="02020603050405020304" pitchFamily="18" charset="0"/>
                <a:cs typeface="Times New Roman" panose="02020603050405020304" pitchFamily="18" charset="0"/>
              </a:rPr>
              <a:t>8</a:t>
            </a:r>
            <a:r>
              <a:rPr lang="cs-CZ" b="1" dirty="0" smtClean="0">
                <a:solidFill>
                  <a:schemeClr val="accent6">
                    <a:lumMod val="75000"/>
                  </a:schemeClr>
                </a:solidFill>
                <a:latin typeface="Times New Roman" panose="02020603050405020304" pitchFamily="18" charset="0"/>
                <a:cs typeface="Times New Roman" panose="02020603050405020304" pitchFamily="18" charset="0"/>
              </a:rPr>
              <a:t>00</a:t>
            </a:r>
            <a:endParaRPr lang="cs-CZ" b="1" dirty="0">
              <a:solidFill>
                <a:schemeClr val="accent6">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605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Kapka">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TM04033925[[fn=Kapka]]</Template>
  <TotalTime>601</TotalTime>
  <Words>2442</Words>
  <Application>Microsoft Office PowerPoint</Application>
  <PresentationFormat>Širokoúhlá obrazovka</PresentationFormat>
  <Paragraphs>106</Paragraphs>
  <Slides>33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33</vt:i4>
      </vt:variant>
    </vt:vector>
  </HeadingPairs>
  <TitlesOfParts>
    <vt:vector size="37" baseType="lpstr">
      <vt:lpstr>Arial</vt:lpstr>
      <vt:lpstr>Times New Roman</vt:lpstr>
      <vt:lpstr>Tw Cen MT</vt:lpstr>
      <vt:lpstr>Kapka</vt:lpstr>
      <vt:lpstr>Projekty SKIP 2018</vt:lpstr>
      <vt:lpstr>SKIP 2 SKIPování 2018 aneb Jaké jsou naše knihovny</vt:lpstr>
      <vt:lpstr>SKIP 2 Jak na generaci Z?</vt:lpstr>
      <vt:lpstr>SKIP 2 Nejlepší Peroutka českých dějin</vt:lpstr>
      <vt:lpstr>SKIP 2 Čapkovské dramatizace s Františkem Zborníkem</vt:lpstr>
      <vt:lpstr>SKIP 2 Výlet do Farma parku Soběhrdy pro výherce místních kol soutěže Kde končí svět</vt:lpstr>
      <vt:lpstr>SKIP 3 Literární Šumava 2018</vt:lpstr>
      <vt:lpstr>SKIP 3 Malé podzimní setkání 2018 Kaplice</vt:lpstr>
      <vt:lpstr>SKIP 3 Seniorů knihovnických seniorů Č. Krumlov</vt:lpstr>
      <vt:lpstr>SKIP 9 Poznáváme současné autory dětských knih </vt:lpstr>
      <vt:lpstr>SKIP 9 Storytelling s knihou v ruce</vt:lpstr>
      <vt:lpstr>SKIP 9 Současná literatura pro děti a její vliv na rozvoj čtenářství - VII.</vt:lpstr>
      <vt:lpstr>SKIP 9 Chceme dětem číst X</vt:lpstr>
      <vt:lpstr>SKIP 9 Hudebně historické resumé aneb Od středověku po současnost (jubilejní 20. hudební seminář Knihovny Jiřího Mahena v Brně) </vt:lpstr>
      <vt:lpstr>SKIP 9 Komiksy a knihovna 100Xjinak </vt:lpstr>
      <vt:lpstr>SKIP 9 Deskovky a knihovna 100Xjinak </vt:lpstr>
      <vt:lpstr>SKIP 10 Setkávání Klubka SKIP 10 v roce 2018</vt:lpstr>
      <vt:lpstr>SKIP 10 Rozšiřující kurz RWCT pro pokročilé knihovníky</vt:lpstr>
      <vt:lpstr>SKIP 11 Hry bez hranic aneb knihovnice dětem</vt:lpstr>
      <vt:lpstr>SKIP 11 Vzdělaný knihovník</vt:lpstr>
      <vt:lpstr>SKIP 11 Nekoktám, čtu!</vt:lpstr>
      <vt:lpstr>Klub dětských knihoven Noc s Andersenem 2018</vt:lpstr>
      <vt:lpstr>Klub dětských knihoven Kde končí svět 2017/2018 –  „Já jsem tvůj člověk“</vt:lpstr>
      <vt:lpstr>Klub dětských knihoven OKnA</vt:lpstr>
      <vt:lpstr>Klub lékařských knihoven Kritické myšlení a přijímaní informací</vt:lpstr>
      <vt:lpstr>Frankofonní KLUB Současná frankofonní literatura v knihovnách</vt:lpstr>
      <vt:lpstr>Klub vysokoškolských knihovníků Nové trendy, služby a nástroje ve vysokoškolských knihovnách</vt:lpstr>
      <vt:lpstr>Sekce trenérů paměti Hrátky s pamětí – celostátní seminář pro knihovníky-trenéry paměti 2018</vt:lpstr>
      <vt:lpstr>Sekce veřejných knihoven  Co venkovské knihovny umějí a mohou XIV.</vt:lpstr>
      <vt:lpstr>Sekce veřejných knihoven  V. workshop pro pracovníky metodických oddělení</vt:lpstr>
      <vt:lpstr>Sekce veřejných knihoven  Knihovnická dílna 2018</vt:lpstr>
      <vt:lpstr>Sekce VZDĚLÁVÁNÍ Vzdělávání managerů knihoven</vt:lpstr>
      <vt:lpstr>60+ Psychologické hry při práci se seniory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Projekty SKIP 2016</dc:title>
  <dc:creator>Giebisch Roman</dc:creator>
  <cp:lastModifiedBy>Giebisch Roman</cp:lastModifiedBy>
  <cp:revision>114</cp:revision>
  <dcterms:created xsi:type="dcterms:W3CDTF">2015-11-07T08:21:07Z</dcterms:created>
  <dcterms:modified xsi:type="dcterms:W3CDTF">2017-11-06T09:57:53Z</dcterms:modified>
</cp:coreProperties>
</file>