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3"/>
  </p:sldMasterIdLst>
  <p:notesMasterIdLst>
    <p:notesMasterId r:id="rId23"/>
  </p:notesMasterIdLst>
  <p:handoutMasterIdLst>
    <p:handoutMasterId r:id="rId24"/>
  </p:handoutMasterIdLst>
  <p:sldIdLst>
    <p:sldId id="256" r:id="rId4"/>
    <p:sldId id="362" r:id="rId5"/>
    <p:sldId id="331" r:id="rId6"/>
    <p:sldId id="307" r:id="rId7"/>
    <p:sldId id="356" r:id="rId8"/>
    <p:sldId id="335" r:id="rId9"/>
    <p:sldId id="358" r:id="rId10"/>
    <p:sldId id="313" r:id="rId11"/>
    <p:sldId id="345" r:id="rId12"/>
    <p:sldId id="333" r:id="rId13"/>
    <p:sldId id="332" r:id="rId14"/>
    <p:sldId id="363" r:id="rId15"/>
    <p:sldId id="364" r:id="rId16"/>
    <p:sldId id="360" r:id="rId17"/>
    <p:sldId id="365" r:id="rId18"/>
    <p:sldId id="366" r:id="rId19"/>
    <p:sldId id="367" r:id="rId20"/>
    <p:sldId id="368" r:id="rId21"/>
    <p:sldId id="361" r:id="rId2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8C"/>
    <a:srgbClr val="D42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>
      <p:cViewPr varScale="1">
        <p:scale>
          <a:sx n="114" d="100"/>
          <a:sy n="114" d="100"/>
        </p:scale>
        <p:origin x="144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277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24F95-3F08-46A0-AAD7-2E6CEB64D447}" type="datetimeFigureOut">
              <a:rPr lang="cs-CZ" smtClean="0"/>
              <a:pPr/>
              <a:t>18.02.2018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29E65-4696-4A35-AB9C-4C5CD69821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056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3B583-8832-4720-AEF6-A1C8BF33480E}" type="datetimeFigureOut">
              <a:rPr lang="cs-CZ" smtClean="0"/>
              <a:pPr/>
              <a:t>18.02.2018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3B760-610F-47D5-A5C7-04467C656C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76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3B760-610F-47D5-A5C7-04467C656C91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814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95FE3-F04E-4B4D-A423-7B8BCCD0B4D9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A5E3E-608B-4283-9495-E43E152DA3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04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6ECB5-7DBE-41FD-85CB-D45DB236900D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3806-9FAA-45BF-88C4-DE39167AA4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56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551A5-2707-47F1-B692-4BB5CAB5A5FB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42D93-AB12-4CE7-8608-3C745532F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27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95DC9-DBC8-466D-AA08-871AF3E6E5C3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066C8-DB47-48DF-B99C-3D3883E9BB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66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166B8-9597-4F6F-9D6B-3877A5E6EC37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B3CF6-54D6-461E-83FF-5221022909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00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957DB-A3B4-4B72-AE59-30E1AC54F423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68F48-943A-4D5E-90A3-D6EFDACE4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88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5F5CC-3AB8-453F-AA7D-1EE39F12FFE9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5209F-B802-4B32-A4D6-97F10F1D5A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41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CB083-A3A0-4698-81EB-DAEF3A4C91A7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40B1D-A91D-413D-B431-7086635652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40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F5E94-D717-4929-9074-84776B155ACB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4E65-2C42-4A93-A337-346E9356E8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40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672DD-50BE-4443-A6E7-5D34A87DCED6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A2FDD-B638-4C66-8233-C79F8B844A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86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94F34-5836-408B-B870-CF624C87004C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E8417-FF68-47E9-89F6-485EFB335E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83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28BC5DAD-D45B-41B0-92CF-1C771EE07489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4F952E1-CF78-4D79-B828-53CF739D85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pk.nkp.cz/legislativa/01_LegPod/pripravovane-legislativni-dokumenty/priprava-novely-katalogu-praci" TargetMode="External"/><Relationship Id="rId2" Type="http://schemas.openxmlformats.org/officeDocument/2006/relationships/hyperlink" Target="mailto:dana.smetanova@nkp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sv.cz/files/clanky/32127/NV_399_2017__1_1_2018_.pdf" TargetMode="External"/><Relationship Id="rId2" Type="http://schemas.openxmlformats.org/officeDocument/2006/relationships/hyperlink" Target="http://ppropo.mpsv.cz/narizeni_vlady_222_201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4000" dirty="0">
                <a:solidFill>
                  <a:srgbClr val="00708C"/>
                </a:solidFill>
              </a:rPr>
              <a:t>Novela Katalogu prací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cs-CZ" altLang="cs-CZ" sz="2000" dirty="0"/>
          </a:p>
          <a:p>
            <a:r>
              <a:rPr lang="cs-CZ" altLang="cs-CZ" sz="2000" dirty="0"/>
              <a:t>Dana Smetanová</a:t>
            </a:r>
          </a:p>
          <a:p>
            <a:pPr eaLnBrk="1" hangingPunct="1"/>
            <a:r>
              <a:rPr lang="cs-CZ" altLang="cs-CZ" sz="2000" dirty="0"/>
              <a:t>Národní knihovna ČR</a:t>
            </a:r>
          </a:p>
          <a:p>
            <a:pPr eaLnBrk="1" hangingPunct="1"/>
            <a:r>
              <a:rPr lang="cs-CZ" altLang="cs-CZ" sz="2000" dirty="0"/>
              <a:t>Sekce veřejných knihoven SKIP, NK ČR, 19. 2. 2018</a:t>
            </a:r>
          </a:p>
          <a:p>
            <a:pPr eaLnBrk="1" hangingPunct="1"/>
            <a:endParaRPr lang="cs-CZ" altLang="cs-CZ" sz="2000" dirty="0"/>
          </a:p>
        </p:txBody>
      </p:sp>
      <p:pic>
        <p:nvPicPr>
          <p:cNvPr id="2052" name="Picture 4" descr="new_nklogo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952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Návrh novely Katalogu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FF0000"/>
                </a:solidFill>
              </a:rPr>
              <a:t>Otevřít možnost zařadit zaměstnance do příslušné třídy podle náročnosti práce bez ohledu na typ a územní působnost knihovny, ve které pracuje</a:t>
            </a:r>
          </a:p>
          <a:p>
            <a:r>
              <a:rPr lang="cs-CZ" sz="2800" dirty="0"/>
              <a:t>Navrhované změny rozpočtově neutrální</a:t>
            </a:r>
          </a:p>
          <a:p>
            <a:r>
              <a:rPr lang="cs-CZ" sz="2800" dirty="0"/>
              <a:t>Nezavdat příčiny k masovějšímu zvedání tříd, nezavdat příčinu ke snižování tříd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95DC9-DBC8-466D-AA08-871AF3E6E5C3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066C8-DB47-48DF-B99C-3D3883E9BB6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96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Příručka pro personální práci v knihovnách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/>
          </a:p>
          <a:p>
            <a:r>
              <a:rPr lang="cs-CZ" sz="2800" dirty="0"/>
              <a:t>Doporučení MK ČR</a:t>
            </a:r>
          </a:p>
          <a:p>
            <a:endParaRPr lang="cs-CZ" sz="2800" dirty="0"/>
          </a:p>
          <a:p>
            <a:pPr lvl="1"/>
            <a:r>
              <a:rPr lang="cs-CZ" dirty="0"/>
              <a:t>výklad pro práci s Katalogem prací</a:t>
            </a:r>
          </a:p>
          <a:p>
            <a:pPr lvl="1"/>
            <a:r>
              <a:rPr lang="cs-CZ" dirty="0"/>
              <a:t>výklad katalogových vět </a:t>
            </a:r>
          </a:p>
          <a:p>
            <a:pPr lvl="1"/>
            <a:r>
              <a:rPr lang="cs-CZ" b="1" dirty="0"/>
              <a:t>příklady činností pro jednotlivé třídy</a:t>
            </a:r>
          </a:p>
          <a:p>
            <a:pPr lvl="1"/>
            <a:r>
              <a:rPr lang="cs-CZ" dirty="0"/>
              <a:t>vzory pro zařazování pracovníků </a:t>
            </a:r>
          </a:p>
          <a:p>
            <a:pPr lvl="1"/>
            <a:r>
              <a:rPr lang="cs-CZ" dirty="0"/>
              <a:t>zařazování pracovníků do vedoucích pozic</a:t>
            </a:r>
          </a:p>
          <a:p>
            <a:endParaRPr lang="cs-CZ" sz="2800" dirty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95DC9-DBC8-466D-AA08-871AF3E6E5C3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066C8-DB47-48DF-B99C-3D3883E9BB6B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597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DB38D-01E1-4E23-ABCF-4C19A9022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činností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5AD7DE-8460-4BD9-8A62-618334F20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v knihovnách lze využít i jiná povolání</a:t>
            </a:r>
          </a:p>
          <a:p>
            <a:r>
              <a:rPr lang="cs-CZ" sz="2800" dirty="0"/>
              <a:t>porovnání zařazení činnosti do PT v různých povoláních Katalogu prací</a:t>
            </a:r>
          </a:p>
          <a:p>
            <a:pPr marL="0" indent="0">
              <a:buNone/>
            </a:pPr>
            <a:r>
              <a:rPr lang="cs-CZ" sz="2800" dirty="0"/>
              <a:t>Příklad:</a:t>
            </a:r>
          </a:p>
          <a:p>
            <a:r>
              <a:rPr lang="cs-CZ" sz="2800" dirty="0"/>
              <a:t>2.03.02 ARCHIVÁŘ</a:t>
            </a:r>
          </a:p>
          <a:p>
            <a:pPr marL="400050" lvl="1" indent="0">
              <a:buNone/>
            </a:pPr>
            <a:r>
              <a:rPr lang="cs-CZ" sz="2400" dirty="0"/>
              <a:t>Zhotovování digitálních kopií archiválií, jejich označování a vedení související evidence. PT 6</a:t>
            </a:r>
          </a:p>
          <a:p>
            <a:pPr marL="457200" indent="-457200"/>
            <a:r>
              <a:rPr lang="cs-CZ" sz="2800" dirty="0"/>
              <a:t>1.02.06 POKLADNÍK </a:t>
            </a:r>
          </a:p>
          <a:p>
            <a:pPr marL="400050" lvl="1" indent="0">
              <a:buNone/>
            </a:pPr>
            <a:r>
              <a:rPr lang="cs-CZ" sz="2400" dirty="0"/>
              <a:t>Pokladní manipulace s peněžní hotovostí. PT 5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61F158-5CD2-46F4-BB44-F23FD29BD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95DC9-DBC8-466D-AA08-871AF3E6E5C3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48C374-17C3-460B-8A95-436A7E44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066C8-DB47-48DF-B99C-3D3883E9BB6B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495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6C3F40-0134-40E1-9CA5-469D0BF72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Příklady činností z jiných povolání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49B4CE-FF2A-4369-AB67-F629232A8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1.01.12 KOORDINAČNÍ, PROJEKTOVÝ A PROGRAMOVÝ PRACOVNÍK</a:t>
            </a:r>
            <a:endParaRPr lang="cs-CZ" sz="2800" dirty="0"/>
          </a:p>
          <a:p>
            <a:r>
              <a:rPr lang="cs-CZ" sz="2800" dirty="0"/>
              <a:t>2.04.32 EDUKÁTOR V KULTUŘE </a:t>
            </a:r>
          </a:p>
          <a:p>
            <a:r>
              <a:rPr lang="cs-CZ" sz="2800" dirty="0"/>
              <a:t>2.07.01 TECHNICKÝ REDAKTOR </a:t>
            </a:r>
          </a:p>
          <a:p>
            <a:r>
              <a:rPr lang="cs-CZ" sz="2800" dirty="0"/>
              <a:t>2.14.21 PRODUKČNÍ, PROGRAMOVÝ A KULTURNĚ-VÝCHOVNÝ PRACOVNÍK</a:t>
            </a:r>
          </a:p>
          <a:p>
            <a:r>
              <a:rPr lang="cs-CZ" sz="2800" dirty="0"/>
              <a:t>1.01.06 PRACOVNÍK VZTAHŮ K VEŘEJNOSTI</a:t>
            </a:r>
          </a:p>
          <a:p>
            <a:r>
              <a:rPr lang="cs-CZ" sz="2800" dirty="0"/>
              <a:t> 2.16.08 LEKTOR-INSTRUKTOR</a:t>
            </a:r>
          </a:p>
          <a:p>
            <a:endParaRPr lang="cs-CZ" sz="28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80AD7A-219E-49F3-B9D8-0ECC5D7D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95DC9-DBC8-466D-AA08-871AF3E6E5C3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1E4DB7-9479-44CA-81D7-5E772DFF2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066C8-DB47-48DF-B99C-3D3883E9BB6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454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Lektorská, vzdělávací činnost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cs-CZ" sz="2400" dirty="0"/>
              <a:t>Metodická a obsahová příprava lekcí </a:t>
            </a:r>
            <a:r>
              <a:rPr lang="cs-CZ" sz="2400" dirty="0">
                <a:solidFill>
                  <a:srgbClr val="FF0000"/>
                </a:solidFill>
              </a:rPr>
              <a:t>knihovnicko-bibliografické a informační </a:t>
            </a:r>
            <a:r>
              <a:rPr lang="cs-CZ" sz="2400" dirty="0"/>
              <a:t>gramotnosti v knihovnách s lokální působností. (tř. 9)</a:t>
            </a:r>
          </a:p>
          <a:p>
            <a:r>
              <a:rPr lang="cs-CZ" sz="2400" dirty="0"/>
              <a:t>Metodická a obsahová příprava a realizace lekcí </a:t>
            </a:r>
            <a:r>
              <a:rPr lang="cs-CZ" sz="2400" dirty="0">
                <a:solidFill>
                  <a:srgbClr val="FF0000"/>
                </a:solidFill>
              </a:rPr>
              <a:t>knihovnicko-bibliografické a informační gramotnosti </a:t>
            </a:r>
            <a:r>
              <a:rPr lang="cs-CZ" sz="2400" dirty="0"/>
              <a:t>v knihovnách s regionální působností. (tř. 10)</a:t>
            </a:r>
          </a:p>
          <a:p>
            <a:r>
              <a:rPr lang="cs-CZ" sz="2400" dirty="0"/>
              <a:t>Provádění vzdělávací činnosti v kurzech poskytující vysoce specializované odborné znalosti. (tř. 11)</a:t>
            </a:r>
          </a:p>
          <a:p>
            <a:r>
              <a:rPr lang="cs-CZ" sz="2400" dirty="0"/>
              <a:t>Tvorba koncepce výuky a výcviku zaměřené na získávání odborné způsobilosti pro zastávání vysoce specializovaných činností nebo kvalifikačních a rekvalifikačních kurzů. (tř. 12)</a:t>
            </a:r>
          </a:p>
          <a:p>
            <a:endParaRPr lang="cs-CZ" sz="2400" dirty="0"/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95DC9-DBC8-466D-AA08-871AF3E6E5C3}" type="datetime1">
              <a:rPr lang="cs-CZ" smtClean="0">
                <a:solidFill>
                  <a:srgbClr val="000000"/>
                </a:solidFill>
              </a:rPr>
              <a:pPr>
                <a:defRPr/>
              </a:pPr>
              <a:t>18.02.2018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066C8-DB47-48DF-B99C-3D3883E9BB6B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340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421FA6-8790-495E-A8E4-7D5C993D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Výstup z činnosti pracovních skupin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0AA9CA-A801-49DA-A8DB-1FDDB45ED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Pro novelu katalogu prací</a:t>
            </a:r>
          </a:p>
          <a:p>
            <a:r>
              <a:rPr lang="cs-CZ" sz="2800" dirty="0"/>
              <a:t>Katalogová věta současná</a:t>
            </a:r>
          </a:p>
          <a:p>
            <a:r>
              <a:rPr lang="cs-CZ" sz="2800" dirty="0"/>
              <a:t>Návrh změny/nové katalogové věty</a:t>
            </a:r>
          </a:p>
          <a:p>
            <a:r>
              <a:rPr lang="cs-CZ" sz="2800" dirty="0"/>
              <a:t>Zdůvodnění změny</a:t>
            </a:r>
          </a:p>
          <a:p>
            <a:pPr marL="0" indent="0">
              <a:buNone/>
            </a:pPr>
            <a:r>
              <a:rPr lang="cs-CZ" sz="2800" dirty="0"/>
              <a:t>Pro příručku</a:t>
            </a:r>
          </a:p>
          <a:p>
            <a:r>
              <a:rPr lang="cs-CZ" sz="2800" dirty="0"/>
              <a:t>Výčet činností pro jednotlivé PT</a:t>
            </a:r>
          </a:p>
          <a:p>
            <a:r>
              <a:rPr lang="cs-CZ" sz="2800" dirty="0"/>
              <a:t>Příklady nejčastějších činností z jiných povolání, které knihovník vykonává (odkaz na katalogovou větu příslušného povolání)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6B9620-492E-4878-BA2D-9E9A7C9A3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95DC9-DBC8-466D-AA08-871AF3E6E5C3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EE38CE-800B-4828-B912-EC257D82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066C8-DB47-48DF-B99C-3D3883E9BB6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614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BB5A18-5715-4D09-91D5-54B286D6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Katalogizátor</a:t>
            </a:r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99197225-A68F-4478-A7ED-61F03F60A3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763083"/>
              </p:ext>
            </p:extLst>
          </p:nvPr>
        </p:nvGraphicFramePr>
        <p:xfrm>
          <a:off x="494950" y="1764665"/>
          <a:ext cx="8363273" cy="448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6004">
                  <a:extLst>
                    <a:ext uri="{9D8B030D-6E8A-4147-A177-3AD203B41FA5}">
                      <a16:colId xmlns:a16="http://schemas.microsoft.com/office/drawing/2014/main" val="3854599028"/>
                    </a:ext>
                  </a:extLst>
                </a:gridCol>
                <a:gridCol w="508229">
                  <a:extLst>
                    <a:ext uri="{9D8B030D-6E8A-4147-A177-3AD203B41FA5}">
                      <a16:colId xmlns:a16="http://schemas.microsoft.com/office/drawing/2014/main" val="3349262085"/>
                    </a:ext>
                  </a:extLst>
                </a:gridCol>
                <a:gridCol w="1609391">
                  <a:extLst>
                    <a:ext uri="{9D8B030D-6E8A-4147-A177-3AD203B41FA5}">
                      <a16:colId xmlns:a16="http://schemas.microsoft.com/office/drawing/2014/main" val="3803820070"/>
                    </a:ext>
                  </a:extLst>
                </a:gridCol>
                <a:gridCol w="508229">
                  <a:extLst>
                    <a:ext uri="{9D8B030D-6E8A-4147-A177-3AD203B41FA5}">
                      <a16:colId xmlns:a16="http://schemas.microsoft.com/office/drawing/2014/main" val="3930358612"/>
                    </a:ext>
                  </a:extLst>
                </a:gridCol>
                <a:gridCol w="2424675">
                  <a:extLst>
                    <a:ext uri="{9D8B030D-6E8A-4147-A177-3AD203B41FA5}">
                      <a16:colId xmlns:a16="http://schemas.microsoft.com/office/drawing/2014/main" val="3103852839"/>
                    </a:ext>
                  </a:extLst>
                </a:gridCol>
                <a:gridCol w="1516745">
                  <a:extLst>
                    <a:ext uri="{9D8B030D-6E8A-4147-A177-3AD203B41FA5}">
                      <a16:colId xmlns:a16="http://schemas.microsoft.com/office/drawing/2014/main" val="196126278"/>
                    </a:ext>
                  </a:extLst>
                </a:gridCol>
              </a:tblGrid>
              <a:tr h="39718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katalogová věta současná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třída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návrh nové katalogové věty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návrh třídy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příklady činností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1.01.14 Statistik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521368"/>
                  </a:ext>
                </a:extLst>
              </a:tr>
              <a:tr h="15887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Samostatná katalogizace podle standardů a stanovených metodik v knihovnách s lokální působností.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Katalogizace podle platných standardů a metodik, tvorba nových záznamů na úrovni minimálního bibliografického záznamu.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Zpracování bibliografického záznamu na minimální úrovni, jak jej definují standardy pro minimální záznamy pro Souborný katalog ČR (záznam obsahuje jmenné a věcné údaje umožňující základní identifikaci dokumentů a jejich standardní vyhledání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534683"/>
                  </a:ext>
                </a:extLst>
              </a:tr>
              <a:tr h="59577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Provádění druhové analýzy dokumentu  a určení pramenu popisu.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865787"/>
                  </a:ext>
                </a:extLst>
              </a:tr>
              <a:tr h="59577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Přidělování stavěcích znaků a čtenářského určení dokumentů podle stanovené metodiky.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863625"/>
                  </a:ext>
                </a:extLst>
              </a:tr>
              <a:tr h="59577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 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err="1">
                          <a:effectLst/>
                        </a:rPr>
                        <a:t>Retrokonverze</a:t>
                      </a:r>
                      <a:r>
                        <a:rPr lang="cs-CZ" sz="1400" u="none" strike="noStrike" dirty="0">
                          <a:effectLst/>
                        </a:rPr>
                        <a:t>, kontrola a oprava starších záznamů v elektronickém katalogu.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353102"/>
                  </a:ext>
                </a:extLst>
              </a:tr>
            </a:tbl>
          </a:graphicData>
        </a:graphic>
      </p:graphicFrame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928389-8B20-4C42-8082-057AA8980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95DC9-DBC8-466D-AA08-871AF3E6E5C3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C35BDEE-089B-4865-A8ED-99B37C2FA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066C8-DB47-48DF-B99C-3D3883E9BB6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296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63C00-0A81-434A-B45A-7FB060C6C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Co dál…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7C8B6E-EF2C-4F8C-8905-29951EB30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Systém využívá cca 3500 zaměstnanců </a:t>
            </a:r>
          </a:p>
          <a:p>
            <a:pPr marL="400050" lvl="1" indent="0">
              <a:buNone/>
            </a:pPr>
            <a:r>
              <a:rPr lang="cs-CZ" sz="2400" dirty="0"/>
              <a:t>(Průzkum věkové, vzdělanostní a mzdové struktury pracovníků knihoven 2016-201)</a:t>
            </a:r>
          </a:p>
          <a:p>
            <a:r>
              <a:rPr lang="cs-CZ" sz="2800" dirty="0"/>
              <a:t>Všechny změny rozpočtově neutrální, aby nedošlo k rozkolísání systému</a:t>
            </a:r>
          </a:p>
          <a:p>
            <a:endParaRPr lang="cs-CZ" sz="2800" dirty="0"/>
          </a:p>
          <a:p>
            <a:r>
              <a:rPr lang="cs-CZ" sz="2800" dirty="0"/>
              <a:t>Ověření dopadu navrhovaných změn</a:t>
            </a:r>
          </a:p>
          <a:p>
            <a:r>
              <a:rPr lang="cs-CZ" sz="2800" dirty="0"/>
              <a:t>Testování ve vybraných knihovnách (různé typy a velikosti)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F3B582-4FF9-4C03-BEEA-4A68BBBC6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95DC9-DBC8-466D-AA08-871AF3E6E5C3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A14F219-A3B6-4730-A118-BD1F807D3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066C8-DB47-48DF-B99C-3D3883E9BB6B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081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1C9D84-81B5-4A9B-B4B0-EE938930C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Testování ve vybraných knihovnách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DC0768-3452-4DFE-BE44-89A693E92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březnu 2018</a:t>
            </a:r>
          </a:p>
          <a:p>
            <a:r>
              <a:rPr lang="cs-CZ" dirty="0"/>
              <a:t>Jednoduchá excelová tabulka</a:t>
            </a:r>
          </a:p>
          <a:p>
            <a:r>
              <a:rPr lang="cs-CZ" dirty="0"/>
              <a:t>Zařazení podle současné katalogové věty</a:t>
            </a:r>
          </a:p>
          <a:p>
            <a:r>
              <a:rPr lang="cs-CZ" dirty="0"/>
              <a:t>Zařazení podle nové katalogové věty </a:t>
            </a:r>
          </a:p>
          <a:p>
            <a:r>
              <a:rPr lang="cs-CZ" dirty="0"/>
              <a:t>Komentář</a:t>
            </a:r>
          </a:p>
          <a:p>
            <a:r>
              <a:rPr lang="cs-CZ" dirty="0"/>
              <a:t>Stručná metodika + tabulka činností</a:t>
            </a:r>
          </a:p>
          <a:p>
            <a:r>
              <a:rPr lang="cs-CZ" dirty="0"/>
              <a:t>Vyhodnocení testování: duben 2018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7D0BA0-562F-4CF5-AE38-61AF67408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95DC9-DBC8-466D-AA08-871AF3E6E5C3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ED5AFF-E1BD-458A-9BA5-46C968533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066C8-DB47-48DF-B99C-3D3883E9BB6B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061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67BE9-9796-4C42-9726-821CFE667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Děkuji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E56261-26DF-4DD4-9E19-225A714AF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Kontakt:</a:t>
            </a:r>
          </a:p>
          <a:p>
            <a:pPr marL="0" indent="0">
              <a:buNone/>
            </a:pPr>
            <a:r>
              <a:rPr lang="cs-CZ" sz="2400" dirty="0"/>
              <a:t>Ing. Dana Smetanová</a:t>
            </a:r>
          </a:p>
          <a:p>
            <a:pPr marL="0" indent="0">
              <a:buNone/>
            </a:pPr>
            <a:r>
              <a:rPr lang="cs-CZ" sz="2400" dirty="0"/>
              <a:t>Knihovnický institut, Národní knihovna ČR</a:t>
            </a:r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dana.smetanova@nkp.cz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Tel.: 221 663 191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800" dirty="0"/>
              <a:t>Aktuální stav prací na novele a příručce</a:t>
            </a:r>
            <a:endParaRPr lang="cs-CZ" sz="2800" dirty="0">
              <a:hlinkClick r:id="rId3"/>
            </a:endParaRPr>
          </a:p>
          <a:p>
            <a:r>
              <a:rPr lang="cs-CZ" sz="2400" dirty="0">
                <a:hlinkClick r:id="rId3"/>
              </a:rPr>
              <a:t>http://ipk.nkp.cz/legislativa/01_LegPod/pripravovane-legislativni-dokumenty/priprava-novely-katalogu-praci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9CB403-7E04-4D56-877D-1315A1D59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95DC9-DBC8-466D-AA08-871AF3E6E5C3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C441A4-2B2B-4024-929B-2E4E0D96F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066C8-DB47-48DF-B99C-3D3883E9BB6B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7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F33B27-C024-43FD-B9C7-1C7AA9810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sz="4000" dirty="0"/>
              <a:t>Novela Katalogu prací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DDB598-E4BE-41B4-A40C-D2F6D776D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ledna 2018</a:t>
            </a:r>
          </a:p>
          <a:p>
            <a:r>
              <a:rPr lang="cs-CZ" dirty="0"/>
              <a:t>Změny u povolání 2.03.01 knihovník</a:t>
            </a:r>
          </a:p>
          <a:p>
            <a:pPr lvl="1"/>
            <a:r>
              <a:rPr lang="cs-CZ" dirty="0"/>
              <a:t>činnosti správce digitální knihovny</a:t>
            </a:r>
          </a:p>
          <a:p>
            <a:pPr lvl="1"/>
            <a:r>
              <a:rPr lang="cs-CZ" dirty="0"/>
              <a:t>činnosti systémový knihovník</a:t>
            </a:r>
          </a:p>
          <a:p>
            <a:endParaRPr lang="cs-CZ" sz="2800" dirty="0"/>
          </a:p>
          <a:p>
            <a:r>
              <a:rPr lang="cs-CZ" dirty="0"/>
              <a:t>Katalog prací (plné aktuální znění)</a:t>
            </a:r>
          </a:p>
          <a:p>
            <a:r>
              <a:rPr lang="cs-CZ" sz="2800" dirty="0">
                <a:hlinkClick r:id="rId2"/>
              </a:rPr>
              <a:t>http://ppropo.mpsv.cz/narizeni_vlady_222_2010</a:t>
            </a:r>
            <a:endParaRPr lang="cs-CZ" sz="2800" dirty="0"/>
          </a:p>
          <a:p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endParaRPr lang="cs-CZ" sz="2800" dirty="0">
              <a:hlinkClick r:id="rId3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76B822-7BA8-4598-A91B-A385CC853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95DC9-DBC8-466D-AA08-871AF3E6E5C3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5D739C-0FB6-4457-80AB-EE24FF166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066C8-DB47-48DF-B99C-3D3883E9BB6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78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Rok 2017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/>
          </a:p>
          <a:p>
            <a:r>
              <a:rPr lang="cs-CZ" sz="2800" dirty="0"/>
              <a:t>Celková revize Katalogu prací</a:t>
            </a:r>
            <a:br>
              <a:rPr lang="cs-CZ" sz="2800" dirty="0"/>
            </a:br>
            <a:r>
              <a:rPr lang="cs-CZ" sz="2400" dirty="0"/>
              <a:t>Nařízení vlády č. 222/2010 o katalogu ve veřejných službách a správě</a:t>
            </a:r>
          </a:p>
          <a:p>
            <a:endParaRPr lang="cs-CZ" sz="2800" dirty="0"/>
          </a:p>
          <a:p>
            <a:r>
              <a:rPr lang="cs-CZ" sz="2800" dirty="0"/>
              <a:t>Doporučení MK ČR pro personální práci v knihovnách</a:t>
            </a:r>
          </a:p>
          <a:p>
            <a:pPr lvl="1"/>
            <a:r>
              <a:rPr lang="cs-CZ" sz="2400" dirty="0"/>
              <a:t>Rejstřík knihovnických činností</a:t>
            </a:r>
          </a:p>
          <a:p>
            <a:pPr lvl="1"/>
            <a:r>
              <a:rPr lang="cs-CZ" sz="2400" dirty="0"/>
              <a:t>Výklad, vzory pro zařazování pracovníků </a:t>
            </a:r>
          </a:p>
          <a:p>
            <a:pPr marL="457200" lvl="1" indent="0">
              <a:buNone/>
            </a:pPr>
            <a:r>
              <a:rPr lang="cs-CZ" sz="2400" dirty="0"/>
              <a:t> </a:t>
            </a:r>
          </a:p>
          <a:p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95DC9-DBC8-466D-AA08-871AF3E6E5C3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066C8-DB47-48DF-B99C-3D3883E9BB6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705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Příprava novely Katalogu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Pracovní skupiny k jednotlivým typovým pozicím</a:t>
            </a:r>
          </a:p>
          <a:p>
            <a:r>
              <a:rPr lang="cs-CZ" sz="2800" dirty="0"/>
              <a:t>Akvizitér, katalogizátor, správce fondu</a:t>
            </a:r>
          </a:p>
          <a:p>
            <a:r>
              <a:rPr lang="cs-CZ" sz="2800" dirty="0"/>
              <a:t>Metodik</a:t>
            </a:r>
          </a:p>
          <a:p>
            <a:r>
              <a:rPr lang="cs-CZ" sz="2800" dirty="0"/>
              <a:t>Systémový knihovník, správce digitální knihovny</a:t>
            </a:r>
          </a:p>
          <a:p>
            <a:r>
              <a:rPr lang="cs-CZ" sz="2800" dirty="0"/>
              <a:t>Knihovník v přímých službách, referenční knihovník, knihovník v knihovně pro děti</a:t>
            </a:r>
          </a:p>
          <a:p>
            <a:endParaRPr lang="cs-CZ" sz="2800" dirty="0"/>
          </a:p>
          <a:p>
            <a:r>
              <a:rPr lang="cs-CZ" sz="2800" dirty="0"/>
              <a:t>Tým: pracovníci knihoven různé velikosti a typu</a:t>
            </a:r>
          </a:p>
          <a:p>
            <a:endParaRPr lang="cs-CZ" sz="2800" dirty="0"/>
          </a:p>
          <a:p>
            <a:pPr marL="457200" lvl="1" indent="0">
              <a:buNone/>
            </a:pP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95DC9-DBC8-466D-AA08-871AF3E6E5C3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066C8-DB47-48DF-B99C-3D3883E9BB6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74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Třídy katalogu a stupeň vzdělání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6466" y="2159202"/>
            <a:ext cx="3920068" cy="3407959"/>
          </a:xfrm>
          <a:prstGeom prst="rect">
            <a:avLst/>
          </a:prstGeom>
        </p:spPr>
      </p:pic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2159202"/>
            <a:ext cx="3926164" cy="3036071"/>
          </a:xfrm>
          <a:prstGeom prst="rect">
            <a:avLst/>
          </a:prstGeom>
        </p:spPr>
      </p:pic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9957DB-A3B4-4B72-AE59-30E1AC54F423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68F48-943A-4D5E-90A3-D6EFDACE4E88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8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Hlavní kritéria pro zařazení do třídy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/>
          </a:p>
          <a:p>
            <a:r>
              <a:rPr lang="cs-CZ" sz="2800" dirty="0"/>
              <a:t>Kvalifikační předpoklady (stupeň vzdělání) </a:t>
            </a:r>
          </a:p>
          <a:p>
            <a:r>
              <a:rPr lang="cs-CZ" sz="2800" b="1" dirty="0"/>
              <a:t>Náročnost práce </a:t>
            </a:r>
            <a:r>
              <a:rPr lang="cs-CZ" sz="2800" dirty="0"/>
              <a:t>(třídy v Katalogu prací)</a:t>
            </a:r>
          </a:p>
          <a:p>
            <a:endParaRPr lang="cs-CZ" sz="2800" dirty="0"/>
          </a:p>
          <a:p>
            <a:r>
              <a:rPr lang="cs-CZ" sz="2800" dirty="0"/>
              <a:t>Činnosti musí být ve třídách odstupňovány podle složitosti, odpovědnosti a namáhavosti vykonávané práce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95DC9-DBC8-466D-AA08-871AF3E6E5C3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066C8-DB47-48DF-B99C-3D3883E9BB6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2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Zařazování do platových tříd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Zaměstnavatel zařadí zaměstnance do platové třídy, ve které je v katalogu zařazena </a:t>
            </a:r>
            <a:r>
              <a:rPr lang="cs-CZ" sz="2400" u="sng" dirty="0"/>
              <a:t>nejnáročnější práce, jejíž výkon </a:t>
            </a:r>
            <a:r>
              <a:rPr lang="cs-CZ" sz="2400" u="sng" dirty="0">
                <a:solidFill>
                  <a:srgbClr val="FF0000"/>
                </a:solidFill>
              </a:rPr>
              <a:t>zaměstnavatel na zaměstnanci požaduje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Katalog obsahuje pouze příklady prací</a:t>
            </a:r>
          </a:p>
          <a:p>
            <a:endParaRPr lang="cs-CZ" sz="2400" u="sng" dirty="0"/>
          </a:p>
          <a:p>
            <a:r>
              <a:rPr lang="cs-CZ" sz="2400" u="sng" dirty="0"/>
              <a:t>Pokud není práce v katalogu uvedena</a:t>
            </a:r>
            <a:r>
              <a:rPr lang="cs-CZ" sz="2400" dirty="0"/>
              <a:t>, zařadí se zaměstnanec do platové třídy, ve které jsou v katalogu prací zahrnuty </a:t>
            </a:r>
            <a:r>
              <a:rPr lang="cs-CZ" sz="2400" dirty="0">
                <a:solidFill>
                  <a:srgbClr val="FF0000"/>
                </a:solidFill>
              </a:rPr>
              <a:t>příklady prací </a:t>
            </a:r>
            <a:r>
              <a:rPr lang="cs-CZ" sz="2400" dirty="0"/>
              <a:t>porovnatelné s ní z hlediska složitosti, odpovědnosti a namáhavosti</a:t>
            </a:r>
            <a:r>
              <a:rPr lang="cs-CZ" sz="2800" dirty="0"/>
              <a:t>. 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95DC9-DBC8-466D-AA08-871AF3E6E5C3}" type="datetime1">
              <a:rPr lang="cs-CZ" smtClean="0">
                <a:solidFill>
                  <a:srgbClr val="000000"/>
                </a:solidFill>
              </a:rPr>
              <a:pPr>
                <a:defRPr/>
              </a:pPr>
              <a:t>18.02.2018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066C8-DB47-48DF-B99C-3D3883E9BB6B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62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dirty="0"/>
              <a:t>Stupňování činností pro povolání knihovník v Katalogu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Náročnost činností je odvozena od územní působnosti knihovny</a:t>
            </a:r>
          </a:p>
          <a:p>
            <a:endParaRPr lang="cs-CZ" sz="2800" dirty="0"/>
          </a:p>
          <a:p>
            <a:r>
              <a:rPr lang="cs-CZ" sz="2800" dirty="0"/>
              <a:t>Knihovny s lokální působností (třída 7-9)</a:t>
            </a:r>
          </a:p>
          <a:p>
            <a:r>
              <a:rPr lang="cs-CZ" sz="2800" dirty="0"/>
              <a:t>Knihovny s regionální působností (třída 8-10)</a:t>
            </a:r>
          </a:p>
          <a:p>
            <a:r>
              <a:rPr lang="cs-CZ" sz="2800" dirty="0"/>
              <a:t>Knihovny s celostátní působností (třída 10-)</a:t>
            </a:r>
          </a:p>
          <a:p>
            <a:endParaRPr lang="cs-CZ" sz="2800" dirty="0"/>
          </a:p>
          <a:p>
            <a:r>
              <a:rPr lang="cs-CZ" sz="2800" dirty="0"/>
              <a:t>Knihovny s krajskou působností (třída 8-11, 4 body)</a:t>
            </a:r>
          </a:p>
          <a:p>
            <a:endParaRPr lang="cs-CZ" sz="2800" dirty="0"/>
          </a:p>
          <a:p>
            <a:pPr lvl="1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95DC9-DBC8-466D-AA08-871AF3E6E5C3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066C8-DB47-48DF-B99C-3D3883E9BB6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Návrhy pro Katalog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Posoudit nutnost regionálního principu</a:t>
            </a:r>
          </a:p>
          <a:p>
            <a:endParaRPr lang="cs-CZ" sz="2800" dirty="0"/>
          </a:p>
          <a:p>
            <a:pPr lvl="1"/>
            <a:r>
              <a:rPr lang="cs-CZ" sz="2400" dirty="0"/>
              <a:t>Navrhnout nové formulace bez územní působnosti knihovny, pokud to bude možné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Působnost vztáhnout na činnost, např. v celostátním rozsahu, regionálního významu</a:t>
            </a:r>
          </a:p>
          <a:p>
            <a:endParaRPr lang="cs-CZ" sz="28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95DC9-DBC8-466D-AA08-871AF3E6E5C3}" type="datetime1">
              <a:rPr lang="cs-CZ" smtClean="0"/>
              <a:pPr>
                <a:defRPr/>
              </a:pPr>
              <a:t>18.02.2018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066C8-DB47-48DF-B99C-3D3883E9BB6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_sablona [jen pro čtení] [režim kompatibility]" id="{DB893315-FFEA-42C6-A1DA-43DB5758ECE6}" vid="{7DC484B4-179A-4B7B-9A6B-EF569C4666D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F2BF8F403E12A49AA4C42A6371BA9D5" ma:contentTypeVersion="0" ma:contentTypeDescription="Vytvoří nový dokument" ma:contentTypeScope="" ma:versionID="2067fd5407ba198aef6280aea05c8d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030a4fb49af6ac1945304746faa3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468774-100B-4F44-8AB1-E622CAE8A2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9C08D18-86DC-43AD-93D0-DF5AD581F0CC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prezentace_sablona</Template>
  <TotalTime>5164</TotalTime>
  <Words>790</Words>
  <Application>Microsoft Office PowerPoint</Application>
  <PresentationFormat>Předvádění na obrazovce (4:3)</PresentationFormat>
  <Paragraphs>194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Office</vt:lpstr>
      <vt:lpstr>Novela Katalogu prací</vt:lpstr>
      <vt:lpstr> Novela Katalogu prací  </vt:lpstr>
      <vt:lpstr>Rok 2017</vt:lpstr>
      <vt:lpstr>Příprava novely Katalogu prací</vt:lpstr>
      <vt:lpstr>Třídy katalogu a stupeň vzdělání</vt:lpstr>
      <vt:lpstr>Hlavní kritéria pro zařazení do třídy</vt:lpstr>
      <vt:lpstr>Zařazování do platových tříd</vt:lpstr>
      <vt:lpstr>Stupňování činností pro povolání knihovník v Katalogu prací</vt:lpstr>
      <vt:lpstr>Návrhy pro Katalog prací</vt:lpstr>
      <vt:lpstr>Návrh novely Katalogu prací</vt:lpstr>
      <vt:lpstr>Příručka pro personální práci v knihovnách</vt:lpstr>
      <vt:lpstr>Příklady činností</vt:lpstr>
      <vt:lpstr>Příklady činností z jiných povolání</vt:lpstr>
      <vt:lpstr>Lektorská, vzdělávací činnost</vt:lpstr>
      <vt:lpstr>Výstup z činnosti pracovních skupin</vt:lpstr>
      <vt:lpstr>Katalogizátor</vt:lpstr>
      <vt:lpstr>Co dál…</vt:lpstr>
      <vt:lpstr>Testování ve vybraných knihovnách</vt:lpstr>
      <vt:lpstr>Děkuji za pozornost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Slovník českých knihovníků</dc:title>
  <dc:creator>Smetanová Dana</dc:creator>
  <cp:lastModifiedBy>Dan</cp:lastModifiedBy>
  <cp:revision>310</cp:revision>
  <dcterms:created xsi:type="dcterms:W3CDTF">2014-10-17T14:31:01Z</dcterms:created>
  <dcterms:modified xsi:type="dcterms:W3CDTF">2018-02-18T22:13:22Z</dcterms:modified>
</cp:coreProperties>
</file>