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62" r:id="rId4"/>
    <p:sldId id="257" r:id="rId5"/>
    <p:sldId id="258" r:id="rId6"/>
    <p:sldId id="268" r:id="rId7"/>
    <p:sldId id="259" r:id="rId8"/>
    <p:sldId id="269" r:id="rId9"/>
    <p:sldId id="260" r:id="rId10"/>
    <p:sldId id="263" r:id="rId11"/>
    <p:sldId id="264" r:id="rId12"/>
    <p:sldId id="273" r:id="rId13"/>
    <p:sldId id="271" r:id="rId14"/>
    <p:sldId id="274" r:id="rId15"/>
    <p:sldId id="272" r:id="rId1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109" d="100"/>
          <a:sy n="109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425B8-3B89-4CBC-A291-59D6673AD62B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24B4-E96E-4C38-BD54-AAA7AB90E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58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16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52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29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5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52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Narrow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1">
                <a:latin typeface="Arial Narrow" pitchFamily="34" charset="0"/>
              </a:defRPr>
            </a:lvl1pPr>
            <a:lvl2pPr>
              <a:defRPr sz="2400" b="1">
                <a:latin typeface="Arial Narrow" pitchFamily="34" charset="0"/>
              </a:defRPr>
            </a:lvl2pPr>
            <a:lvl3pPr>
              <a:defRPr sz="2000" b="1">
                <a:latin typeface="Arial Narrow" pitchFamily="34" charset="0"/>
              </a:defRPr>
            </a:lvl3pPr>
            <a:lvl4pPr>
              <a:defRPr sz="1800" b="1">
                <a:latin typeface="Arial Narrow" pitchFamily="34" charset="0"/>
              </a:defRPr>
            </a:lvl4pPr>
            <a:lvl5pPr>
              <a:defRPr sz="1800" b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 b="1">
                <a:solidFill>
                  <a:srgbClr val="FF0000"/>
                </a:solidFill>
              </a:defRPr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55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98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63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03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60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C8BE0-4E44-4856-9608-CBAAE7BA6F00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17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2">
              <a:lumMod val="75000"/>
            </a:schemeClr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FF0000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gkUZylvsP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Knihovna věc veřejná</a:t>
            </a:r>
            <a:br>
              <a:rPr lang="cs-CZ" dirty="0" smtClean="0"/>
            </a:br>
            <a:r>
              <a:rPr lang="cs-CZ" dirty="0" smtClean="0"/>
              <a:t>2018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700" dirty="0" smtClean="0"/>
              <a:t>Společný projekt SKIP a SDRUK</a:t>
            </a: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888504"/>
          </a:xfrm>
        </p:spPr>
        <p:txBody>
          <a:bodyPr>
            <a:normAutofit fontScale="70000" lnSpcReduction="20000"/>
          </a:bodyPr>
          <a:lstStyle/>
          <a:p>
            <a:r>
              <a:rPr lang="cs-CZ" sz="2400" dirty="0" smtClean="0"/>
              <a:t>Vít Richter</a:t>
            </a:r>
          </a:p>
          <a:p>
            <a:r>
              <a:rPr lang="cs-CZ" sz="2400" dirty="0" smtClean="0"/>
              <a:t>19. </a:t>
            </a:r>
            <a:r>
              <a:rPr lang="cs-CZ" sz="2400" dirty="0"/>
              <a:t>2</a:t>
            </a:r>
            <a:r>
              <a:rPr lang="cs-CZ" sz="2400" dirty="0" smtClean="0"/>
              <a:t>. 2018</a:t>
            </a:r>
          </a:p>
          <a:p>
            <a:r>
              <a:rPr lang="cs-CZ" sz="2400" dirty="0" smtClean="0"/>
              <a:t>Sekce veřejných knihoven SKIP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607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Příprava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Financování: na každý kulatý stůl je počítáno s částkou 10 000.-</a:t>
            </a:r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lvl="2"/>
            <a:r>
              <a:rPr lang="cs-CZ" sz="1800" dirty="0" smtClean="0"/>
              <a:t>Spolupráce s Českým rozhlasem?</a:t>
            </a:r>
          </a:p>
          <a:p>
            <a:r>
              <a:rPr lang="cs-CZ" sz="2400" dirty="0" smtClean="0"/>
              <a:t>Účastníci kulatého stolu (5 až 6)</a:t>
            </a:r>
          </a:p>
          <a:p>
            <a:pPr lvl="1"/>
            <a:r>
              <a:rPr lang="cs-CZ" sz="2000" dirty="0" smtClean="0"/>
              <a:t>MK?, kraj, ředitel KK, zástupci obcí: </a:t>
            </a:r>
            <a:r>
              <a:rPr lang="cs-CZ" sz="2000" dirty="0"/>
              <a:t>SMO, SPOV, SMS, Zdravá </a:t>
            </a:r>
            <a:r>
              <a:rPr lang="cs-CZ" sz="2000" dirty="0" smtClean="0"/>
              <a:t>města…</a:t>
            </a:r>
          </a:p>
          <a:p>
            <a:endParaRPr lang="cs-CZ" sz="2400" dirty="0" smtClean="0"/>
          </a:p>
          <a:p>
            <a:r>
              <a:rPr lang="cs-CZ" sz="2400" dirty="0" smtClean="0"/>
              <a:t>Účast veřejnosti: rozhodnou v kraji</a:t>
            </a:r>
          </a:p>
          <a:p>
            <a:pPr lvl="1"/>
            <a:r>
              <a:rPr lang="cs-CZ" sz="2000" dirty="0" smtClean="0"/>
              <a:t>Varianty: pouze účastníci stolu, knihovníci, zástupci obcí, zainteresovaná veřejnost, obecná veřejnost?????</a:t>
            </a:r>
          </a:p>
          <a:p>
            <a:pPr lvl="1"/>
            <a:r>
              <a:rPr lang="cs-CZ" sz="2000" dirty="0" smtClean="0"/>
              <a:t>Ředitelé a metodici pověřených knihoven</a:t>
            </a:r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71240"/>
              </p:ext>
            </p:extLst>
          </p:nvPr>
        </p:nvGraphicFramePr>
        <p:xfrm>
          <a:off x="1115616" y="1772816"/>
          <a:ext cx="7272808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1096949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50585201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sv-SE" sz="2000" b="1" u="none" strike="noStrike" dirty="0">
                          <a:effectLst/>
                          <a:latin typeface="Arial Narrow" panose="020B0606020202030204" pitchFamily="34" charset="0"/>
                        </a:rPr>
                        <a:t>Honorář moderátora  – 3 000 </a:t>
                      </a:r>
                      <a:r>
                        <a:rPr lang="sv-SE" sz="20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Kč</a:t>
                      </a:r>
                      <a:r>
                        <a:rPr lang="cs-CZ" sz="20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- OON</a:t>
                      </a:r>
                      <a:endParaRPr lang="sv-SE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>
                          <a:effectLst/>
                          <a:latin typeface="Arial Narrow" panose="020B0606020202030204" pitchFamily="34" charset="0"/>
                        </a:rPr>
                        <a:t>3000</a:t>
                      </a:r>
                      <a:endParaRPr lang="cs-CZ" sz="2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3109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>
                          <a:effectLst/>
                          <a:latin typeface="Arial Narrow" panose="020B0606020202030204" pitchFamily="34" charset="0"/>
                        </a:rPr>
                        <a:t>Technické zabezpečení /ozvučení, záznam akce/ - 2 000 Kč</a:t>
                      </a:r>
                      <a:endParaRPr lang="cs-CZ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>
                          <a:effectLst/>
                          <a:latin typeface="Arial Narrow" panose="020B0606020202030204" pitchFamily="34" charset="0"/>
                        </a:rPr>
                        <a:t>2000</a:t>
                      </a:r>
                      <a:endParaRPr lang="cs-CZ" sz="2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02872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>
                          <a:effectLst/>
                          <a:latin typeface="Arial Narrow" panose="020B0606020202030204" pitchFamily="34" charset="0"/>
                        </a:rPr>
                        <a:t>Občerstvení účastníků – 3 000 Kč - 100 Kč /voda, káva, čaj/ </a:t>
                      </a:r>
                      <a:endParaRPr lang="cs-CZ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  <a:latin typeface="Arial Narrow" panose="020B0606020202030204" pitchFamily="34" charset="0"/>
                        </a:rPr>
                        <a:t>3000</a:t>
                      </a:r>
                      <a:endParaRPr lang="cs-CZ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746031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>
                          <a:effectLst/>
                          <a:latin typeface="Arial Narrow" panose="020B0606020202030204" pitchFamily="34" charset="0"/>
                        </a:rPr>
                        <a:t>Organizační zajištění – 2 000 </a:t>
                      </a:r>
                      <a:r>
                        <a:rPr lang="cs-CZ" sz="20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Kč - OON</a:t>
                      </a:r>
                      <a:endParaRPr lang="cs-CZ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  <a:latin typeface="Arial Narrow" panose="020B0606020202030204" pitchFamily="34" charset="0"/>
                        </a:rPr>
                        <a:t>2000</a:t>
                      </a:r>
                      <a:endParaRPr lang="cs-CZ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1387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56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dirty="0"/>
              <a:t>Příprava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Stanovení termínů kulatých stolů v krajích: </a:t>
            </a:r>
          </a:p>
          <a:p>
            <a:pPr lvl="1"/>
            <a:r>
              <a:rPr lang="cs-CZ" dirty="0" smtClean="0"/>
              <a:t>Duben </a:t>
            </a:r>
            <a:r>
              <a:rPr lang="cs-CZ" dirty="0" smtClean="0"/>
              <a:t>– červen září – říjen</a:t>
            </a:r>
          </a:p>
          <a:p>
            <a:pPr lvl="1"/>
            <a:r>
              <a:rPr lang="cs-CZ" dirty="0"/>
              <a:t>Vazba na volby do obecních zastupitelstev – možnost využití výsledků pro oslovení politický stran a hnutí</a:t>
            </a:r>
          </a:p>
          <a:p>
            <a:pPr lvl="1"/>
            <a:r>
              <a:rPr lang="cs-CZ" dirty="0" smtClean="0"/>
              <a:t>Výběr účastníků</a:t>
            </a:r>
          </a:p>
          <a:p>
            <a:r>
              <a:rPr lang="cs-CZ" dirty="0" smtClean="0"/>
              <a:t>Stanovení kontaktních osob: SKIP, krajská knihovna</a:t>
            </a:r>
          </a:p>
          <a:p>
            <a:r>
              <a:rPr lang="cs-CZ" dirty="0" smtClean="0"/>
              <a:t>Společné otázky – dohodnout se</a:t>
            </a:r>
          </a:p>
          <a:p>
            <a:r>
              <a:rPr lang="cs-CZ" dirty="0" smtClean="0"/>
              <a:t>Objednávky, faktury, dohody</a:t>
            </a:r>
          </a:p>
          <a:p>
            <a:r>
              <a:rPr lang="cs-CZ" dirty="0" smtClean="0"/>
              <a:t>Medializace projektu</a:t>
            </a:r>
          </a:p>
          <a:p>
            <a:pPr lvl="1"/>
            <a:r>
              <a:rPr lang="cs-CZ" dirty="0" smtClean="0"/>
              <a:t>Před zahájením, výsledky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28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51090"/>
              </p:ext>
            </p:extLst>
          </p:nvPr>
        </p:nvGraphicFramePr>
        <p:xfrm>
          <a:off x="179512" y="590183"/>
          <a:ext cx="8856984" cy="607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235">
                  <a:extLst>
                    <a:ext uri="{9D8B030D-6E8A-4147-A177-3AD203B41FA5}">
                      <a16:colId xmlns:a16="http://schemas.microsoft.com/office/drawing/2014/main" val="972492649"/>
                    </a:ext>
                  </a:extLst>
                </a:gridCol>
                <a:gridCol w="1212075">
                  <a:extLst>
                    <a:ext uri="{9D8B030D-6E8A-4147-A177-3AD203B41FA5}">
                      <a16:colId xmlns:a16="http://schemas.microsoft.com/office/drawing/2014/main" val="1711049976"/>
                    </a:ext>
                  </a:extLst>
                </a:gridCol>
                <a:gridCol w="1363584">
                  <a:extLst>
                    <a:ext uri="{9D8B030D-6E8A-4147-A177-3AD203B41FA5}">
                      <a16:colId xmlns:a16="http://schemas.microsoft.com/office/drawing/2014/main" val="3648599309"/>
                    </a:ext>
                  </a:extLst>
                </a:gridCol>
                <a:gridCol w="1287829">
                  <a:extLst>
                    <a:ext uri="{9D8B030D-6E8A-4147-A177-3AD203B41FA5}">
                      <a16:colId xmlns:a16="http://schemas.microsoft.com/office/drawing/2014/main" val="1559608106"/>
                    </a:ext>
                  </a:extLst>
                </a:gridCol>
                <a:gridCol w="1136320">
                  <a:extLst>
                    <a:ext uri="{9D8B030D-6E8A-4147-A177-3AD203B41FA5}">
                      <a16:colId xmlns:a16="http://schemas.microsoft.com/office/drawing/2014/main" val="1395605193"/>
                    </a:ext>
                  </a:extLst>
                </a:gridCol>
                <a:gridCol w="3105941">
                  <a:extLst>
                    <a:ext uri="{9D8B030D-6E8A-4147-A177-3AD203B41FA5}">
                      <a16:colId xmlns:a16="http://schemas.microsoft.com/office/drawing/2014/main" val="552174420"/>
                    </a:ext>
                  </a:extLst>
                </a:gridCol>
              </a:tblGrid>
              <a:tr h="3847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Měsíc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Hodina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Kraj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Město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Místo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7336590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Duben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11. 4. 2018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Moravskoslezský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Ostrava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Krajský úřad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MSK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3671519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Květen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. 5. 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13.00 nebo 14.00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Liberecký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Krajská vědecká knihovna v Liberci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3646331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Květen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9. 5. 2018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14:00 - 16:00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Praha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Praha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Městská knihovna v Praze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1416510"/>
                  </a:ext>
                </a:extLst>
              </a:tr>
              <a:tr h="45265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Květen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14.5</a:t>
                      </a:r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. / 27.6. 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??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Ústecký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Ústí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n.L.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SVKUL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2019904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Květen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16. 5. 2018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Olomoucký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Olomouc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Krajský úřad Ol. kraje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881982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Květen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22. </a:t>
                      </a:r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5. 2018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Plzeňský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Plzeň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SVK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6461979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Květen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23. </a:t>
                      </a:r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5. 2018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dopoledne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Vysočina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Jihlava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Krajský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úřad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394236"/>
                  </a:ext>
                </a:extLst>
              </a:tr>
              <a:tr h="48472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Červen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12. 6. 2018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13:00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Jihomoravský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BVV, Pavilon Morava </a:t>
                      </a:r>
                      <a:r>
                        <a:rPr lang="cs-CZ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Litetární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salón - v rámci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festivalu 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RE:PUBLIKA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3201576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Červen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. 6. 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Královehradecký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Hradec Králové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SVK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2874999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Červen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13. 6. 2018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Zlínský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Zlín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KKFBZ, kavárna v přízemí knihovny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6642345"/>
                  </a:ext>
                </a:extLst>
              </a:tr>
              <a:tr h="4526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Červen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14. 6. </a:t>
                      </a:r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Pardubický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Pardubice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KK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nebo 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sál Jana kašpara Reálky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Pardubice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3654577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Září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. 9</a:t>
                      </a:r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/ 25</a:t>
                      </a:r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9.2018 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Karlovarský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Karlovy Vary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Krajská knihovny KV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2210002"/>
                  </a:ext>
                </a:extLst>
              </a:tr>
              <a:tr h="4526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Září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25. </a:t>
                      </a:r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9. 2018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Jihočeský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České Budějovice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479360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Říjen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3. 10. 2018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Středočeský kraj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Kladno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034327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923928" y="28709"/>
            <a:ext cx="114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Arial Narrow" panose="020B0606020202030204" pitchFamily="34" charset="0"/>
              </a:rPr>
              <a:t>Termíny</a:t>
            </a:r>
          </a:p>
        </p:txBody>
      </p:sp>
    </p:spTree>
    <p:extLst>
      <p:ext uri="{BB962C8B-B14F-4D97-AF65-F5344CB8AC3E}">
        <p14:creationId xmlns:p14="http://schemas.microsoft.com/office/powerpoint/2010/main" val="1536317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po kulatých stolech?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Volby do obecních zastupitelstev</a:t>
            </a:r>
          </a:p>
          <a:p>
            <a:pPr lvl="1"/>
            <a:r>
              <a:rPr lang="cs-CZ" dirty="0" smtClean="0"/>
              <a:t>Otázky pro strany a kandidáty</a:t>
            </a:r>
          </a:p>
          <a:p>
            <a:endParaRPr lang="cs-CZ" dirty="0"/>
          </a:p>
          <a:p>
            <a:r>
              <a:rPr lang="cs-CZ" dirty="0" smtClean="0"/>
              <a:t>Celostátní kulatý stůl: 2019 na valné hromadě SKIP v Praze</a:t>
            </a:r>
          </a:p>
          <a:p>
            <a:endParaRPr lang="cs-CZ" dirty="0"/>
          </a:p>
          <a:p>
            <a:r>
              <a:rPr lang="cs-CZ" dirty="0" smtClean="0"/>
              <a:t>Advokacie </a:t>
            </a:r>
            <a:r>
              <a:rPr lang="cs-CZ" dirty="0" smtClean="0"/>
              <a:t>knihoven – dlouhodobý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3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Společný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Získat co nejvíce starostů a zastupitelů k účasti na kulatých stolech</a:t>
            </a:r>
          </a:p>
          <a:p>
            <a:endParaRPr lang="cs-CZ" dirty="0"/>
          </a:p>
          <a:p>
            <a:r>
              <a:rPr lang="cs-CZ" dirty="0" smtClean="0"/>
              <a:t>Spojit se s krajskými knihovnami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48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Knihovna věc veřejná</a:t>
            </a:r>
            <a:br>
              <a:rPr lang="cs-CZ" dirty="0" smtClean="0"/>
            </a:br>
            <a:r>
              <a:rPr lang="cs-CZ" dirty="0" smtClean="0"/>
              <a:t>2018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700" dirty="0" smtClean="0"/>
              <a:t>Společný projekt SKIP a SDRUK</a:t>
            </a: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888504"/>
          </a:xfrm>
        </p:spPr>
        <p:txBody>
          <a:bodyPr>
            <a:normAutofit fontScale="70000" lnSpcReduction="20000"/>
          </a:bodyPr>
          <a:lstStyle/>
          <a:p>
            <a:r>
              <a:rPr lang="cs-CZ" sz="2400" dirty="0" smtClean="0"/>
              <a:t>Vít Richter</a:t>
            </a:r>
          </a:p>
          <a:p>
            <a:r>
              <a:rPr lang="cs-CZ" sz="2400" dirty="0" smtClean="0"/>
              <a:t>19. </a:t>
            </a:r>
            <a:r>
              <a:rPr lang="cs-CZ" sz="2400" dirty="0"/>
              <a:t>2</a:t>
            </a:r>
            <a:r>
              <a:rPr lang="cs-CZ" sz="2400" dirty="0" smtClean="0"/>
              <a:t>. 2018</a:t>
            </a:r>
          </a:p>
          <a:p>
            <a:r>
              <a:rPr lang="cs-CZ" sz="2400" dirty="0" smtClean="0"/>
              <a:t>Sekce veřejných knihoven SKIP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081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organizujeme kulaté stoly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Nezbytnost transformace veřejných knihoven: měla by být rychlejší</a:t>
            </a:r>
          </a:p>
          <a:p>
            <a:pPr lvl="1"/>
            <a:r>
              <a:rPr lang="cs-CZ" dirty="0" smtClean="0"/>
              <a:t>Zahájení diskuse</a:t>
            </a:r>
          </a:p>
          <a:p>
            <a:endParaRPr lang="cs-CZ" dirty="0"/>
          </a:p>
          <a:p>
            <a:r>
              <a:rPr lang="cs-CZ" dirty="0" smtClean="0"/>
              <a:t>Koncepce rozvoje knihoven 2017-2020</a:t>
            </a:r>
          </a:p>
          <a:p>
            <a:pPr lvl="1"/>
            <a:r>
              <a:rPr lang="cs-CZ" dirty="0" smtClean="0"/>
              <a:t>Knihovny jako kulturní, vzdělávací, komunitní centra</a:t>
            </a:r>
          </a:p>
          <a:p>
            <a:pPr lvl="1"/>
            <a:r>
              <a:rPr lang="cs-CZ" dirty="0" smtClean="0"/>
              <a:t>Zainteresování veřejnosti a obcí jako provozovatelů knihoven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Rok 2018 – výročí vzniku ČSR – získání dotace</a:t>
            </a:r>
          </a:p>
          <a:p>
            <a:endParaRPr lang="cs-CZ" dirty="0" smtClean="0"/>
          </a:p>
          <a:p>
            <a:r>
              <a:rPr lang="cs-CZ" dirty="0" smtClean="0"/>
              <a:t>100 let veřejného knihovnictví – schválení 1. knihovního zákona 1919</a:t>
            </a:r>
          </a:p>
          <a:p>
            <a:endParaRPr lang="cs-CZ" dirty="0"/>
          </a:p>
          <a:p>
            <a:r>
              <a:rPr lang="cs-CZ" dirty="0" smtClean="0"/>
              <a:t>Volby do obecních zastupitelstev</a:t>
            </a:r>
          </a:p>
          <a:p>
            <a:pPr lvl="1"/>
            <a:r>
              <a:rPr lang="cs-CZ" dirty="0" smtClean="0"/>
              <a:t>Otázky na politiky k rozvoji knihoven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4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cs-CZ" dirty="0" smtClean="0"/>
              <a:t>9.11. – VV SKIP - Brno</a:t>
            </a:r>
          </a:p>
          <a:p>
            <a:pPr hangingPunct="0"/>
            <a:r>
              <a:rPr lang="cs-CZ" dirty="0" smtClean="0"/>
              <a:t>10.11</a:t>
            </a:r>
            <a:r>
              <a:rPr lang="cs-CZ" dirty="0"/>
              <a:t>. - Sekce SDRUK pro RF – metodici</a:t>
            </a:r>
          </a:p>
          <a:p>
            <a:pPr hangingPunct="0"/>
            <a:r>
              <a:rPr lang="cs-CZ" dirty="0"/>
              <a:t>14</a:t>
            </a:r>
            <a:r>
              <a:rPr lang="cs-CZ" dirty="0" smtClean="0"/>
              <a:t>. – 15.11</a:t>
            </a:r>
            <a:r>
              <a:rPr lang="cs-CZ" dirty="0"/>
              <a:t>. - Zasedání SDRUK – informace pro ředitele</a:t>
            </a:r>
          </a:p>
          <a:p>
            <a:pPr hangingPunct="0"/>
            <a:r>
              <a:rPr lang="cs-CZ" dirty="0"/>
              <a:t>29.11. - Priorita 6 – advokacie </a:t>
            </a:r>
            <a:r>
              <a:rPr lang="cs-CZ" dirty="0" smtClean="0"/>
              <a:t>knihoven</a:t>
            </a:r>
          </a:p>
          <a:p>
            <a:pPr hangingPunct="0"/>
            <a:r>
              <a:rPr lang="cs-CZ" dirty="0" smtClean="0">
                <a:solidFill>
                  <a:srgbClr val="002060"/>
                </a:solidFill>
              </a:rPr>
              <a:t>10.12. - Odevzdání projektu do K 21</a:t>
            </a:r>
            <a:endParaRPr lang="cs-CZ" dirty="0">
              <a:solidFill>
                <a:srgbClr val="002060"/>
              </a:solidFill>
            </a:endParaRPr>
          </a:p>
          <a:p>
            <a:pPr hangingPunct="0"/>
            <a:r>
              <a:rPr lang="cs-CZ" dirty="0"/>
              <a:t>13.12. – MK ČR – ředitelé odborů kultury </a:t>
            </a:r>
            <a:r>
              <a:rPr lang="cs-CZ" dirty="0" smtClean="0"/>
              <a:t>krajů</a:t>
            </a:r>
          </a:p>
          <a:p>
            <a:pPr hangingPunct="0"/>
            <a:r>
              <a:rPr lang="cs-CZ" dirty="0" smtClean="0"/>
              <a:t>12.2. – Setkání s komisí pro kulturu AK </a:t>
            </a:r>
            <a:r>
              <a:rPr lang="cs-CZ" dirty="0" smtClean="0"/>
              <a:t>ČR</a:t>
            </a:r>
          </a:p>
          <a:p>
            <a:pPr hangingPunct="0"/>
            <a:r>
              <a:rPr lang="cs-CZ" dirty="0" smtClean="0"/>
              <a:t>23.1. – Setkání se zástupci KK a SDRUK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5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Knihovna věc veřejná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Cíl</a:t>
            </a:r>
          </a:p>
          <a:p>
            <a:r>
              <a:rPr lang="cs-CZ" dirty="0" smtClean="0"/>
              <a:t>Získat </a:t>
            </a:r>
            <a:r>
              <a:rPr lang="cs-CZ" dirty="0"/>
              <a:t>důležité </a:t>
            </a:r>
            <a:r>
              <a:rPr lang="cs-CZ" dirty="0" err="1" smtClean="0"/>
              <a:t>stakeholdery</a:t>
            </a:r>
            <a:r>
              <a:rPr lang="cs-CZ" dirty="0" smtClean="0"/>
              <a:t> (kraj, obce, sdružení, školy…) pro podporu </a:t>
            </a:r>
            <a:r>
              <a:rPr lang="cs-CZ" dirty="0"/>
              <a:t>transformace a rozvoje </a:t>
            </a:r>
            <a:r>
              <a:rPr lang="cs-CZ" dirty="0" smtClean="0"/>
              <a:t>veřejných knihoven </a:t>
            </a:r>
            <a:r>
              <a:rPr lang="cs-CZ" dirty="0"/>
              <a:t>v </a:t>
            </a:r>
            <a:r>
              <a:rPr lang="cs-CZ" dirty="0" smtClean="0"/>
              <a:t>digitální společnosti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Hlavní akce</a:t>
            </a:r>
          </a:p>
          <a:p>
            <a:r>
              <a:rPr lang="cs-CZ" dirty="0" smtClean="0"/>
              <a:t>14 diskuzních kulatých stolů v krajích v roce 2018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Partneři</a:t>
            </a:r>
          </a:p>
          <a:p>
            <a:r>
              <a:rPr lang="cs-CZ" dirty="0" smtClean="0"/>
              <a:t>SKIP + krajské knihovny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91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100 let veřejných knihoven v ČSR – ČSSR - ČR</a:t>
            </a:r>
          </a:p>
          <a:p>
            <a:endParaRPr lang="cs-CZ" dirty="0" smtClean="0"/>
          </a:p>
          <a:p>
            <a:r>
              <a:rPr lang="cs-CZ" dirty="0" smtClean="0"/>
              <a:t>IFLA GLOBAL VISION</a:t>
            </a:r>
          </a:p>
          <a:p>
            <a:endParaRPr lang="cs-CZ" dirty="0" smtClean="0"/>
          </a:p>
          <a:p>
            <a:r>
              <a:rPr lang="cs-CZ" dirty="0" smtClean="0"/>
              <a:t>Koncepce rozvoje knihoven v ČR na léta 2017-2020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82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Standardní program kulatého stolu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Úvodní informace pro </a:t>
            </a:r>
            <a:r>
              <a:rPr lang="cs-CZ" dirty="0" err="1" smtClean="0"/>
              <a:t>panelisty</a:t>
            </a:r>
            <a:r>
              <a:rPr lang="cs-CZ" dirty="0" smtClean="0"/>
              <a:t> a účastníky</a:t>
            </a:r>
          </a:p>
          <a:p>
            <a:endParaRPr lang="cs-CZ" dirty="0" smtClean="0"/>
          </a:p>
          <a:p>
            <a:r>
              <a:rPr lang="cs-CZ" dirty="0" smtClean="0"/>
              <a:t>Diskuze – moderátor</a:t>
            </a:r>
          </a:p>
          <a:p>
            <a:pPr lvl="1"/>
            <a:r>
              <a:rPr lang="cs-CZ" dirty="0" smtClean="0"/>
              <a:t>Připravené otázky: společné + regionální témata</a:t>
            </a:r>
          </a:p>
          <a:p>
            <a:pPr lvl="1"/>
            <a:r>
              <a:rPr lang="cs-CZ" dirty="0" smtClean="0"/>
              <a:t>Záznam diskuse</a:t>
            </a:r>
          </a:p>
          <a:p>
            <a:endParaRPr lang="cs-CZ" dirty="0" smtClean="0"/>
          </a:p>
          <a:p>
            <a:r>
              <a:rPr lang="cs-CZ" dirty="0" smtClean="0"/>
              <a:t>Závěrečné shrnutí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1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Úvodní informace pro </a:t>
            </a:r>
            <a:r>
              <a:rPr lang="cs-CZ" dirty="0" err="1" smtClean="0"/>
              <a:t>panelisty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lvl="0" hangingPunct="0"/>
            <a:r>
              <a:rPr lang="cs-CZ" dirty="0" smtClean="0"/>
              <a:t>Forma: prezentace, video, </a:t>
            </a:r>
            <a:r>
              <a:rPr lang="cs-CZ" dirty="0" err="1" smtClean="0"/>
              <a:t>infografika</a:t>
            </a:r>
            <a:r>
              <a:rPr lang="cs-CZ" dirty="0" smtClean="0"/>
              <a:t>….?</a:t>
            </a:r>
          </a:p>
          <a:p>
            <a:pPr lvl="0" hangingPunct="0"/>
            <a:endParaRPr lang="cs-CZ" dirty="0" smtClean="0"/>
          </a:p>
          <a:p>
            <a:pPr lvl="0" hangingPunct="0"/>
            <a:r>
              <a:rPr lang="cs-CZ" dirty="0" smtClean="0"/>
              <a:t>Kdo ?</a:t>
            </a:r>
          </a:p>
          <a:p>
            <a:pPr lvl="0" hangingPunct="0"/>
            <a:endParaRPr lang="cs-CZ" dirty="0" smtClean="0"/>
          </a:p>
          <a:p>
            <a:pPr lvl="0" hangingPunct="0"/>
            <a:r>
              <a:rPr lang="cs-CZ" dirty="0" smtClean="0"/>
              <a:t>Obsah ?</a:t>
            </a:r>
          </a:p>
          <a:p>
            <a:pPr lvl="1" hangingPunct="0"/>
            <a:r>
              <a:rPr lang="cs-CZ" dirty="0" smtClean="0"/>
              <a:t>Proč </a:t>
            </a:r>
            <a:r>
              <a:rPr lang="cs-CZ" dirty="0"/>
              <a:t>se veřejné knihovny musí měnit: vliv ICT změna paradigmatu</a:t>
            </a:r>
          </a:p>
          <a:p>
            <a:pPr lvl="1" hangingPunct="0"/>
            <a:r>
              <a:rPr lang="cs-CZ" dirty="0"/>
              <a:t>3 hlavní směry rozvoje </a:t>
            </a:r>
            <a:endParaRPr lang="cs-CZ" dirty="0" smtClean="0"/>
          </a:p>
          <a:p>
            <a:pPr lvl="1" hangingPunct="0"/>
            <a:r>
              <a:rPr lang="cs-CZ" dirty="0" smtClean="0"/>
              <a:t>Základní </a:t>
            </a:r>
            <a:r>
              <a:rPr lang="cs-CZ" dirty="0"/>
              <a:t>hodnoty </a:t>
            </a:r>
            <a:r>
              <a:rPr lang="cs-CZ" dirty="0" smtClean="0"/>
              <a:t>a funkce knihoven, co mohou nabídnout</a:t>
            </a:r>
          </a:p>
          <a:p>
            <a:pPr lvl="1" hangingPunct="0"/>
            <a:r>
              <a:rPr lang="cs-CZ" dirty="0" smtClean="0"/>
              <a:t>Jak </a:t>
            </a:r>
            <a:r>
              <a:rPr lang="cs-CZ" dirty="0"/>
              <a:t>jsou knihovny dosud využívány a podporovány, stávající dotační politika</a:t>
            </a:r>
          </a:p>
          <a:p>
            <a:pPr lvl="1" hangingPunct="0"/>
            <a:r>
              <a:rPr lang="cs-CZ" dirty="0" smtClean="0"/>
              <a:t>O </a:t>
            </a:r>
            <a:r>
              <a:rPr lang="cs-CZ" dirty="0"/>
              <a:t>existenci </a:t>
            </a:r>
            <a:r>
              <a:rPr lang="cs-CZ" dirty="0" smtClean="0"/>
              <a:t>a rozvoji knihovny </a:t>
            </a:r>
            <a:r>
              <a:rPr lang="cs-CZ" dirty="0"/>
              <a:t>rozhodují </a:t>
            </a:r>
            <a:r>
              <a:rPr lang="cs-CZ" dirty="0" smtClean="0"/>
              <a:t>obce</a:t>
            </a:r>
          </a:p>
          <a:p>
            <a:pPr lvl="1" hangingPunct="0"/>
            <a:endParaRPr lang="cs-CZ" dirty="0" smtClean="0"/>
          </a:p>
          <a:p>
            <a:pPr lvl="1" hangingPunct="0"/>
            <a:r>
              <a:rPr lang="cs-CZ" dirty="0" smtClean="0"/>
              <a:t>Informace o veřejných knihovnách v kraji</a:t>
            </a:r>
          </a:p>
          <a:p>
            <a:pPr lvl="2" hangingPunct="0"/>
            <a:r>
              <a:rPr lang="cs-CZ" dirty="0" smtClean="0"/>
              <a:t>Krajská specifika – co se daří, co je typické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7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Úvodní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/>
          <a:lstStyle/>
          <a:p>
            <a:r>
              <a:rPr lang="cs-CZ" dirty="0" smtClean="0"/>
              <a:t>Video </a:t>
            </a:r>
          </a:p>
          <a:p>
            <a:r>
              <a:rPr lang="cs-CZ" b="0" dirty="0" err="1">
                <a:hlinkClick r:id="rId2"/>
              </a:rPr>
              <a:t>Libraries</a:t>
            </a:r>
            <a:r>
              <a:rPr lang="cs-CZ" b="0" dirty="0">
                <a:hlinkClick r:id="rId2"/>
              </a:rPr>
              <a:t> </a:t>
            </a:r>
            <a:r>
              <a:rPr lang="cs-CZ" b="0" dirty="0" err="1">
                <a:hlinkClick r:id="rId2"/>
              </a:rPr>
              <a:t>Change</a:t>
            </a:r>
            <a:r>
              <a:rPr lang="cs-CZ" b="0" dirty="0">
                <a:hlinkClick r:id="rId2"/>
              </a:rPr>
              <a:t> </a:t>
            </a:r>
            <a:r>
              <a:rPr lang="cs-CZ" b="0" dirty="0" err="1">
                <a:hlinkClick r:id="rId2"/>
              </a:rPr>
              <a:t>Lives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215" y="2348880"/>
            <a:ext cx="4657331" cy="324036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4293096"/>
            <a:ext cx="2590800" cy="101917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234215" y="1600200"/>
            <a:ext cx="3389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 Narrow" panose="020B0606020202030204" pitchFamily="34" charset="0"/>
              </a:rPr>
              <a:t>Veřejné knihovny v kraji….</a:t>
            </a:r>
            <a:endParaRPr lang="cs-CZ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3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Návrh společných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Vedení panelu: preferovat diskusi – vyhýbat se konfliktům, neřešit pouze finance</a:t>
            </a:r>
          </a:p>
          <a:p>
            <a:pPr lvl="0"/>
            <a:r>
              <a:rPr lang="cs-CZ" sz="3100" dirty="0" smtClean="0"/>
              <a:t>Máme tradici: </a:t>
            </a:r>
            <a:r>
              <a:rPr lang="cs-CZ" sz="3100" dirty="0"/>
              <a:t>velmi hustou síť knihoven. Jaký máte názor na její udržení či rozvoj v příštích letech? Je to zbytečná zátěž nebo je to hodnota, kterou stojí za to dále podporovat a rozvíjet?</a:t>
            </a:r>
          </a:p>
          <a:p>
            <a:pPr lvl="0" hangingPunct="0"/>
            <a:endParaRPr lang="cs-CZ" sz="3100" dirty="0" smtClean="0"/>
          </a:p>
          <a:p>
            <a:pPr lvl="0" hangingPunct="0"/>
            <a:r>
              <a:rPr lang="cs-CZ" sz="3100" dirty="0" smtClean="0"/>
              <a:t>Co </a:t>
            </a:r>
            <a:r>
              <a:rPr lang="cs-CZ" sz="3100" dirty="0"/>
              <a:t>by měly knihovny v budoucnu dělat více?</a:t>
            </a:r>
          </a:p>
          <a:p>
            <a:pPr lvl="0" hangingPunct="0"/>
            <a:endParaRPr lang="cs-CZ" sz="3100" dirty="0" smtClean="0"/>
          </a:p>
          <a:p>
            <a:pPr lvl="0" hangingPunct="0"/>
            <a:r>
              <a:rPr lang="cs-CZ" sz="3100" dirty="0" smtClean="0"/>
              <a:t>Co </a:t>
            </a:r>
            <a:r>
              <a:rPr lang="cs-CZ" sz="3100" dirty="0"/>
              <a:t>by měly knihovny v budoucnu dělat méně?</a:t>
            </a:r>
          </a:p>
          <a:p>
            <a:pPr lvl="0" hangingPunct="0"/>
            <a:endParaRPr lang="cs-CZ" sz="3100" dirty="0" smtClean="0"/>
          </a:p>
          <a:p>
            <a:pPr lvl="0" hangingPunct="0"/>
            <a:r>
              <a:rPr lang="cs-CZ" sz="3100" dirty="0" smtClean="0"/>
              <a:t>Jak </a:t>
            </a:r>
            <a:r>
              <a:rPr lang="cs-CZ" sz="3100" dirty="0"/>
              <a:t>zaangažovat vedení obcí, aby podporovaly proměnu knihoven?</a:t>
            </a:r>
          </a:p>
          <a:p>
            <a:pPr lvl="0" hangingPunct="0"/>
            <a:endParaRPr lang="cs-CZ" sz="3100" dirty="0" smtClean="0"/>
          </a:p>
          <a:p>
            <a:pPr lvl="0" hangingPunct="0"/>
            <a:r>
              <a:rPr lang="cs-CZ" sz="3100" dirty="0" smtClean="0"/>
              <a:t>Jak </a:t>
            </a:r>
            <a:r>
              <a:rPr lang="cs-CZ" sz="3100" dirty="0"/>
              <a:t>podpořit transformaci knihoven, na co se soustředit – stát, kraj, SKIP, SRUK….dotační politika, propojení se školami</a:t>
            </a:r>
          </a:p>
          <a:p>
            <a:pPr lvl="1" hangingPunct="0"/>
            <a:r>
              <a:rPr lang="cs-CZ" dirty="0"/>
              <a:t>Co podporovat v rámci dotací – ICT, prostor, vybavení, RF, kulturní a vzdělávací 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21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4350</TotalTime>
  <Words>756</Words>
  <Application>Microsoft Office PowerPoint</Application>
  <PresentationFormat>Předvádění na obrazovce (4:3)</PresentationFormat>
  <Paragraphs>218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Arial Narrow</vt:lpstr>
      <vt:lpstr>Calibri</vt:lpstr>
      <vt:lpstr>Motiv systému Office</vt:lpstr>
      <vt:lpstr>Knihovna věc veřejná 2018  Společný projekt SKIP a SDRUK</vt:lpstr>
      <vt:lpstr>Proč organizujeme kulaté stoly?</vt:lpstr>
      <vt:lpstr>Informace o projektu</vt:lpstr>
      <vt:lpstr>Knihovna věc veřejná</vt:lpstr>
      <vt:lpstr>Východiska</vt:lpstr>
      <vt:lpstr>Standardní program kulatého stolu</vt:lpstr>
      <vt:lpstr>Úvodní informace pro panelisty</vt:lpstr>
      <vt:lpstr>Úvodní informace</vt:lpstr>
      <vt:lpstr>Návrh společných otázek</vt:lpstr>
      <vt:lpstr>Příprava projektu</vt:lpstr>
      <vt:lpstr>Příprava projektu</vt:lpstr>
      <vt:lpstr>Prezentace aplikace PowerPoint</vt:lpstr>
      <vt:lpstr>Co po kulatých stolech?</vt:lpstr>
      <vt:lpstr>Společný úkol</vt:lpstr>
      <vt:lpstr>Knihovna věc veřejná 2018  Společný projekt SKIP a SDRUK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Richter Vít</dc:creator>
  <cp:lastModifiedBy>Richter Vít</cp:lastModifiedBy>
  <cp:revision>147</cp:revision>
  <cp:lastPrinted>2017-08-28T13:36:40Z</cp:lastPrinted>
  <dcterms:created xsi:type="dcterms:W3CDTF">2013-04-04T20:22:35Z</dcterms:created>
  <dcterms:modified xsi:type="dcterms:W3CDTF">2018-02-19T08:01:55Z</dcterms:modified>
</cp:coreProperties>
</file>