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drawings/drawing2.xml" ContentType="application/vnd.openxmlformats-officedocument.drawingml.chartshapes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drawings/drawing3.xml" ContentType="application/vnd.openxmlformats-officedocument.drawingml.chartshapes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charts/chart27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charts/chart28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ppt/charts/chart29.xml" ContentType="application/vnd.openxmlformats-officedocument.drawingml.chart+xml"/>
  <Override PartName="/ppt/charts/style29.xml" ContentType="application/vnd.ms-office.chartstyle+xml"/>
  <Override PartName="/ppt/charts/colors29.xml" ContentType="application/vnd.ms-office.chartcolorstyle+xml"/>
  <Override PartName="/ppt/drawings/drawing4.xml" ContentType="application/vnd.openxmlformats-officedocument.drawingml.chartshapes+xml"/>
  <Override PartName="/ppt/charts/chart30.xml" ContentType="application/vnd.openxmlformats-officedocument.drawingml.chart+xml"/>
  <Override PartName="/ppt/charts/style30.xml" ContentType="application/vnd.ms-office.chartstyle+xml"/>
  <Override PartName="/ppt/charts/colors30.xml" ContentType="application/vnd.ms-office.chartcolorstyle+xml"/>
  <Override PartName="/ppt/charts/chart31.xml" ContentType="application/vnd.openxmlformats-officedocument.drawingml.chart+xml"/>
  <Override PartName="/ppt/charts/style31.xml" ContentType="application/vnd.ms-office.chartstyle+xml"/>
  <Override PartName="/ppt/charts/colors31.xml" ContentType="application/vnd.ms-office.chartcolorstyle+xml"/>
  <Override PartName="/ppt/charts/chart32.xml" ContentType="application/vnd.openxmlformats-officedocument.drawingml.chart+xml"/>
  <Override PartName="/ppt/charts/style32.xml" ContentType="application/vnd.ms-office.chartstyle+xml"/>
  <Override PartName="/ppt/charts/colors32.xml" ContentType="application/vnd.ms-office.chartcolorstyle+xml"/>
  <Override PartName="/ppt/charts/chart33.xml" ContentType="application/vnd.openxmlformats-officedocument.drawingml.chart+xml"/>
  <Override PartName="/ppt/charts/style33.xml" ContentType="application/vnd.ms-office.chartstyle+xml"/>
  <Override PartName="/ppt/charts/colors33.xml" ContentType="application/vnd.ms-office.chartcolorstyle+xml"/>
  <Override PartName="/ppt/charts/chart34.xml" ContentType="application/vnd.openxmlformats-officedocument.drawingml.chart+xml"/>
  <Override PartName="/ppt/charts/style34.xml" ContentType="application/vnd.ms-office.chartstyle+xml"/>
  <Override PartName="/ppt/charts/colors34.xml" ContentType="application/vnd.ms-office.chartcolorstyle+xml"/>
  <Override PartName="/ppt/charts/chart35.xml" ContentType="application/vnd.openxmlformats-officedocument.drawingml.chart+xml"/>
  <Override PartName="/ppt/charts/style35.xml" ContentType="application/vnd.ms-office.chartstyle+xml"/>
  <Override PartName="/ppt/charts/colors35.xml" ContentType="application/vnd.ms-office.chartcolorstyle+xml"/>
  <Override PartName="/ppt/charts/chart36.xml" ContentType="application/vnd.openxmlformats-officedocument.drawingml.chart+xml"/>
  <Override PartName="/ppt/charts/style36.xml" ContentType="application/vnd.ms-office.chartstyle+xml"/>
  <Override PartName="/ppt/charts/colors36.xml" ContentType="application/vnd.ms-office.chartcolorstyle+xml"/>
  <Override PartName="/ppt/charts/chart37.xml" ContentType="application/vnd.openxmlformats-officedocument.drawingml.chart+xml"/>
  <Override PartName="/ppt/charts/style37.xml" ContentType="application/vnd.ms-office.chartstyle+xml"/>
  <Override PartName="/ppt/charts/colors37.xml" ContentType="application/vnd.ms-office.chartcolorstyle+xml"/>
  <Override PartName="/ppt/charts/chart38.xml" ContentType="application/vnd.openxmlformats-officedocument.drawingml.chart+xml"/>
  <Override PartName="/ppt/charts/style38.xml" ContentType="application/vnd.ms-office.chartstyle+xml"/>
  <Override PartName="/ppt/charts/colors38.xml" ContentType="application/vnd.ms-office.chartcolorstyle+xml"/>
  <Override PartName="/ppt/charts/chart39.xml" ContentType="application/vnd.openxmlformats-officedocument.drawingml.chart+xml"/>
  <Override PartName="/ppt/charts/style39.xml" ContentType="application/vnd.ms-office.chartstyle+xml"/>
  <Override PartName="/ppt/charts/colors39.xml" ContentType="application/vnd.ms-office.chartcolorstyle+xml"/>
  <Override PartName="/ppt/charts/chart40.xml" ContentType="application/vnd.openxmlformats-officedocument.drawingml.chart+xml"/>
  <Override PartName="/ppt/charts/style40.xml" ContentType="application/vnd.ms-office.chartstyle+xml"/>
  <Override PartName="/ppt/charts/colors40.xml" ContentType="application/vnd.ms-office.chartcolorstyle+xml"/>
  <Override PartName="/ppt/charts/chart41.xml" ContentType="application/vnd.openxmlformats-officedocument.drawingml.chart+xml"/>
  <Override PartName="/ppt/charts/style41.xml" ContentType="application/vnd.ms-office.chartstyle+xml"/>
  <Override PartName="/ppt/charts/colors4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0"/>
  </p:notesMasterIdLst>
  <p:sldIdLst>
    <p:sldId id="292" r:id="rId2"/>
    <p:sldId id="293" r:id="rId3"/>
    <p:sldId id="297" r:id="rId4"/>
    <p:sldId id="314" r:id="rId5"/>
    <p:sldId id="315" r:id="rId6"/>
    <p:sldId id="296" r:id="rId7"/>
    <p:sldId id="295" r:id="rId8"/>
    <p:sldId id="294" r:id="rId9"/>
    <p:sldId id="257" r:id="rId10"/>
    <p:sldId id="259" r:id="rId11"/>
    <p:sldId id="316" r:id="rId12"/>
    <p:sldId id="298" r:id="rId13"/>
    <p:sldId id="260" r:id="rId14"/>
    <p:sldId id="317" r:id="rId15"/>
    <p:sldId id="261" r:id="rId16"/>
    <p:sldId id="318" r:id="rId17"/>
    <p:sldId id="299" r:id="rId18"/>
    <p:sldId id="262" r:id="rId19"/>
    <p:sldId id="319" r:id="rId20"/>
    <p:sldId id="320" r:id="rId21"/>
    <p:sldId id="263" r:id="rId22"/>
    <p:sldId id="264" r:id="rId23"/>
    <p:sldId id="265" r:id="rId24"/>
    <p:sldId id="286" r:id="rId25"/>
    <p:sldId id="268" r:id="rId26"/>
    <p:sldId id="269" r:id="rId27"/>
    <p:sldId id="300" r:id="rId28"/>
    <p:sldId id="272" r:id="rId29"/>
    <p:sldId id="271" r:id="rId30"/>
    <p:sldId id="301" r:id="rId31"/>
    <p:sldId id="287" r:id="rId32"/>
    <p:sldId id="288" r:id="rId33"/>
    <p:sldId id="275" r:id="rId34"/>
    <p:sldId id="321" r:id="rId35"/>
    <p:sldId id="281" r:id="rId36"/>
    <p:sldId id="322" r:id="rId37"/>
    <p:sldId id="277" r:id="rId38"/>
    <p:sldId id="278" r:id="rId39"/>
    <p:sldId id="282" r:id="rId40"/>
    <p:sldId id="302" r:id="rId41"/>
    <p:sldId id="283" r:id="rId42"/>
    <p:sldId id="284" r:id="rId43"/>
    <p:sldId id="303" r:id="rId44"/>
    <p:sldId id="289" r:id="rId45"/>
    <p:sldId id="311" r:id="rId46"/>
    <p:sldId id="290" r:id="rId47"/>
    <p:sldId id="291" r:id="rId48"/>
    <p:sldId id="285" r:id="rId4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53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HTER\Dropbox\a%20D&#283;ti\2017\ZPRAVA%20def\Grafy-MOJE\Ctenari_9-19_Grafy_doplneni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HTER\Dropbox\a%20D&#283;ti\2017\ZPRAVA%20def\Grafy-MOJE\2017_09-10_Ceske_deti_jako_ctenari_9-19_tabulky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HTER\Dropbox\a%20D&#283;ti\2017\ZPRAVA%20def\Grafy-MOJE\Ctenari_9-19_Grafy_doplneni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HTER\Dropbox\a%20D&#283;ti\2017\ZPRAVA%20def\Grafy-MOJE\2017_09-10_Ceske_deti_jako_ctenari_9-19_tabulky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HTER\Dropbox\a%20D&#283;ti\2017\ZPRAVA%20def\Grafy-MOJE\2017_09-10_Ceske_deti_jako_ctenari_9-19_tabulky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HTER\Dropbox\a%20D&#283;ti\2017\ZPRAVA%20def\Grafy-MOJE\Ctenari_9-19_Grafy_doplneni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HTER\Dropbox\a%20D&#283;ti\2017\ZPRAVA%20def\Grafy-MOJE\2017_09-10_Ceske_deti_jako_ctenari_9-19_tabulky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HTER\Dropbox\a%20D&#283;ti\2017\ZPRAVA%20def\Grafy-MOJE\Ctenari_9-19_Grafy_doplneni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HTER\Dropbox\a%20D&#283;ti\2017\ZPRAVA%20def\Grafy-MOJE\Ctenari_9-19_Grafy_doplneni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HTER\Dropbox\a%20D&#283;ti\2017\ZPRAVA%20def\Grafy-MOJE\Ctenari_9-19_Grafy_doplneni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HTER\Dropbox\a%20D&#283;ti\2017\ZPRAVA%20def\Grafy-MOJE\2017_09-10_Ceske_deti_jako_ctenari_9-19_tabulky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HTER\Dropbox\a%20D&#283;ti\2017\&#268;l&#225;nky\Prosp&#283;ch_9_19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HTER\Dropbox\a%20D&#283;ti\2017\ZPRAVA%20def\Grafy-MOJE\2017_09-10_Ceske_deti_jako_ctenari_9-19_tabulky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HTER\Dropbox\a%20D&#283;ti\2017\ZPRAVA%20def\Grafy-MOJE\2017_09-10_Ceske_deti_jako_ctenari_9-19_tabulky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HTER\Dropbox\a%20D&#283;ti\2017\ZPRAVA%20def\Grafy-MOJE\2017_09-10_Ceske_deti_jako_ctenari_9-19_tabulky.xlsx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HTER\Dropbox\a%20D&#283;ti\2017\ZPRAVA%20def\Grafy-MOJE\2017_09-10_Ceske_deti_jako_ctenari_9-19_tabulky.xlsx" TargetMode="External"/><Relationship Id="rId2" Type="http://schemas.microsoft.com/office/2011/relationships/chartColorStyle" Target="colors23.xml"/><Relationship Id="rId1" Type="http://schemas.microsoft.com/office/2011/relationships/chartStyle" Target="style23.xml"/><Relationship Id="rId4" Type="http://schemas.openxmlformats.org/officeDocument/2006/relationships/chartUserShapes" Target="../drawings/drawing2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HTER\Dropbox\a%20D&#283;ti\2017\ZPRAVA%20def\Grafy-MOJE\2017_09-10_Ceske_deti_jako_ctenari_9-19_tabulky.xlsx" TargetMode="External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HTER\Dropbox\a%20D&#283;ti\2017\ZPRAVA%20def\Grafy-MOJE\2017_09-10_Ceske_deti_jako_ctenari_9-19_tabulky.xlsx" TargetMode="External"/><Relationship Id="rId2" Type="http://schemas.microsoft.com/office/2011/relationships/chartColorStyle" Target="colors25.xml"/><Relationship Id="rId1" Type="http://schemas.microsoft.com/office/2011/relationships/chartStyle" Target="style25.xml"/><Relationship Id="rId4" Type="http://schemas.openxmlformats.org/officeDocument/2006/relationships/chartUserShapes" Target="../drawings/drawing3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HTER\Dropbox\a%20D&#283;ti\2017\ZPRAVA%20def\Grafy-MOJE\2017_09-10_Ceske_deti_jako_ctenari_9-19_tabulky.xlsx" TargetMode="External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HTER\Dropbox\a%20D&#283;ti\2017\ZPRAVA%20def\Grafy-MOJE\2017_09-10_Ceske_deti_jako_ctenari_9-19_tabulky.xlsx" TargetMode="External"/><Relationship Id="rId2" Type="http://schemas.microsoft.com/office/2011/relationships/chartColorStyle" Target="colors27.xml"/><Relationship Id="rId1" Type="http://schemas.microsoft.com/office/2011/relationships/chartStyle" Target="style27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HTER\Dropbox\a%20D&#283;ti\2017\ZPRAVA%20def\Grafy-MOJE\2017_09-10_Ceske_deti_jako_ctenari_9-19_tabulky.xlsx" TargetMode="External"/><Relationship Id="rId2" Type="http://schemas.microsoft.com/office/2011/relationships/chartColorStyle" Target="colors28.xml"/><Relationship Id="rId1" Type="http://schemas.microsoft.com/office/2011/relationships/chartStyle" Target="style28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HTER\Dropbox\a%20D&#283;ti\2017\ZPRAVA%20def\Grafy-MOJE\2017_09-10_Ceske_deti_jako_ctenari_9-19_tabulky.xlsx" TargetMode="External"/><Relationship Id="rId2" Type="http://schemas.microsoft.com/office/2011/relationships/chartColorStyle" Target="colors29.xml"/><Relationship Id="rId1" Type="http://schemas.microsoft.com/office/2011/relationships/chartStyle" Target="style29.xml"/><Relationship Id="rId4" Type="http://schemas.openxmlformats.org/officeDocument/2006/relationships/chartUserShapes" Target="../drawings/drawing4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HTER\Dropbox\a%20D&#283;ti\2017\&#268;l&#225;nky\Prosp&#283;ch_9_19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HTER\Dropbox\a%20D&#283;ti\2017\ZPRAVA%20def\Grafy-MOJE\2017_09-10_Ceske_deti_jako_ctenari_9-19_tabulky.xlsx" TargetMode="External"/><Relationship Id="rId2" Type="http://schemas.microsoft.com/office/2011/relationships/chartColorStyle" Target="colors30.xml"/><Relationship Id="rId1" Type="http://schemas.microsoft.com/office/2011/relationships/chartStyle" Target="style30.xml"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HTER\Dropbox\a%20D&#283;ti\2017\ZPRAVA%20def\Grafy-MOJE\Ctenari_9-19_Grafy_doplneni.xlsx" TargetMode="External"/><Relationship Id="rId2" Type="http://schemas.microsoft.com/office/2011/relationships/chartColorStyle" Target="colors31.xml"/><Relationship Id="rId1" Type="http://schemas.microsoft.com/office/2011/relationships/chartStyle" Target="style31.xml"/></Relationships>
</file>

<file path=ppt/charts/_rels/chart3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HTER\Dropbox\a%20D&#283;ti\2017\ZPRAVA%20def\Grafy-MOJE\Ctenari_9-19_Grafy_doplneni.xlsx" TargetMode="External"/><Relationship Id="rId2" Type="http://schemas.microsoft.com/office/2011/relationships/chartColorStyle" Target="colors32.xml"/><Relationship Id="rId1" Type="http://schemas.microsoft.com/office/2011/relationships/chartStyle" Target="style32.xml"/></Relationships>
</file>

<file path=ppt/charts/_rels/chart3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HTER\Dropbox\a%20D&#283;ti\2017\ZPRAVA%20def\Grafy-MOJE\2017_09-10_Ceske_deti_jako_ctenari_9-19_tabulky.xlsx" TargetMode="External"/><Relationship Id="rId2" Type="http://schemas.microsoft.com/office/2011/relationships/chartColorStyle" Target="colors33.xml"/><Relationship Id="rId1" Type="http://schemas.microsoft.com/office/2011/relationships/chartStyle" Target="style33.xml"/></Relationships>
</file>

<file path=ppt/charts/_rels/chart3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HTER\Dropbox\a%20D&#283;ti\2017\ZPRAVA%20def\Grafy-MOJE\2017_09-10_Ceske_deti_jako_ctenari_9-19_tabulky.xlsx" TargetMode="External"/><Relationship Id="rId2" Type="http://schemas.microsoft.com/office/2011/relationships/chartColorStyle" Target="colors34.xml"/><Relationship Id="rId1" Type="http://schemas.microsoft.com/office/2011/relationships/chartStyle" Target="style34.xml"/></Relationships>
</file>

<file path=ppt/charts/_rels/chart3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HTER\Dropbox\a%20D&#283;ti\2017\ZPRAVA%20def\Grafy-MOJE\Ctenari_9-19_Grafy_doplneni.xlsx" TargetMode="External"/><Relationship Id="rId2" Type="http://schemas.microsoft.com/office/2011/relationships/chartColorStyle" Target="colors35.xml"/><Relationship Id="rId1" Type="http://schemas.microsoft.com/office/2011/relationships/chartStyle" Target="style35.xml"/></Relationships>
</file>

<file path=ppt/charts/_rels/chart3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HTER\Dropbox\a%20D&#283;ti\2017\ZPRAVA%20def\Grafy-MOJE\srovnani_tabulky_GRAFY.xlsx" TargetMode="External"/><Relationship Id="rId2" Type="http://schemas.microsoft.com/office/2011/relationships/chartColorStyle" Target="colors36.xml"/><Relationship Id="rId1" Type="http://schemas.microsoft.com/office/2011/relationships/chartStyle" Target="style36.xml"/></Relationships>
</file>

<file path=ppt/charts/_rels/chart3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HTER\Dropbox\a%20D&#283;ti\2017\ZPRAVA%20def\Grafy-MOJE\srovnani_tabulky_GRAFY.xlsx" TargetMode="External"/><Relationship Id="rId2" Type="http://schemas.microsoft.com/office/2011/relationships/chartColorStyle" Target="colors37.xml"/><Relationship Id="rId1" Type="http://schemas.microsoft.com/office/2011/relationships/chartStyle" Target="style37.xml"/></Relationships>
</file>

<file path=ppt/charts/_rels/chart3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HTER\Dropbox\a%20D&#283;ti\2017\ZPRAVA%20def\Grafy-MOJE\2017_09-10_Ceske_deti_jako_ctenari_9-19_tabulky.xlsx" TargetMode="External"/><Relationship Id="rId2" Type="http://schemas.microsoft.com/office/2011/relationships/chartColorStyle" Target="colors38.xml"/><Relationship Id="rId1" Type="http://schemas.microsoft.com/office/2011/relationships/chartStyle" Target="style38.xml"/></Relationships>
</file>

<file path=ppt/charts/_rels/chart3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HTER\Dropbox\a%20D&#283;ti\2017\ZPRAVA%20def\Grafy-MOJE\2017_09-10_Ceske_deti_jako_ctenari_9-19_tabulky.xlsx" TargetMode="External"/><Relationship Id="rId2" Type="http://schemas.microsoft.com/office/2011/relationships/chartColorStyle" Target="colors39.xml"/><Relationship Id="rId1" Type="http://schemas.microsoft.com/office/2011/relationships/chartStyle" Target="style39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HTER\Dropbox\a%20D&#283;ti\2017\ZPRAVA%20def\Grafy-MOJE\2017_09-10_Ceske_deti_jako_ctenari_9-19_tabulky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4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HTER\Dropbox\a%20D&#283;ti\2017\ZPRAVA%20def\Grafy-MOJE\2017_09-10_Ceske_deti_jako_ctenari_9-19_tabulky.xlsx" TargetMode="External"/><Relationship Id="rId2" Type="http://schemas.microsoft.com/office/2011/relationships/chartColorStyle" Target="colors40.xml"/><Relationship Id="rId1" Type="http://schemas.microsoft.com/office/2011/relationships/chartStyle" Target="style40.xml"/></Relationships>
</file>

<file path=ppt/charts/_rels/chart4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HTER\Dropbox\a%20D&#283;ti\2017\ZPRAVA%20def\Grafy-MOJE\srovnani_tabulky_GRAFY.xlsx" TargetMode="External"/><Relationship Id="rId2" Type="http://schemas.microsoft.com/office/2011/relationships/chartColorStyle" Target="colors41.xml"/><Relationship Id="rId1" Type="http://schemas.microsoft.com/office/2011/relationships/chartStyle" Target="style4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HTER\Dropbox\a%20D&#283;ti\2017\ZPRAVA%20def\Grafy-MOJE\2017_09-10_Ceske_deti_jako_ctenari_9-19_tabulky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1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HTER\Dropbox\a%20D&#283;ti\2017\ZPRAVA%20def\Grafy-MOJE\2017_09-10_Ceske_deti_jako_ctenari_9-19_tabulky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HTER\Dropbox\a%20D&#283;ti\2017\ZPRAVA%20def\Grafy-MOJE\2017_09-10_Ceske_deti_jako_ctenari_9-19_tabulky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HTER\Dropbox\a%20D&#283;ti\2017\ZPRAVA%20def\Grafy-MOJE\Ctenari_9-19_Grafy_doplneni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ICHTER\Dropbox\a%20D&#283;ti\2017\ZPRAVA%20def\Grafy-MOJE\Ctenari_9-19_Grafy_doplneni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2800" b="1"/>
              <a:t> Jakou nejhorší známku jsi měl/a na posledním vysvědčení?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B10-42A7-B99B-6C526AE0CD3D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B10-42A7-B99B-6C526AE0CD3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B10-42A7-B99B-6C526AE0CD3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B10-42A7-B99B-6C526AE0CD3D}"/>
              </c:ext>
            </c:extLst>
          </c:dPt>
          <c:dLbls>
            <c:dLbl>
              <c:idx val="0"/>
              <c:layout>
                <c:manualLayout>
                  <c:x val="-3.18503937007874E-3"/>
                  <c:y val="3.3954505686789149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B10-42A7-B99B-6C526AE0CD3D}"/>
                </c:ext>
              </c:extLst>
            </c:dLbl>
            <c:dLbl>
              <c:idx val="1"/>
              <c:layout>
                <c:manualLayout>
                  <c:x val="-1.2215551181102362E-2"/>
                  <c:y val="3.9171041119860014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5B10-42A7-B99B-6C526AE0CD3D}"/>
                </c:ext>
              </c:extLst>
            </c:dLbl>
            <c:dLbl>
              <c:idx val="2"/>
              <c:layout>
                <c:manualLayout>
                  <c:x val="-1.6915682414698163E-2"/>
                  <c:y val="-7.6040390784485185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5B10-42A7-B99B-6C526AE0CD3D}"/>
                </c:ext>
              </c:extLst>
            </c:dLbl>
            <c:dLbl>
              <c:idx val="3"/>
              <c:layout>
                <c:manualLayout>
                  <c:x val="-4.4188867016622925E-2"/>
                  <c:y val="2.8574292796733743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5B10-42A7-B99B-6C526AE0CD3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'Charakteristiky výběrového vzor'!$M$13:$M$16</c:f>
              <c:strCache>
                <c:ptCount val="4"/>
                <c:pt idx="0">
                  <c:v>Samé jedničky</c:v>
                </c:pt>
                <c:pt idx="1">
                  <c:v>Dvojka</c:v>
                </c:pt>
                <c:pt idx="2">
                  <c:v>Trojka</c:v>
                </c:pt>
                <c:pt idx="3">
                  <c:v>Čtyřka nebo pětka</c:v>
                </c:pt>
              </c:strCache>
            </c:strRef>
          </c:cat>
          <c:val>
            <c:numRef>
              <c:f>'Charakteristiky výběrového vzor'!$N$13:$N$16</c:f>
              <c:numCache>
                <c:formatCode>General</c:formatCode>
                <c:ptCount val="4"/>
                <c:pt idx="0">
                  <c:v>206</c:v>
                </c:pt>
                <c:pt idx="1">
                  <c:v>503</c:v>
                </c:pt>
                <c:pt idx="2">
                  <c:v>482</c:v>
                </c:pt>
                <c:pt idx="3">
                  <c:v>299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B10-42A7-B99B-6C526AE0CD3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'Postoj ke čtení a jeho frekvenc'!$P$50</c:f>
              <c:strCache>
                <c:ptCount val="1"/>
                <c:pt idx="0">
                  <c:v>Chlapci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'Postoj ke čtení a jeho frekvenc'!$Q$36:$Y$36</c:f>
              <c:strCache>
                <c:ptCount val="9"/>
                <c:pt idx="0">
                  <c:v>Čtení je důležité pro vzdělání</c:v>
                </c:pt>
                <c:pt idx="1">
                  <c:v>Číst knihy je zábavné</c:v>
                </c:pt>
                <c:pt idx="2">
                  <c:v>Čtení knih je důležité pro můj další život</c:v>
                </c:pt>
                <c:pt idx="3">
                  <c:v>Čtení je spíš nuda</c:v>
                </c:pt>
                <c:pt idx="4">
                  <c:v>Čtení knih je pro mě povinnost</c:v>
                </c:pt>
                <c:pt idx="5">
                  <c:v>Čtení je pro mě ztráta času</c:v>
                </c:pt>
                <c:pt idx="6">
                  <c:v>Čtení knih je dnes již zastaralé/nemoderní</c:v>
                </c:pt>
                <c:pt idx="7">
                  <c:v>Číst knihy mě nutí hlavně rodiče</c:v>
                </c:pt>
                <c:pt idx="8">
                  <c:v>Čtení je trochu trapné</c:v>
                </c:pt>
              </c:strCache>
            </c:strRef>
          </c:cat>
          <c:val>
            <c:numRef>
              <c:f>'Postoj ke čtení a jeho frekvenc'!$Q$50:$Y$50</c:f>
              <c:numCache>
                <c:formatCode>0%</c:formatCode>
                <c:ptCount val="9"/>
                <c:pt idx="0">
                  <c:v>0.3983239326673122</c:v>
                </c:pt>
                <c:pt idx="1">
                  <c:v>0.27345854856260199</c:v>
                </c:pt>
                <c:pt idx="2">
                  <c:v>0.23382457528584194</c:v>
                </c:pt>
                <c:pt idx="3">
                  <c:v>0.32267103810444336</c:v>
                </c:pt>
                <c:pt idx="4">
                  <c:v>0.23404610708442766</c:v>
                </c:pt>
                <c:pt idx="5">
                  <c:v>0.2561688783923195</c:v>
                </c:pt>
                <c:pt idx="6">
                  <c:v>0.19047415044104163</c:v>
                </c:pt>
                <c:pt idx="7">
                  <c:v>9.9208155465845216E-2</c:v>
                </c:pt>
                <c:pt idx="8">
                  <c:v>9.2808050066671907E-2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3D-4535-8A15-7D522080344C}"/>
            </c:ext>
          </c:extLst>
        </c:ser>
        <c:ser>
          <c:idx val="1"/>
          <c:order val="1"/>
          <c:tx>
            <c:strRef>
              <c:f>'Postoj ke čtení a jeho frekvenc'!$P$51</c:f>
              <c:strCache>
                <c:ptCount val="1"/>
                <c:pt idx="0">
                  <c:v>Dívky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'Postoj ke čtení a jeho frekvenc'!$Q$36:$Y$36</c:f>
              <c:strCache>
                <c:ptCount val="9"/>
                <c:pt idx="0">
                  <c:v>Čtení je důležité pro vzdělání</c:v>
                </c:pt>
                <c:pt idx="1">
                  <c:v>Číst knihy je zábavné</c:v>
                </c:pt>
                <c:pt idx="2">
                  <c:v>Čtení knih je důležité pro můj další život</c:v>
                </c:pt>
                <c:pt idx="3">
                  <c:v>Čtení je spíš nuda</c:v>
                </c:pt>
                <c:pt idx="4">
                  <c:v>Čtení knih je pro mě povinnost</c:v>
                </c:pt>
                <c:pt idx="5">
                  <c:v>Čtení je pro mě ztráta času</c:v>
                </c:pt>
                <c:pt idx="6">
                  <c:v>Čtení knih je dnes již zastaralé/nemoderní</c:v>
                </c:pt>
                <c:pt idx="7">
                  <c:v>Číst knihy mě nutí hlavně rodiče</c:v>
                </c:pt>
                <c:pt idx="8">
                  <c:v>Čtení je trochu trapné</c:v>
                </c:pt>
              </c:strCache>
            </c:strRef>
          </c:cat>
          <c:val>
            <c:numRef>
              <c:f>'Postoj ke čtení a jeho frekvenc'!$Q$51:$Y$51</c:f>
              <c:numCache>
                <c:formatCode>0%</c:formatCode>
                <c:ptCount val="9"/>
                <c:pt idx="0">
                  <c:v>0.56164294724082175</c:v>
                </c:pt>
                <c:pt idx="1">
                  <c:v>0.47075751628253126</c:v>
                </c:pt>
                <c:pt idx="2">
                  <c:v>0.36116263853907693</c:v>
                </c:pt>
                <c:pt idx="3">
                  <c:v>0.16206159453534141</c:v>
                </c:pt>
                <c:pt idx="4">
                  <c:v>0.21496185029416751</c:v>
                </c:pt>
                <c:pt idx="5">
                  <c:v>0.13675385338438809</c:v>
                </c:pt>
                <c:pt idx="6">
                  <c:v>0.15186688755983621</c:v>
                </c:pt>
                <c:pt idx="7">
                  <c:v>8.4968900740858597E-2</c:v>
                </c:pt>
                <c:pt idx="8">
                  <c:v>6.4391537508912286E-2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F3D-4535-8A15-7D522080344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655323048"/>
        <c:axId val="655318456"/>
      </c:barChart>
      <c:catAx>
        <c:axId val="655323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cs-CZ"/>
          </a:p>
        </c:txPr>
        <c:crossAx val="655318456"/>
        <c:crosses val="autoZero"/>
        <c:auto val="1"/>
        <c:lblAlgn val="ctr"/>
        <c:lblOffset val="100"/>
        <c:noMultiLvlLbl val="0"/>
      </c:catAx>
      <c:valAx>
        <c:axId val="65531845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655323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1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pPr>
            <a:r>
              <a:rPr lang="cs-CZ" sz="3200" b="1">
                <a:latin typeface="Arial Narrow" panose="020B0606020202030204" pitchFamily="34" charset="0"/>
              </a:rPr>
              <a:t>Co si myslíš o čtení knih?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1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j-ea"/>
              <a:cs typeface="+mj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'Postoj ke čtení a jeho frekvenc'!$N$83</c:f>
              <c:strCache>
                <c:ptCount val="1"/>
                <c:pt idx="0">
                  <c:v>Samé jedničky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'Postoj ke čtení a jeho frekvenc'!$O$81:$W$81</c:f>
              <c:strCache>
                <c:ptCount val="9"/>
                <c:pt idx="0">
                  <c:v>Čtení knih je pro mě povinnost</c:v>
                </c:pt>
                <c:pt idx="1">
                  <c:v>Číst knihy je zábavné</c:v>
                </c:pt>
                <c:pt idx="2">
                  <c:v>Číst knihy mě nutí hlavně rodiče</c:v>
                </c:pt>
                <c:pt idx="3">
                  <c:v>Čtení je trochu trapné</c:v>
                </c:pt>
                <c:pt idx="4">
                  <c:v>Čtení je důležité pro vzdělání</c:v>
                </c:pt>
                <c:pt idx="5">
                  <c:v>Čtení je pro mě ztráta času</c:v>
                </c:pt>
                <c:pt idx="6">
                  <c:v>Čtení knih je dnes již zastaralé/nemoderní</c:v>
                </c:pt>
                <c:pt idx="7">
                  <c:v>Čtení je spíš nuda</c:v>
                </c:pt>
                <c:pt idx="8">
                  <c:v>Čtení knih je důležité pro můj další život</c:v>
                </c:pt>
              </c:strCache>
            </c:strRef>
          </c:cat>
          <c:val>
            <c:numRef>
              <c:f>'Postoj ke čtení a jeho frekvenc'!$O$83:$W$83</c:f>
              <c:numCache>
                <c:formatCode>0%</c:formatCode>
                <c:ptCount val="9"/>
                <c:pt idx="0">
                  <c:v>0.20007515229251804</c:v>
                </c:pt>
                <c:pt idx="1">
                  <c:v>0.67918874928709028</c:v>
                </c:pt>
                <c:pt idx="2">
                  <c:v>0.17411611409792591</c:v>
                </c:pt>
                <c:pt idx="3">
                  <c:v>4.2120110307794084E-2</c:v>
                </c:pt>
                <c:pt idx="4">
                  <c:v>0.61747292073041837</c:v>
                </c:pt>
                <c:pt idx="5">
                  <c:v>2.430991788819279E-2</c:v>
                </c:pt>
                <c:pt idx="6">
                  <c:v>6.2761740619617742E-2</c:v>
                </c:pt>
                <c:pt idx="7">
                  <c:v>0.10053817107133976</c:v>
                </c:pt>
                <c:pt idx="8">
                  <c:v>0.3979448446798981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61-4494-AA53-27BD10D00E04}"/>
            </c:ext>
          </c:extLst>
        </c:ser>
        <c:ser>
          <c:idx val="1"/>
          <c:order val="1"/>
          <c:tx>
            <c:strRef>
              <c:f>'Postoj ke čtení a jeho frekvenc'!$N$84</c:f>
              <c:strCache>
                <c:ptCount val="1"/>
                <c:pt idx="0">
                  <c:v>Dvojka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'Postoj ke čtení a jeho frekvenc'!$O$81:$W$81</c:f>
              <c:strCache>
                <c:ptCount val="9"/>
                <c:pt idx="0">
                  <c:v>Čtení knih je pro mě povinnost</c:v>
                </c:pt>
                <c:pt idx="1">
                  <c:v>Číst knihy je zábavné</c:v>
                </c:pt>
                <c:pt idx="2">
                  <c:v>Číst knihy mě nutí hlavně rodiče</c:v>
                </c:pt>
                <c:pt idx="3">
                  <c:v>Čtení je trochu trapné</c:v>
                </c:pt>
                <c:pt idx="4">
                  <c:v>Čtení je důležité pro vzdělání</c:v>
                </c:pt>
                <c:pt idx="5">
                  <c:v>Čtení je pro mě ztráta času</c:v>
                </c:pt>
                <c:pt idx="6">
                  <c:v>Čtení knih je dnes již zastaralé/nemoderní</c:v>
                </c:pt>
                <c:pt idx="7">
                  <c:v>Čtení je spíš nuda</c:v>
                </c:pt>
                <c:pt idx="8">
                  <c:v>Čtení knih je důležité pro můj další život</c:v>
                </c:pt>
              </c:strCache>
            </c:strRef>
          </c:cat>
          <c:val>
            <c:numRef>
              <c:f>'Postoj ke čtení a jeho frekvenc'!$O$84:$W$84</c:f>
              <c:numCache>
                <c:formatCode>0%</c:formatCode>
                <c:ptCount val="9"/>
                <c:pt idx="0">
                  <c:v>0.23181615511124193</c:v>
                </c:pt>
                <c:pt idx="1">
                  <c:v>0.53306362933837037</c:v>
                </c:pt>
                <c:pt idx="2">
                  <c:v>0.20544633433108569</c:v>
                </c:pt>
                <c:pt idx="3">
                  <c:v>2.5497085921978281E-2</c:v>
                </c:pt>
                <c:pt idx="4">
                  <c:v>0.54433196794747529</c:v>
                </c:pt>
                <c:pt idx="5">
                  <c:v>5.9903022856782222E-2</c:v>
                </c:pt>
                <c:pt idx="6">
                  <c:v>8.7470701593908989E-2</c:v>
                </c:pt>
                <c:pt idx="7">
                  <c:v>0.14491744305434018</c:v>
                </c:pt>
                <c:pt idx="8">
                  <c:v>0.3599033429178693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261-4494-AA53-27BD10D00E04}"/>
            </c:ext>
          </c:extLst>
        </c:ser>
        <c:ser>
          <c:idx val="2"/>
          <c:order val="2"/>
          <c:tx>
            <c:strRef>
              <c:f>'Postoj ke čtení a jeho frekvenc'!$N$85</c:f>
              <c:strCache>
                <c:ptCount val="1"/>
                <c:pt idx="0">
                  <c:v>Trojka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'Postoj ke čtení a jeho frekvenc'!$O$81:$W$81</c:f>
              <c:strCache>
                <c:ptCount val="9"/>
                <c:pt idx="0">
                  <c:v>Čtení knih je pro mě povinnost</c:v>
                </c:pt>
                <c:pt idx="1">
                  <c:v>Číst knihy je zábavné</c:v>
                </c:pt>
                <c:pt idx="2">
                  <c:v>Číst knihy mě nutí hlavně rodiče</c:v>
                </c:pt>
                <c:pt idx="3">
                  <c:v>Čtení je trochu trapné</c:v>
                </c:pt>
                <c:pt idx="4">
                  <c:v>Čtení je důležité pro vzdělání</c:v>
                </c:pt>
                <c:pt idx="5">
                  <c:v>Čtení je pro mě ztráta času</c:v>
                </c:pt>
                <c:pt idx="6">
                  <c:v>Čtení knih je dnes již zastaralé/nemoderní</c:v>
                </c:pt>
                <c:pt idx="7">
                  <c:v>Čtení je spíš nuda</c:v>
                </c:pt>
                <c:pt idx="8">
                  <c:v>Čtení knih je důležité pro můj další život</c:v>
                </c:pt>
              </c:strCache>
            </c:strRef>
          </c:cat>
          <c:val>
            <c:numRef>
              <c:f>'Postoj ke čtení a jeho frekvenc'!$O$85:$W$85</c:f>
              <c:numCache>
                <c:formatCode>0%</c:formatCode>
                <c:ptCount val="9"/>
                <c:pt idx="0">
                  <c:v>0.28230494901434228</c:v>
                </c:pt>
                <c:pt idx="1">
                  <c:v>0.30760706767539142</c:v>
                </c:pt>
                <c:pt idx="2">
                  <c:v>0.19501360930039302</c:v>
                </c:pt>
                <c:pt idx="3">
                  <c:v>9.2210831098328672E-2</c:v>
                </c:pt>
                <c:pt idx="4">
                  <c:v>0.39443945048213602</c:v>
                </c:pt>
                <c:pt idx="5">
                  <c:v>0.19554380095840468</c:v>
                </c:pt>
                <c:pt idx="6">
                  <c:v>0.19139828416962981</c:v>
                </c:pt>
                <c:pt idx="7">
                  <c:v>0.2795786214122099</c:v>
                </c:pt>
                <c:pt idx="8">
                  <c:v>0.23095864711910147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261-4494-AA53-27BD10D00E04}"/>
            </c:ext>
          </c:extLst>
        </c:ser>
        <c:ser>
          <c:idx val="3"/>
          <c:order val="3"/>
          <c:tx>
            <c:strRef>
              <c:f>'Postoj ke čtení a jeho frekvenc'!$N$86</c:f>
              <c:strCache>
                <c:ptCount val="1"/>
                <c:pt idx="0">
                  <c:v>Čtyřka/pětka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'Postoj ke čtení a jeho frekvenc'!$O$81:$W$81</c:f>
              <c:strCache>
                <c:ptCount val="9"/>
                <c:pt idx="0">
                  <c:v>Čtení knih je pro mě povinnost</c:v>
                </c:pt>
                <c:pt idx="1">
                  <c:v>Číst knihy je zábavné</c:v>
                </c:pt>
                <c:pt idx="2">
                  <c:v>Číst knihy mě nutí hlavně rodiče</c:v>
                </c:pt>
                <c:pt idx="3">
                  <c:v>Čtení je trochu trapné</c:v>
                </c:pt>
                <c:pt idx="4">
                  <c:v>Čtení je důležité pro vzdělání</c:v>
                </c:pt>
                <c:pt idx="5">
                  <c:v>Čtení je pro mě ztráta času</c:v>
                </c:pt>
                <c:pt idx="6">
                  <c:v>Čtení knih je dnes již zastaralé/nemoderní</c:v>
                </c:pt>
                <c:pt idx="7">
                  <c:v>Čtení je spíš nuda</c:v>
                </c:pt>
                <c:pt idx="8">
                  <c:v>Čtení knih je důležité pro můj další život</c:v>
                </c:pt>
              </c:strCache>
            </c:strRef>
          </c:cat>
          <c:val>
            <c:numRef>
              <c:f>'Postoj ke čtení a jeho frekvenc'!$O$86:$W$86</c:f>
              <c:numCache>
                <c:formatCode>0%</c:formatCode>
                <c:ptCount val="9"/>
                <c:pt idx="0">
                  <c:v>0.22794614618074407</c:v>
                </c:pt>
                <c:pt idx="1">
                  <c:v>0.20208750718742394</c:v>
                </c:pt>
                <c:pt idx="2">
                  <c:v>0.14023320819658497</c:v>
                </c:pt>
                <c:pt idx="3">
                  <c:v>0.16679490271677028</c:v>
                </c:pt>
                <c:pt idx="4">
                  <c:v>0.31337844424063371</c:v>
                </c:pt>
                <c:pt idx="5">
                  <c:v>0.31343219135018779</c:v>
                </c:pt>
                <c:pt idx="6">
                  <c:v>0.17608463389798917</c:v>
                </c:pt>
                <c:pt idx="7">
                  <c:v>0.39588914590211166</c:v>
                </c:pt>
                <c:pt idx="8">
                  <c:v>0.14157035637039242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261-4494-AA53-27BD10D00E0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99"/>
        <c:axId val="425694776"/>
        <c:axId val="425699040"/>
      </c:barChart>
      <c:catAx>
        <c:axId val="425694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25699040"/>
        <c:crosses val="autoZero"/>
        <c:auto val="1"/>
        <c:lblAlgn val="ctr"/>
        <c:lblOffset val="100"/>
        <c:noMultiLvlLbl val="0"/>
      </c:catAx>
      <c:valAx>
        <c:axId val="425699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25694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'Postoj ke čtení a jeho frekvenc'!$L$70</c:f>
              <c:strCache>
                <c:ptCount val="1"/>
                <c:pt idx="0">
                  <c:v>15-16 let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'Postoj ke čtení a jeho frekvenc'!$M$69:$Q$69</c:f>
              <c:strCache>
                <c:ptCount val="5"/>
                <c:pt idx="0">
                  <c:v>Velice baví</c:v>
                </c:pt>
                <c:pt idx="1">
                  <c:v>Docela baví</c:v>
                </c:pt>
                <c:pt idx="2">
                  <c:v>Ani nebaví, ani baví</c:v>
                </c:pt>
                <c:pt idx="3">
                  <c:v>Moc nebaví</c:v>
                </c:pt>
                <c:pt idx="4">
                  <c:v>Vůbec nebaví</c:v>
                </c:pt>
              </c:strCache>
            </c:strRef>
          </c:cat>
          <c:val>
            <c:numRef>
              <c:f>'Postoj ke čtení a jeho frekvenc'!$M$70:$Q$70</c:f>
              <c:numCache>
                <c:formatCode>0%</c:formatCode>
                <c:ptCount val="5"/>
                <c:pt idx="0">
                  <c:v>0.19410537937774092</c:v>
                </c:pt>
                <c:pt idx="1">
                  <c:v>0.27562683441491331</c:v>
                </c:pt>
                <c:pt idx="2">
                  <c:v>0.1949120949724216</c:v>
                </c:pt>
                <c:pt idx="3">
                  <c:v>0.16549536083086841</c:v>
                </c:pt>
                <c:pt idx="4">
                  <c:v>0.16986033040405477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E8-4A5F-BC93-27E8ECA96BCA}"/>
            </c:ext>
          </c:extLst>
        </c:ser>
        <c:ser>
          <c:idx val="1"/>
          <c:order val="1"/>
          <c:tx>
            <c:strRef>
              <c:f>'Postoj ke čtení a jeho frekvenc'!$L$71</c:f>
              <c:strCache>
                <c:ptCount val="1"/>
                <c:pt idx="0">
                  <c:v>17-19 let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'Postoj ke čtení a jeho frekvenc'!$M$69:$Q$69</c:f>
              <c:strCache>
                <c:ptCount val="5"/>
                <c:pt idx="0">
                  <c:v>Velice baví</c:v>
                </c:pt>
                <c:pt idx="1">
                  <c:v>Docela baví</c:v>
                </c:pt>
                <c:pt idx="2">
                  <c:v>Ani nebaví, ani baví</c:v>
                </c:pt>
                <c:pt idx="3">
                  <c:v>Moc nebaví</c:v>
                </c:pt>
                <c:pt idx="4">
                  <c:v>Vůbec nebaví</c:v>
                </c:pt>
              </c:strCache>
            </c:strRef>
          </c:cat>
          <c:val>
            <c:numRef>
              <c:f>'Postoj ke čtení a jeho frekvenc'!$M$71:$Q$71</c:f>
              <c:numCache>
                <c:formatCode>0%</c:formatCode>
                <c:ptCount val="5"/>
                <c:pt idx="0">
                  <c:v>0.18594706763261326</c:v>
                </c:pt>
                <c:pt idx="1">
                  <c:v>0.25923635515799881</c:v>
                </c:pt>
                <c:pt idx="2">
                  <c:v>0.13390384388265425</c:v>
                </c:pt>
                <c:pt idx="3">
                  <c:v>0.21493240768520849</c:v>
                </c:pt>
                <c:pt idx="4">
                  <c:v>0.20598032564152668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AE8-4A5F-BC93-27E8ECA96BC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24047352"/>
        <c:axId val="424045384"/>
      </c:barChart>
      <c:catAx>
        <c:axId val="424047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24045384"/>
        <c:crosses val="autoZero"/>
        <c:auto val="1"/>
        <c:lblAlgn val="ctr"/>
        <c:lblOffset val="100"/>
        <c:noMultiLvlLbl val="0"/>
      </c:catAx>
      <c:valAx>
        <c:axId val="42404538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424047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'Postoj ke čtení a jeho frekvenc'!$L$88</c:f>
              <c:strCache>
                <c:ptCount val="1"/>
                <c:pt idx="0">
                  <c:v>Chlapci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'Postoj ke čtení a jeho frekvenc'!$M$69:$Q$69</c:f>
              <c:strCache>
                <c:ptCount val="5"/>
                <c:pt idx="0">
                  <c:v>Velice baví</c:v>
                </c:pt>
                <c:pt idx="1">
                  <c:v>Docela baví</c:v>
                </c:pt>
                <c:pt idx="2">
                  <c:v>Ani nebaví, ani baví</c:v>
                </c:pt>
                <c:pt idx="3">
                  <c:v>Moc nebaví</c:v>
                </c:pt>
                <c:pt idx="4">
                  <c:v>Vůbec nebaví</c:v>
                </c:pt>
              </c:strCache>
            </c:strRef>
          </c:cat>
          <c:val>
            <c:numRef>
              <c:f>'Postoj ke čtení a jeho frekvenc'!$M$88:$Q$88</c:f>
              <c:numCache>
                <c:formatCode>0%</c:formatCode>
                <c:ptCount val="5"/>
                <c:pt idx="0">
                  <c:v>0.11446608018564783</c:v>
                </c:pt>
                <c:pt idx="1">
                  <c:v>0.23326531382573115</c:v>
                </c:pt>
                <c:pt idx="2">
                  <c:v>0.15279614571123401</c:v>
                </c:pt>
                <c:pt idx="3">
                  <c:v>0.2255037555718693</c:v>
                </c:pt>
                <c:pt idx="4">
                  <c:v>0.27396870470551693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43-4B2D-896E-7E54E38AF7B0}"/>
            </c:ext>
          </c:extLst>
        </c:ser>
        <c:ser>
          <c:idx val="1"/>
          <c:order val="1"/>
          <c:tx>
            <c:strRef>
              <c:f>'Postoj ke čtení a jeho frekvenc'!$L$89</c:f>
              <c:strCache>
                <c:ptCount val="1"/>
                <c:pt idx="0">
                  <c:v>Dívky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'Postoj ke čtení a jeho frekvenc'!$M$69:$Q$69</c:f>
              <c:strCache>
                <c:ptCount val="5"/>
                <c:pt idx="0">
                  <c:v>Velice baví</c:v>
                </c:pt>
                <c:pt idx="1">
                  <c:v>Docela baví</c:v>
                </c:pt>
                <c:pt idx="2">
                  <c:v>Ani nebaví, ani baví</c:v>
                </c:pt>
                <c:pt idx="3">
                  <c:v>Moc nebaví</c:v>
                </c:pt>
                <c:pt idx="4">
                  <c:v>Vůbec nebaví</c:v>
                </c:pt>
              </c:strCache>
            </c:strRef>
          </c:cat>
          <c:val>
            <c:numRef>
              <c:f>'Postoj ke čtení a jeho frekvenc'!$M$89:$Q$89</c:f>
              <c:numCache>
                <c:formatCode>0%</c:formatCode>
                <c:ptCount val="5"/>
                <c:pt idx="0">
                  <c:v>0.26923363608993156</c:v>
                </c:pt>
                <c:pt idx="1">
                  <c:v>0.301036999573641</c:v>
                </c:pt>
                <c:pt idx="2">
                  <c:v>0.1666123337616916</c:v>
                </c:pt>
                <c:pt idx="3">
                  <c:v>0.16051486131785625</c:v>
                </c:pt>
                <c:pt idx="4">
                  <c:v>0.10260216925687952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643-4B2D-896E-7E54E38AF7B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84900984"/>
        <c:axId val="484898688"/>
      </c:barChart>
      <c:catAx>
        <c:axId val="484900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84898688"/>
        <c:crosses val="autoZero"/>
        <c:auto val="1"/>
        <c:lblAlgn val="ctr"/>
        <c:lblOffset val="100"/>
        <c:noMultiLvlLbl val="0"/>
      </c:catAx>
      <c:valAx>
        <c:axId val="48489868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484900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r>
              <a:rPr lang="cs-CZ" sz="2800" b="1">
                <a:latin typeface="Arial Narrow" panose="020B0606020202030204" pitchFamily="34" charset="0"/>
              </a:rPr>
              <a:t>Baví tě čtení knih?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'Postoj ke čtení a jeho frekvenc'!$J$170</c:f>
              <c:strCache>
                <c:ptCount val="1"/>
                <c:pt idx="0">
                  <c:v>Samé jedničky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'Postoj ke čtení a jeho frekvenc'!$K$169:$O$169</c:f>
              <c:strCache>
                <c:ptCount val="5"/>
                <c:pt idx="0">
                  <c:v>Velice baví</c:v>
                </c:pt>
                <c:pt idx="1">
                  <c:v>Docela baví</c:v>
                </c:pt>
                <c:pt idx="2">
                  <c:v>Ani nebaví, ani baví</c:v>
                </c:pt>
                <c:pt idx="3">
                  <c:v>Moc nebaví</c:v>
                </c:pt>
                <c:pt idx="4">
                  <c:v>Vůbec nebaví</c:v>
                </c:pt>
              </c:strCache>
            </c:strRef>
          </c:cat>
          <c:val>
            <c:numRef>
              <c:f>'Postoj ke čtení a jeho frekvenc'!$K$170:$O$170</c:f>
              <c:numCache>
                <c:formatCode>0%</c:formatCode>
                <c:ptCount val="5"/>
                <c:pt idx="0">
                  <c:v>0.40938183467213191</c:v>
                </c:pt>
                <c:pt idx="1">
                  <c:v>0.35723642694161489</c:v>
                </c:pt>
                <c:pt idx="2">
                  <c:v>0.10496535841791362</c:v>
                </c:pt>
                <c:pt idx="3">
                  <c:v>9.616105590293636E-2</c:v>
                </c:pt>
                <c:pt idx="4">
                  <c:v>3.2255324065403483E-2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94-4C1C-909A-D6CEC4EB5A56}"/>
            </c:ext>
          </c:extLst>
        </c:ser>
        <c:ser>
          <c:idx val="1"/>
          <c:order val="1"/>
          <c:tx>
            <c:strRef>
              <c:f>'Postoj ke čtení a jeho frekvenc'!$J$171</c:f>
              <c:strCache>
                <c:ptCount val="1"/>
                <c:pt idx="0">
                  <c:v>Dvojka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'Postoj ke čtení a jeho frekvenc'!$K$169:$O$169</c:f>
              <c:strCache>
                <c:ptCount val="5"/>
                <c:pt idx="0">
                  <c:v>Velice baví</c:v>
                </c:pt>
                <c:pt idx="1">
                  <c:v>Docela baví</c:v>
                </c:pt>
                <c:pt idx="2">
                  <c:v>Ani nebaví, ani baví</c:v>
                </c:pt>
                <c:pt idx="3">
                  <c:v>Moc nebaví</c:v>
                </c:pt>
                <c:pt idx="4">
                  <c:v>Vůbec nebaví</c:v>
                </c:pt>
              </c:strCache>
            </c:strRef>
          </c:cat>
          <c:val>
            <c:numRef>
              <c:f>'Postoj ke čtení a jeho frekvenc'!$K$171:$O$171</c:f>
              <c:numCache>
                <c:formatCode>0%</c:formatCode>
                <c:ptCount val="5"/>
                <c:pt idx="0">
                  <c:v>0.26691547896952711</c:v>
                </c:pt>
                <c:pt idx="1">
                  <c:v>0.36900208309518734</c:v>
                </c:pt>
                <c:pt idx="2">
                  <c:v>0.16175421009263974</c:v>
                </c:pt>
                <c:pt idx="3">
                  <c:v>0.15293798044633294</c:v>
                </c:pt>
                <c:pt idx="4">
                  <c:v>4.9390247396312092E-2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594-4C1C-909A-D6CEC4EB5A56}"/>
            </c:ext>
          </c:extLst>
        </c:ser>
        <c:ser>
          <c:idx val="2"/>
          <c:order val="2"/>
          <c:tx>
            <c:strRef>
              <c:f>'Postoj ke čtení a jeho frekvenc'!$J$172</c:f>
              <c:strCache>
                <c:ptCount val="1"/>
                <c:pt idx="0">
                  <c:v>Trojka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'Postoj ke čtení a jeho frekvenc'!$K$169:$O$169</c:f>
              <c:strCache>
                <c:ptCount val="5"/>
                <c:pt idx="0">
                  <c:v>Velice baví</c:v>
                </c:pt>
                <c:pt idx="1">
                  <c:v>Docela baví</c:v>
                </c:pt>
                <c:pt idx="2">
                  <c:v>Ani nebaví, ani baví</c:v>
                </c:pt>
                <c:pt idx="3">
                  <c:v>Moc nebaví</c:v>
                </c:pt>
                <c:pt idx="4">
                  <c:v>Vůbec nebaví</c:v>
                </c:pt>
              </c:strCache>
            </c:strRef>
          </c:cat>
          <c:val>
            <c:numRef>
              <c:f>'Postoj ke čtení a jeho frekvenc'!$K$172:$O$172</c:f>
              <c:numCache>
                <c:formatCode>0%</c:formatCode>
                <c:ptCount val="5"/>
                <c:pt idx="0">
                  <c:v>0.11787395306016907</c:v>
                </c:pt>
                <c:pt idx="1">
                  <c:v>0.28045310897019299</c:v>
                </c:pt>
                <c:pt idx="2">
                  <c:v>0.19930198087173373</c:v>
                </c:pt>
                <c:pt idx="3">
                  <c:v>0.22683567451297601</c:v>
                </c:pt>
                <c:pt idx="4">
                  <c:v>0.17553528258492837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594-4C1C-909A-D6CEC4EB5A56}"/>
            </c:ext>
          </c:extLst>
        </c:ser>
        <c:ser>
          <c:idx val="3"/>
          <c:order val="3"/>
          <c:tx>
            <c:strRef>
              <c:f>'Postoj ke čtení a jeho frekvenc'!$J$173</c:f>
              <c:strCache>
                <c:ptCount val="1"/>
                <c:pt idx="0">
                  <c:v>Čtyřka/pětka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'Postoj ke čtení a jeho frekvenc'!$K$169:$O$169</c:f>
              <c:strCache>
                <c:ptCount val="5"/>
                <c:pt idx="0">
                  <c:v>Velice baví</c:v>
                </c:pt>
                <c:pt idx="1">
                  <c:v>Docela baví</c:v>
                </c:pt>
                <c:pt idx="2">
                  <c:v>Ani nebaví, ani baví</c:v>
                </c:pt>
                <c:pt idx="3">
                  <c:v>Moc nebaví</c:v>
                </c:pt>
                <c:pt idx="4">
                  <c:v>Vůbec nebaví</c:v>
                </c:pt>
              </c:strCache>
            </c:strRef>
          </c:cat>
          <c:val>
            <c:numRef>
              <c:f>'Postoj ke čtení a jeho frekvenc'!$K$173:$O$173</c:f>
              <c:numCache>
                <c:formatCode>0%</c:formatCode>
                <c:ptCount val="5"/>
                <c:pt idx="0">
                  <c:v>0.10008760910925858</c:v>
                </c:pt>
                <c:pt idx="1">
                  <c:v>0.14390451908217713</c:v>
                </c:pt>
                <c:pt idx="2">
                  <c:v>0.1429513720953702</c:v>
                </c:pt>
                <c:pt idx="3">
                  <c:v>0.24509292433571297</c:v>
                </c:pt>
                <c:pt idx="4">
                  <c:v>0.3679635753774807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594-4C1C-909A-D6CEC4EB5A5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26215720"/>
        <c:axId val="426216704"/>
      </c:barChart>
      <c:catAx>
        <c:axId val="426215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26216704"/>
        <c:crosses val="autoZero"/>
        <c:auto val="1"/>
        <c:lblAlgn val="ctr"/>
        <c:lblOffset val="100"/>
        <c:noMultiLvlLbl val="0"/>
      </c:catAx>
      <c:valAx>
        <c:axId val="42621670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426215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0FE-483E-8A01-1E7E7EC738E1}"/>
              </c:ext>
            </c:extLst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50FE-483E-8A01-1E7E7EC738E1}"/>
              </c:ext>
            </c:extLst>
          </c:dPt>
          <c:dPt>
            <c:idx val="5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0FE-483E-8A01-1E7E7EC738E1}"/>
              </c:ext>
            </c:extLst>
          </c:dPt>
          <c:dPt>
            <c:idx val="6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50FE-483E-8A01-1E7E7EC738E1}"/>
              </c:ext>
            </c:extLst>
          </c:dPt>
          <c:dPt>
            <c:idx val="7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50FE-483E-8A01-1E7E7EC738E1}"/>
              </c:ext>
            </c:extLst>
          </c:dPt>
          <c:dPt>
            <c:idx val="8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50FE-483E-8A01-1E7E7EC738E1}"/>
              </c:ext>
            </c:extLst>
          </c:dPt>
          <c:dPt>
            <c:idx val="9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50FE-483E-8A01-1E7E7EC738E1}"/>
              </c:ext>
            </c:extLst>
          </c:dPt>
          <c:dPt>
            <c:idx val="1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50FE-483E-8A01-1E7E7EC738E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'Postoj ke čtení a jeho frekvenc'!$S$169:$AC$169</c:f>
              <c:strCache>
                <c:ptCount val="11"/>
                <c:pt idx="0">
                  <c:v>Pokud mě knížka zaujme</c:v>
                </c:pt>
                <c:pt idx="1">
                  <c:v>Když dostanu novou knížku jako dárek</c:v>
                </c:pt>
                <c:pt idx="2">
                  <c:v>Když mám odevzdat povinnou školní četbu</c:v>
                </c:pt>
                <c:pt idx="3">
                  <c:v>Na jaře/v létě když je déle světlo</c:v>
                </c:pt>
                <c:pt idx="4">
                  <c:v>Na podzim/v zimě když jsou dlouhé večery</c:v>
                </c:pt>
                <c:pt idx="5">
                  <c:v>O prázdninách letní prázdniny, Vánoce atd.</c:v>
                </c:pt>
                <c:pt idx="6">
                  <c:v>Knížky čtu v průběhu celého roku zhruba stejně často</c:v>
                </c:pt>
                <c:pt idx="7">
                  <c:v>Ve všední den</c:v>
                </c:pt>
                <c:pt idx="8">
                  <c:v>O víkendu</c:v>
                </c:pt>
                <c:pt idx="9">
                  <c:v>Když mám méně úkolů do školy</c:v>
                </c:pt>
                <c:pt idx="10">
                  <c:v>Za jiných okolností</c:v>
                </c:pt>
              </c:strCache>
            </c:strRef>
          </c:cat>
          <c:val>
            <c:numRef>
              <c:f>'Postoj ke čtení a jeho frekvenc'!$S$176:$AC$176</c:f>
              <c:numCache>
                <c:formatCode>0%</c:formatCode>
                <c:ptCount val="11"/>
                <c:pt idx="0">
                  <c:v>0.43786105362269867</c:v>
                </c:pt>
                <c:pt idx="1">
                  <c:v>0.26966931470535177</c:v>
                </c:pt>
                <c:pt idx="2">
                  <c:v>0.31570109766845217</c:v>
                </c:pt>
                <c:pt idx="3">
                  <c:v>2.1310725518362956E-2</c:v>
                </c:pt>
                <c:pt idx="4">
                  <c:v>0.11726781362136904</c:v>
                </c:pt>
                <c:pt idx="5">
                  <c:v>0.21269989725467692</c:v>
                </c:pt>
                <c:pt idx="6">
                  <c:v>0.1524553752180145</c:v>
                </c:pt>
                <c:pt idx="7">
                  <c:v>6.5517525523309195E-2</c:v>
                </c:pt>
                <c:pt idx="8">
                  <c:v>0.20159576072669194</c:v>
                </c:pt>
                <c:pt idx="9">
                  <c:v>0.13598169093732035</c:v>
                </c:pt>
                <c:pt idx="10">
                  <c:v>3.5780056855380278E-2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FE-483E-8A01-1E7E7EC738E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53459904"/>
        <c:axId val="453462856"/>
      </c:barChart>
      <c:catAx>
        <c:axId val="453459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cs-CZ"/>
          </a:p>
        </c:txPr>
        <c:crossAx val="453462856"/>
        <c:crosses val="autoZero"/>
        <c:auto val="1"/>
        <c:lblAlgn val="ctr"/>
        <c:lblOffset val="100"/>
        <c:noMultiLvlLbl val="0"/>
      </c:catAx>
      <c:valAx>
        <c:axId val="45346285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4534599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r>
              <a:rPr lang="cs-CZ" sz="2400" b="1">
                <a:latin typeface="Arial Narrow" panose="020B0606020202030204" pitchFamily="34" charset="0"/>
              </a:rPr>
              <a:t>Jak často čteš knihy? (kromě školních učebnic)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'Postoj ke čtení a jeho frekvenc'!$M$255</c:f>
              <c:strCache>
                <c:ptCount val="1"/>
                <c:pt idx="0">
                  <c:v>Samé jedničky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'Postoj ke čtení a jeho frekvenc'!$N$254:$U$254</c:f>
              <c:strCache>
                <c:ptCount val="8"/>
                <c:pt idx="0">
                  <c:v>Denně</c:v>
                </c:pt>
                <c:pt idx="1">
                  <c:v>Několikrát týdně</c:v>
                </c:pt>
                <c:pt idx="2">
                  <c:v>Asi jednou za týden</c:v>
                </c:pt>
                <c:pt idx="3">
                  <c:v>Jednou za 14 dní</c:v>
                </c:pt>
                <c:pt idx="4">
                  <c:v>Asi jednou za měsíc</c:v>
                </c:pt>
                <c:pt idx="5">
                  <c:v>Jednou za čtvrt roku</c:v>
                </c:pt>
                <c:pt idx="6">
                  <c:v>Méně často</c:v>
                </c:pt>
                <c:pt idx="7">
                  <c:v>Vůbec – téměř nikdy</c:v>
                </c:pt>
              </c:strCache>
            </c:strRef>
          </c:cat>
          <c:val>
            <c:numRef>
              <c:f>'Postoj ke čtení a jeho frekvenc'!$N$255:$U$255</c:f>
              <c:numCache>
                <c:formatCode>0%</c:formatCode>
                <c:ptCount val="8"/>
                <c:pt idx="0">
                  <c:v>0.35715146043622492</c:v>
                </c:pt>
                <c:pt idx="1">
                  <c:v>0.35590008065691359</c:v>
                </c:pt>
                <c:pt idx="2">
                  <c:v>0.11932766611374318</c:v>
                </c:pt>
                <c:pt idx="3">
                  <c:v>6.5383210001901254E-2</c:v>
                </c:pt>
                <c:pt idx="4">
                  <c:v>7.5317360332230424E-2</c:v>
                </c:pt>
                <c:pt idx="5">
                  <c:v>3.06411976169079E-3</c:v>
                </c:pt>
                <c:pt idx="6">
                  <c:v>2.0736495058959872E-2</c:v>
                </c:pt>
                <c:pt idx="7">
                  <c:v>3.1196076383362315E-3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F7-47E9-BE99-FD2961906CCF}"/>
            </c:ext>
          </c:extLst>
        </c:ser>
        <c:ser>
          <c:idx val="1"/>
          <c:order val="1"/>
          <c:tx>
            <c:strRef>
              <c:f>'Postoj ke čtení a jeho frekvenc'!$M$256</c:f>
              <c:strCache>
                <c:ptCount val="1"/>
                <c:pt idx="0">
                  <c:v>Dvojka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'Postoj ke čtení a jeho frekvenc'!$N$254:$U$254</c:f>
              <c:strCache>
                <c:ptCount val="8"/>
                <c:pt idx="0">
                  <c:v>Denně</c:v>
                </c:pt>
                <c:pt idx="1">
                  <c:v>Několikrát týdně</c:v>
                </c:pt>
                <c:pt idx="2">
                  <c:v>Asi jednou za týden</c:v>
                </c:pt>
                <c:pt idx="3">
                  <c:v>Jednou za 14 dní</c:v>
                </c:pt>
                <c:pt idx="4">
                  <c:v>Asi jednou za měsíc</c:v>
                </c:pt>
                <c:pt idx="5">
                  <c:v>Jednou za čtvrt roku</c:v>
                </c:pt>
                <c:pt idx="6">
                  <c:v>Méně často</c:v>
                </c:pt>
                <c:pt idx="7">
                  <c:v>Vůbec – téměř nikdy</c:v>
                </c:pt>
              </c:strCache>
            </c:strRef>
          </c:cat>
          <c:val>
            <c:numRef>
              <c:f>'Postoj ke čtení a jeho frekvenc'!$N$256:$U$256</c:f>
              <c:numCache>
                <c:formatCode>0%</c:formatCode>
                <c:ptCount val="8"/>
                <c:pt idx="0">
                  <c:v>0.18390576294966099</c:v>
                </c:pt>
                <c:pt idx="1">
                  <c:v>0.38831144211090529</c:v>
                </c:pt>
                <c:pt idx="2">
                  <c:v>0.18064381374999222</c:v>
                </c:pt>
                <c:pt idx="3">
                  <c:v>7.4218472666632757E-2</c:v>
                </c:pt>
                <c:pt idx="4">
                  <c:v>8.1774287629331754E-2</c:v>
                </c:pt>
                <c:pt idx="5">
                  <c:v>3.4021169891562453E-2</c:v>
                </c:pt>
                <c:pt idx="6">
                  <c:v>2.4215286966801024E-2</c:v>
                </c:pt>
                <c:pt idx="7">
                  <c:v>3.2909764035112608E-2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0F7-47E9-BE99-FD2961906CCF}"/>
            </c:ext>
          </c:extLst>
        </c:ser>
        <c:ser>
          <c:idx val="2"/>
          <c:order val="2"/>
          <c:tx>
            <c:strRef>
              <c:f>'Postoj ke čtení a jeho frekvenc'!$M$257</c:f>
              <c:strCache>
                <c:ptCount val="1"/>
                <c:pt idx="0">
                  <c:v>Trojka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'Postoj ke čtení a jeho frekvenc'!$N$254:$U$254</c:f>
              <c:strCache>
                <c:ptCount val="8"/>
                <c:pt idx="0">
                  <c:v>Denně</c:v>
                </c:pt>
                <c:pt idx="1">
                  <c:v>Několikrát týdně</c:v>
                </c:pt>
                <c:pt idx="2">
                  <c:v>Asi jednou za týden</c:v>
                </c:pt>
                <c:pt idx="3">
                  <c:v>Jednou za 14 dní</c:v>
                </c:pt>
                <c:pt idx="4">
                  <c:v>Asi jednou za měsíc</c:v>
                </c:pt>
                <c:pt idx="5">
                  <c:v>Jednou za čtvrt roku</c:v>
                </c:pt>
                <c:pt idx="6">
                  <c:v>Méně často</c:v>
                </c:pt>
                <c:pt idx="7">
                  <c:v>Vůbec – téměř nikdy</c:v>
                </c:pt>
              </c:strCache>
            </c:strRef>
          </c:cat>
          <c:val>
            <c:numRef>
              <c:f>'Postoj ke čtení a jeho frekvenc'!$N$257:$U$257</c:f>
              <c:numCache>
                <c:formatCode>0%</c:formatCode>
                <c:ptCount val="8"/>
                <c:pt idx="0">
                  <c:v>6.2696569512710562E-2</c:v>
                </c:pt>
                <c:pt idx="1">
                  <c:v>0.2576065708257757</c:v>
                </c:pt>
                <c:pt idx="2">
                  <c:v>0.16720971348784469</c:v>
                </c:pt>
                <c:pt idx="3">
                  <c:v>0.11313154843035815</c:v>
                </c:pt>
                <c:pt idx="4">
                  <c:v>0.11459457294871032</c:v>
                </c:pt>
                <c:pt idx="5">
                  <c:v>5.9301624829042547E-2</c:v>
                </c:pt>
                <c:pt idx="6">
                  <c:v>0.11316682084955827</c:v>
                </c:pt>
                <c:pt idx="7">
                  <c:v>0.11229257911599994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0F7-47E9-BE99-FD2961906CCF}"/>
            </c:ext>
          </c:extLst>
        </c:ser>
        <c:ser>
          <c:idx val="3"/>
          <c:order val="3"/>
          <c:tx>
            <c:strRef>
              <c:f>'Postoj ke čtení a jeho frekvenc'!$M$258</c:f>
              <c:strCache>
                <c:ptCount val="1"/>
                <c:pt idx="0">
                  <c:v>Čtyřka/pětka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'Postoj ke čtení a jeho frekvenc'!$N$254:$U$254</c:f>
              <c:strCache>
                <c:ptCount val="8"/>
                <c:pt idx="0">
                  <c:v>Denně</c:v>
                </c:pt>
                <c:pt idx="1">
                  <c:v>Několikrát týdně</c:v>
                </c:pt>
                <c:pt idx="2">
                  <c:v>Asi jednou za týden</c:v>
                </c:pt>
                <c:pt idx="3">
                  <c:v>Jednou za 14 dní</c:v>
                </c:pt>
                <c:pt idx="4">
                  <c:v>Asi jednou za měsíc</c:v>
                </c:pt>
                <c:pt idx="5">
                  <c:v>Jednou za čtvrt roku</c:v>
                </c:pt>
                <c:pt idx="6">
                  <c:v>Méně často</c:v>
                </c:pt>
                <c:pt idx="7">
                  <c:v>Vůbec – téměř nikdy</c:v>
                </c:pt>
              </c:strCache>
            </c:strRef>
          </c:cat>
          <c:val>
            <c:numRef>
              <c:f>'Postoj ke čtení a jeho frekvenc'!$N$258:$U$258</c:f>
              <c:numCache>
                <c:formatCode>0%</c:formatCode>
                <c:ptCount val="8"/>
                <c:pt idx="0">
                  <c:v>7.1281166327253717E-2</c:v>
                </c:pt>
                <c:pt idx="1">
                  <c:v>0.11718687782170792</c:v>
                </c:pt>
                <c:pt idx="2">
                  <c:v>0.11836811684591163</c:v>
                </c:pt>
                <c:pt idx="3">
                  <c:v>8.9950867091528164E-2</c:v>
                </c:pt>
                <c:pt idx="4">
                  <c:v>0.12078490574069063</c:v>
                </c:pt>
                <c:pt idx="5">
                  <c:v>4.6398456836078274E-2</c:v>
                </c:pt>
                <c:pt idx="6">
                  <c:v>0.1609133777290076</c:v>
                </c:pt>
                <c:pt idx="7">
                  <c:v>0.27511623160782156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0F7-47E9-BE99-FD2961906CC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34940272"/>
        <c:axId val="434937976"/>
      </c:barChart>
      <c:catAx>
        <c:axId val="434940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34937976"/>
        <c:crosses val="autoZero"/>
        <c:auto val="1"/>
        <c:lblAlgn val="ctr"/>
        <c:lblOffset val="100"/>
        <c:noMultiLvlLbl val="0"/>
      </c:catAx>
      <c:valAx>
        <c:axId val="43493797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434940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r>
              <a:rPr lang="cs-CZ" sz="2000" b="1" i="0" u="none" strike="noStrike" baseline="0">
                <a:effectLst/>
                <a:latin typeface="Arial Narrow" panose="020B0606020202030204" pitchFamily="34" charset="0"/>
              </a:rPr>
              <a:t>Kolik knih kromě školních učebnic jsi přečetl/a (nebo rozečetl/a) v uplynulém roce?</a:t>
            </a:r>
            <a:endParaRPr lang="en-US" sz="2000" b="1">
              <a:latin typeface="Arial Narrow" panose="020B060602020203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'Knihy přečtené v posledním roce'!$J$255</c:f>
              <c:strCache>
                <c:ptCount val="1"/>
                <c:pt idx="0">
                  <c:v>Počet přečtených knih v uplynulém roce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'Knihy přečtené v posledním roce'!$H$256:$H$259</c:f>
              <c:strCache>
                <c:ptCount val="4"/>
                <c:pt idx="0">
                  <c:v>Samé jedničky</c:v>
                </c:pt>
                <c:pt idx="1">
                  <c:v>Dvojka</c:v>
                </c:pt>
                <c:pt idx="2">
                  <c:v>Trojka</c:v>
                </c:pt>
                <c:pt idx="3">
                  <c:v>Čtyřka/pětka</c:v>
                </c:pt>
              </c:strCache>
            </c:strRef>
          </c:cat>
          <c:val>
            <c:numRef>
              <c:f>'Knihy přečtené v posledním roce'!$J$256:$J$259</c:f>
              <c:numCache>
                <c:formatCode>0.00</c:formatCode>
                <c:ptCount val="4"/>
                <c:pt idx="0">
                  <c:v>11.110252364113444</c:v>
                </c:pt>
                <c:pt idx="1">
                  <c:v>10.111376720667904</c:v>
                </c:pt>
                <c:pt idx="2">
                  <c:v>6.6770791513893073</c:v>
                </c:pt>
                <c:pt idx="3">
                  <c:v>4.3105288676628231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3F-45A2-B080-D6F7B59A50E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12223400"/>
        <c:axId val="212227992"/>
      </c:barChart>
      <c:catAx>
        <c:axId val="212223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12227992"/>
        <c:crosses val="autoZero"/>
        <c:auto val="1"/>
        <c:lblAlgn val="ctr"/>
        <c:lblOffset val="100"/>
        <c:noMultiLvlLbl val="0"/>
      </c:catAx>
      <c:valAx>
        <c:axId val="212227992"/>
        <c:scaling>
          <c:orientation val="minMax"/>
        </c:scaling>
        <c:delete val="1"/>
        <c:axPos val="l"/>
        <c:numFmt formatCode="0.00" sourceLinked="1"/>
        <c:majorTickMark val="none"/>
        <c:minorTickMark val="none"/>
        <c:tickLblPos val="nextTo"/>
        <c:crossAx val="212223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r>
              <a:rPr lang="cs-CZ" sz="2400" b="1" i="0" baseline="0">
                <a:effectLst/>
                <a:latin typeface="Arial Narrow" panose="020B0606020202030204" pitchFamily="34" charset="0"/>
              </a:rPr>
              <a:t>Čtou ti někdy rodiče?</a:t>
            </a:r>
            <a:endParaRPr lang="cs-CZ" sz="2400" b="1">
              <a:effectLst/>
              <a:latin typeface="Arial Narrow" panose="020B060602020203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2400" b="1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'Postoj ke čtení a jeho frekvenc'!$O$681</c:f>
              <c:strCache>
                <c:ptCount val="1"/>
                <c:pt idx="0">
                  <c:v>Samé jedničky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'Postoj ke čtení a jeho frekvenc'!$P$680:$Q$680</c:f>
              <c:strCache>
                <c:ptCount val="2"/>
                <c:pt idx="0">
                  <c:v>Ano, čtou nebo dříve četli</c:v>
                </c:pt>
                <c:pt idx="1">
                  <c:v>Ne, rodiče mi nikdy nečetli</c:v>
                </c:pt>
              </c:strCache>
            </c:strRef>
          </c:cat>
          <c:val>
            <c:numRef>
              <c:f>'Postoj ke čtení a jeho frekvenc'!$P$681:$Q$681</c:f>
              <c:numCache>
                <c:formatCode>0%</c:formatCode>
                <c:ptCount val="2"/>
                <c:pt idx="0">
                  <c:v>0.96326730910935732</c:v>
                </c:pt>
                <c:pt idx="1">
                  <c:v>3.6732690890642995E-2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4A-499A-8FD5-4BBFB7E2888D}"/>
            </c:ext>
          </c:extLst>
        </c:ser>
        <c:ser>
          <c:idx val="1"/>
          <c:order val="1"/>
          <c:tx>
            <c:strRef>
              <c:f>'Postoj ke čtení a jeho frekvenc'!$O$682</c:f>
              <c:strCache>
                <c:ptCount val="1"/>
                <c:pt idx="0">
                  <c:v>Dvojka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'Postoj ke čtení a jeho frekvenc'!$P$680:$Q$680</c:f>
              <c:strCache>
                <c:ptCount val="2"/>
                <c:pt idx="0">
                  <c:v>Ano, čtou nebo dříve četli</c:v>
                </c:pt>
                <c:pt idx="1">
                  <c:v>Ne, rodiče mi nikdy nečetli</c:v>
                </c:pt>
              </c:strCache>
            </c:strRef>
          </c:cat>
          <c:val>
            <c:numRef>
              <c:f>'Postoj ke čtení a jeho frekvenc'!$P$682:$Q$682</c:f>
              <c:numCache>
                <c:formatCode>0%</c:formatCode>
                <c:ptCount val="2"/>
                <c:pt idx="0">
                  <c:v>0.88874018171516722</c:v>
                </c:pt>
                <c:pt idx="1">
                  <c:v>0.11125981828483238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84A-499A-8FD5-4BBFB7E2888D}"/>
            </c:ext>
          </c:extLst>
        </c:ser>
        <c:ser>
          <c:idx val="2"/>
          <c:order val="2"/>
          <c:tx>
            <c:strRef>
              <c:f>'Postoj ke čtení a jeho frekvenc'!$O$683</c:f>
              <c:strCache>
                <c:ptCount val="1"/>
                <c:pt idx="0">
                  <c:v>Trojka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'Postoj ke čtení a jeho frekvenc'!$P$680:$Q$680</c:f>
              <c:strCache>
                <c:ptCount val="2"/>
                <c:pt idx="0">
                  <c:v>Ano, čtou nebo dříve četli</c:v>
                </c:pt>
                <c:pt idx="1">
                  <c:v>Ne, rodiče mi nikdy nečetli</c:v>
                </c:pt>
              </c:strCache>
            </c:strRef>
          </c:cat>
          <c:val>
            <c:numRef>
              <c:f>'Postoj ke čtení a jeho frekvenc'!$P$683:$Q$683</c:f>
              <c:numCache>
                <c:formatCode>0%</c:formatCode>
                <c:ptCount val="2"/>
                <c:pt idx="0">
                  <c:v>0.77082549848335136</c:v>
                </c:pt>
                <c:pt idx="1">
                  <c:v>0.22917450151664848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84A-499A-8FD5-4BBFB7E2888D}"/>
            </c:ext>
          </c:extLst>
        </c:ser>
        <c:ser>
          <c:idx val="3"/>
          <c:order val="3"/>
          <c:tx>
            <c:strRef>
              <c:f>'Postoj ke čtení a jeho frekvenc'!$O$684</c:f>
              <c:strCache>
                <c:ptCount val="1"/>
                <c:pt idx="0">
                  <c:v>Čtyřka/pětka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'Postoj ke čtení a jeho frekvenc'!$P$680:$Q$680</c:f>
              <c:strCache>
                <c:ptCount val="2"/>
                <c:pt idx="0">
                  <c:v>Ano, čtou nebo dříve četli</c:v>
                </c:pt>
                <c:pt idx="1">
                  <c:v>Ne, rodiče mi nikdy nečetli</c:v>
                </c:pt>
              </c:strCache>
            </c:strRef>
          </c:cat>
          <c:val>
            <c:numRef>
              <c:f>'Postoj ke čtení a jeho frekvenc'!$P$684:$Q$684</c:f>
              <c:numCache>
                <c:formatCode>0%</c:formatCode>
                <c:ptCount val="2"/>
                <c:pt idx="0">
                  <c:v>0.63056126449274852</c:v>
                </c:pt>
                <c:pt idx="1">
                  <c:v>0.36943873550725187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84A-499A-8FD5-4BBFB7E2888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521078088"/>
        <c:axId val="521078416"/>
      </c:barChart>
      <c:catAx>
        <c:axId val="521078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21078416"/>
        <c:crosses val="autoZero"/>
        <c:auto val="1"/>
        <c:lblAlgn val="ctr"/>
        <c:lblOffset val="100"/>
        <c:noMultiLvlLbl val="0"/>
      </c:catAx>
      <c:valAx>
        <c:axId val="52107841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5210780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'Postoj ke čtení a jeho frekvenc'!$P$289</c:f>
              <c:strCache>
                <c:ptCount val="1"/>
                <c:pt idx="0">
                  <c:v>Chlapci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'Postoj ke čtení a jeho frekvenc'!$Q$266:$Y$266</c:f>
              <c:strCache>
                <c:ptCount val="9"/>
                <c:pt idx="0">
                  <c:v>Nebaví mě to</c:v>
                </c:pt>
                <c:pt idx="1">
                  <c:v>Nemám čas, věnuji se jiným věcem</c:v>
                </c:pt>
                <c:pt idx="2">
                  <c:v>Existuje spousta zábavnějších věcí, než je čtení knih</c:v>
                </c:pt>
                <c:pt idx="3">
                  <c:v>Všechno, co chci vědět, se dozvím na internetu</c:v>
                </c:pt>
                <c:pt idx="4">
                  <c:v>Všechno, co chci vědět, se dozvím v tv., novinách, rozhlase</c:v>
                </c:pt>
                <c:pt idx="5">
                  <c:v>Nemám žádné zajímavé knížky</c:v>
                </c:pt>
                <c:pt idx="6">
                  <c:v>Nevím, co mám číst</c:v>
                </c:pt>
                <c:pt idx="7">
                  <c:v>Čtení je příliš namáhavé</c:v>
                </c:pt>
                <c:pt idx="8">
                  <c:v>Jiné</c:v>
                </c:pt>
              </c:strCache>
            </c:strRef>
          </c:cat>
          <c:val>
            <c:numRef>
              <c:f>'Postoj ke čtení a jeho frekvenc'!$Q$289:$Y$289</c:f>
              <c:numCache>
                <c:formatCode>0%</c:formatCode>
                <c:ptCount val="9"/>
                <c:pt idx="0">
                  <c:v>0.55294593352534493</c:v>
                </c:pt>
                <c:pt idx="1">
                  <c:v>0.38898921138260828</c:v>
                </c:pt>
                <c:pt idx="2">
                  <c:v>0.41227805218478314</c:v>
                </c:pt>
                <c:pt idx="3">
                  <c:v>0.43841168924905188</c:v>
                </c:pt>
                <c:pt idx="4">
                  <c:v>0.14151179406546902</c:v>
                </c:pt>
                <c:pt idx="5">
                  <c:v>0.10161599826066403</c:v>
                </c:pt>
                <c:pt idx="6">
                  <c:v>0.11010914491142516</c:v>
                </c:pt>
                <c:pt idx="7">
                  <c:v>0.10835407059531686</c:v>
                </c:pt>
                <c:pt idx="8">
                  <c:v>1.5098739500340805E-2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67-4CD6-80C8-2B2F1D96A1C8}"/>
            </c:ext>
          </c:extLst>
        </c:ser>
        <c:ser>
          <c:idx val="1"/>
          <c:order val="1"/>
          <c:tx>
            <c:strRef>
              <c:f>'Postoj ke čtení a jeho frekvenc'!$P$290</c:f>
              <c:strCache>
                <c:ptCount val="1"/>
                <c:pt idx="0">
                  <c:v>Dívky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'Postoj ke čtení a jeho frekvenc'!$Q$266:$Y$266</c:f>
              <c:strCache>
                <c:ptCount val="9"/>
                <c:pt idx="0">
                  <c:v>Nebaví mě to</c:v>
                </c:pt>
                <c:pt idx="1">
                  <c:v>Nemám čas, věnuji se jiným věcem</c:v>
                </c:pt>
                <c:pt idx="2">
                  <c:v>Existuje spousta zábavnějších věcí, než je čtení knih</c:v>
                </c:pt>
                <c:pt idx="3">
                  <c:v>Všechno, co chci vědět, se dozvím na internetu</c:v>
                </c:pt>
                <c:pt idx="4">
                  <c:v>Všechno, co chci vědět, se dozvím v tv., novinách, rozhlase</c:v>
                </c:pt>
                <c:pt idx="5">
                  <c:v>Nemám žádné zajímavé knížky</c:v>
                </c:pt>
                <c:pt idx="6">
                  <c:v>Nevím, co mám číst</c:v>
                </c:pt>
                <c:pt idx="7">
                  <c:v>Čtení je příliš namáhavé</c:v>
                </c:pt>
                <c:pt idx="8">
                  <c:v>Jiné</c:v>
                </c:pt>
              </c:strCache>
            </c:strRef>
          </c:cat>
          <c:val>
            <c:numRef>
              <c:f>'Postoj ke čtení a jeho frekvenc'!$Q$290:$Y$290</c:f>
              <c:numCache>
                <c:formatCode>0%</c:formatCode>
                <c:ptCount val="9"/>
                <c:pt idx="0">
                  <c:v>0.45797865164725587</c:v>
                </c:pt>
                <c:pt idx="1">
                  <c:v>0.50461845225414659</c:v>
                </c:pt>
                <c:pt idx="2">
                  <c:v>0.39135085973647971</c:v>
                </c:pt>
                <c:pt idx="3">
                  <c:v>0.33232056906054636</c:v>
                </c:pt>
                <c:pt idx="4">
                  <c:v>0.1358927247875289</c:v>
                </c:pt>
                <c:pt idx="5">
                  <c:v>0.15037841777382005</c:v>
                </c:pt>
                <c:pt idx="6">
                  <c:v>8.1080983922802802E-2</c:v>
                </c:pt>
                <c:pt idx="7">
                  <c:v>6.8413322050908706E-2</c:v>
                </c:pt>
                <c:pt idx="8">
                  <c:v>2.2325898529361267E-2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667-4CD6-80C8-2B2F1D96A1C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76171992"/>
        <c:axId val="176171336"/>
      </c:barChart>
      <c:catAx>
        <c:axId val="176171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cs-CZ"/>
          </a:p>
        </c:txPr>
        <c:crossAx val="176171336"/>
        <c:crosses val="autoZero"/>
        <c:auto val="1"/>
        <c:lblAlgn val="ctr"/>
        <c:lblOffset val="100"/>
        <c:noMultiLvlLbl val="0"/>
      </c:catAx>
      <c:valAx>
        <c:axId val="17617133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76171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1800" b="1" dirty="0"/>
              <a:t>Rozdíly v </a:t>
            </a:r>
            <a:r>
              <a:rPr lang="cs-CZ" sz="1800" b="1" dirty="0" smtClean="0"/>
              <a:t>prospěchu gender</a:t>
            </a:r>
            <a:endParaRPr lang="cs-CZ" sz="1800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List1!$D$6</c:f>
              <c:strCache>
                <c:ptCount val="1"/>
                <c:pt idx="0">
                  <c:v>Chlapec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List1!$E$4:$I$4</c:f>
              <c:strCache>
                <c:ptCount val="5"/>
                <c:pt idx="0">
                  <c:v>Samé jedničky</c:v>
                </c:pt>
                <c:pt idx="1">
                  <c:v>Dvojku</c:v>
                </c:pt>
                <c:pt idx="2">
                  <c:v>Trojku</c:v>
                </c:pt>
                <c:pt idx="3">
                  <c:v>Čtyřku</c:v>
                </c:pt>
                <c:pt idx="4">
                  <c:v>Pětku</c:v>
                </c:pt>
              </c:strCache>
            </c:strRef>
          </c:cat>
          <c:val>
            <c:numRef>
              <c:f>List1!$E$6:$I$6</c:f>
              <c:numCache>
                <c:formatCode>0%</c:formatCode>
                <c:ptCount val="5"/>
                <c:pt idx="0">
                  <c:v>0.108</c:v>
                </c:pt>
                <c:pt idx="1">
                  <c:v>0.311</c:v>
                </c:pt>
                <c:pt idx="2">
                  <c:v>0.32500000000000001</c:v>
                </c:pt>
                <c:pt idx="3">
                  <c:v>0.224</c:v>
                </c:pt>
                <c:pt idx="4" formatCode="0.0%">
                  <c:v>2.3E-2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49-43CE-8121-D68D9632A5D7}"/>
            </c:ext>
          </c:extLst>
        </c:ser>
        <c:ser>
          <c:idx val="1"/>
          <c:order val="1"/>
          <c:tx>
            <c:strRef>
              <c:f>List1!$D$7</c:f>
              <c:strCache>
                <c:ptCount val="1"/>
                <c:pt idx="0">
                  <c:v>Dívka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List1!$E$4:$I$4</c:f>
              <c:strCache>
                <c:ptCount val="5"/>
                <c:pt idx="0">
                  <c:v>Samé jedničky</c:v>
                </c:pt>
                <c:pt idx="1">
                  <c:v>Dvojku</c:v>
                </c:pt>
                <c:pt idx="2">
                  <c:v>Trojku</c:v>
                </c:pt>
                <c:pt idx="3">
                  <c:v>Čtyřku</c:v>
                </c:pt>
                <c:pt idx="4">
                  <c:v>Pětku</c:v>
                </c:pt>
              </c:strCache>
            </c:strRef>
          </c:cat>
          <c:val>
            <c:numRef>
              <c:f>List1!$E$7:$I$7</c:f>
              <c:numCache>
                <c:formatCode>0%</c:formatCode>
                <c:ptCount val="5"/>
                <c:pt idx="0">
                  <c:v>0.17399999999999999</c:v>
                </c:pt>
                <c:pt idx="1">
                  <c:v>0.38700000000000001</c:v>
                </c:pt>
                <c:pt idx="2">
                  <c:v>0.29099999999999998</c:v>
                </c:pt>
                <c:pt idx="3">
                  <c:v>0.128</c:v>
                </c:pt>
                <c:pt idx="4" formatCode="0.0%">
                  <c:v>8.0000000000000002E-3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B49-43CE-8121-D68D9632A5D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521771416"/>
        <c:axId val="521776992"/>
      </c:barChart>
      <c:catAx>
        <c:axId val="521771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21776992"/>
        <c:crosses val="autoZero"/>
        <c:auto val="1"/>
        <c:lblAlgn val="ctr"/>
        <c:lblOffset val="100"/>
        <c:noMultiLvlLbl val="0"/>
      </c:catAx>
      <c:valAx>
        <c:axId val="521776992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521771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'Výběr knížek'!$U$89</c:f>
              <c:strCache>
                <c:ptCount val="1"/>
                <c:pt idx="0">
                  <c:v>Chlapci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'Výběr knížek'!$V$73:$AJ$73</c:f>
              <c:strCache>
                <c:ptCount val="15"/>
                <c:pt idx="0">
                  <c:v>Podle žánru</c:v>
                </c:pt>
                <c:pt idx="1">
                  <c:v>Seznam povinné četby</c:v>
                </c:pt>
                <c:pt idx="2">
                  <c:v>Doporučení kamarádů</c:v>
                </c:pt>
                <c:pt idx="3">
                  <c:v>Podle autora</c:v>
                </c:pt>
                <c:pt idx="4">
                  <c:v>Na základě informací z médiích</c:v>
                </c:pt>
                <c:pt idx="5">
                  <c:v>Vyhledáváním/doporučením z internetu</c:v>
                </c:pt>
                <c:pt idx="6">
                  <c:v>Doporučení učitele</c:v>
                </c:pt>
                <c:pt idx="7">
                  <c:v>Počet stran</c:v>
                </c:pt>
                <c:pt idx="8">
                  <c:v>Referáty spolužáků</c:v>
                </c:pt>
                <c:pt idx="9">
                  <c:v>Podle obrázků </c:v>
                </c:pt>
                <c:pt idx="10">
                  <c:v>Doporučení rodičů</c:v>
                </c:pt>
                <c:pt idx="11">
                  <c:v>Doporučení v knihovně</c:v>
                </c:pt>
                <c:pt idx="12">
                  <c:v>Doporučení sourozence</c:v>
                </c:pt>
                <c:pt idx="13">
                  <c:v>Velikost písmen</c:v>
                </c:pt>
                <c:pt idx="14">
                  <c:v>Jiné</c:v>
                </c:pt>
              </c:strCache>
            </c:strRef>
          </c:cat>
          <c:val>
            <c:numRef>
              <c:f>'Výběr knížek'!$V$89:$AJ$89</c:f>
              <c:numCache>
                <c:formatCode>0%</c:formatCode>
                <c:ptCount val="15"/>
                <c:pt idx="0">
                  <c:v>0.48377681803943073</c:v>
                </c:pt>
                <c:pt idx="1">
                  <c:v>0.37783262067814571</c:v>
                </c:pt>
                <c:pt idx="2">
                  <c:v>0.30803346835379902</c:v>
                </c:pt>
                <c:pt idx="3">
                  <c:v>0.22040156181250631</c:v>
                </c:pt>
                <c:pt idx="4">
                  <c:v>0.14372226031205948</c:v>
                </c:pt>
                <c:pt idx="5">
                  <c:v>0.13156020887333242</c:v>
                </c:pt>
                <c:pt idx="6">
                  <c:v>0.11410497296015291</c:v>
                </c:pt>
                <c:pt idx="7">
                  <c:v>0.11570647119768149</c:v>
                </c:pt>
                <c:pt idx="8">
                  <c:v>8.0563535200349423E-2</c:v>
                </c:pt>
                <c:pt idx="9">
                  <c:v>7.1965563492036061E-2</c:v>
                </c:pt>
                <c:pt idx="10">
                  <c:v>0.10120021411973042</c:v>
                </c:pt>
                <c:pt idx="11">
                  <c:v>4.6550929918552302E-2</c:v>
                </c:pt>
                <c:pt idx="12">
                  <c:v>5.9458936331966708E-2</c:v>
                </c:pt>
                <c:pt idx="13">
                  <c:v>4.2808834907198876E-2</c:v>
                </c:pt>
                <c:pt idx="14">
                  <c:v>2.1750416155412851E-2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9E-42C3-AF5F-5AE3AFB81BBD}"/>
            </c:ext>
          </c:extLst>
        </c:ser>
        <c:ser>
          <c:idx val="1"/>
          <c:order val="1"/>
          <c:tx>
            <c:strRef>
              <c:f>'Výběr knížek'!$U$90</c:f>
              <c:strCache>
                <c:ptCount val="1"/>
                <c:pt idx="0">
                  <c:v>Dívky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'Výběr knížek'!$V$73:$AJ$73</c:f>
              <c:strCache>
                <c:ptCount val="15"/>
                <c:pt idx="0">
                  <c:v>Podle žánru</c:v>
                </c:pt>
                <c:pt idx="1">
                  <c:v>Seznam povinné četby</c:v>
                </c:pt>
                <c:pt idx="2">
                  <c:v>Doporučení kamarádů</c:v>
                </c:pt>
                <c:pt idx="3">
                  <c:v>Podle autora</c:v>
                </c:pt>
                <c:pt idx="4">
                  <c:v>Na základě informací z médiích</c:v>
                </c:pt>
                <c:pt idx="5">
                  <c:v>Vyhledáváním/doporučením z internetu</c:v>
                </c:pt>
                <c:pt idx="6">
                  <c:v>Doporučení učitele</c:v>
                </c:pt>
                <c:pt idx="7">
                  <c:v>Počet stran</c:v>
                </c:pt>
                <c:pt idx="8">
                  <c:v>Referáty spolužáků</c:v>
                </c:pt>
                <c:pt idx="9">
                  <c:v>Podle obrázků </c:v>
                </c:pt>
                <c:pt idx="10">
                  <c:v>Doporučení rodičů</c:v>
                </c:pt>
                <c:pt idx="11">
                  <c:v>Doporučení v knihovně</c:v>
                </c:pt>
                <c:pt idx="12">
                  <c:v>Doporučení sourozence</c:v>
                </c:pt>
                <c:pt idx="13">
                  <c:v>Velikost písmen</c:v>
                </c:pt>
                <c:pt idx="14">
                  <c:v>Jiné</c:v>
                </c:pt>
              </c:strCache>
            </c:strRef>
          </c:cat>
          <c:val>
            <c:numRef>
              <c:f>'Výběr knížek'!$V$90:$AJ$90</c:f>
              <c:numCache>
                <c:formatCode>0%</c:formatCode>
                <c:ptCount val="15"/>
                <c:pt idx="0">
                  <c:v>0.41733997215822777</c:v>
                </c:pt>
                <c:pt idx="1">
                  <c:v>0.40245142353325564</c:v>
                </c:pt>
                <c:pt idx="2">
                  <c:v>0.32648265503177909</c:v>
                </c:pt>
                <c:pt idx="3">
                  <c:v>0.29783080726073841</c:v>
                </c:pt>
                <c:pt idx="4">
                  <c:v>0.18332031491439879</c:v>
                </c:pt>
                <c:pt idx="5">
                  <c:v>0.18896861999101836</c:v>
                </c:pt>
                <c:pt idx="6">
                  <c:v>0.16227617385221485</c:v>
                </c:pt>
                <c:pt idx="7">
                  <c:v>0.10666725574488015</c:v>
                </c:pt>
                <c:pt idx="8">
                  <c:v>0.1036999395422845</c:v>
                </c:pt>
                <c:pt idx="9">
                  <c:v>9.9442649854010287E-2</c:v>
                </c:pt>
                <c:pt idx="10">
                  <c:v>6.1377923361298069E-2</c:v>
                </c:pt>
                <c:pt idx="11">
                  <c:v>6.4956927850538623E-2</c:v>
                </c:pt>
                <c:pt idx="12">
                  <c:v>5.4361756801739519E-2</c:v>
                </c:pt>
                <c:pt idx="13">
                  <c:v>1.172988318278902E-2</c:v>
                </c:pt>
                <c:pt idx="14">
                  <c:v>5.6349746503678048E-3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E9E-42C3-AF5F-5AE3AFB81BB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64236944"/>
        <c:axId val="464246784"/>
      </c:barChart>
      <c:catAx>
        <c:axId val="46423694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cs-CZ"/>
          </a:p>
        </c:txPr>
        <c:crossAx val="464246784"/>
        <c:crosses val="autoZero"/>
        <c:auto val="1"/>
        <c:lblAlgn val="ctr"/>
        <c:lblOffset val="100"/>
        <c:noMultiLvlLbl val="0"/>
      </c:catAx>
      <c:valAx>
        <c:axId val="464246784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464236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'Výběr knížek'!$O$218:$V$218</c:f>
              <c:strCache>
                <c:ptCount val="8"/>
                <c:pt idx="0">
                  <c:v>Veřejná knihovna</c:v>
                </c:pt>
                <c:pt idx="1">
                  <c:v>Dárek</c:v>
                </c:pt>
                <c:pt idx="2">
                  <c:v>Půjčování - kamarádi, příbuzní</c:v>
                </c:pt>
                <c:pt idx="3">
                  <c:v>Doma v knihovně</c:v>
                </c:pt>
                <c:pt idx="4">
                  <c:v>Stahuje z internetu</c:v>
                </c:pt>
                <c:pt idx="5">
                  <c:v>Kupuje se</c:v>
                </c:pt>
                <c:pt idx="6">
                  <c:v>Školní knihovna</c:v>
                </c:pt>
                <c:pt idx="7">
                  <c:v>Jinde</c:v>
                </c:pt>
              </c:strCache>
            </c:strRef>
          </c:cat>
          <c:val>
            <c:numRef>
              <c:f>'Výběr knížek'!$O$225:$V$225</c:f>
              <c:numCache>
                <c:formatCode>0%</c:formatCode>
                <c:ptCount val="8"/>
                <c:pt idx="0">
                  <c:v>0.25091812961603382</c:v>
                </c:pt>
                <c:pt idx="1">
                  <c:v>0.1949364234992175</c:v>
                </c:pt>
                <c:pt idx="2">
                  <c:v>0.15024710851440676</c:v>
                </c:pt>
                <c:pt idx="3">
                  <c:v>0.12640869392314616</c:v>
                </c:pt>
                <c:pt idx="4">
                  <c:v>0.10688925381183606</c:v>
                </c:pt>
                <c:pt idx="5">
                  <c:v>9.598984457176124E-2</c:v>
                </c:pt>
                <c:pt idx="6">
                  <c:v>6.5625197916539368E-2</c:v>
                </c:pt>
                <c:pt idx="7">
                  <c:v>8.9853481470583123E-3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49-4BCA-B751-D15711578A1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568809616"/>
        <c:axId val="568818800"/>
      </c:barChart>
      <c:catAx>
        <c:axId val="568809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cs-CZ"/>
          </a:p>
        </c:txPr>
        <c:crossAx val="568818800"/>
        <c:crosses val="autoZero"/>
        <c:auto val="1"/>
        <c:lblAlgn val="ctr"/>
        <c:lblOffset val="100"/>
        <c:noMultiLvlLbl val="0"/>
      </c:catAx>
      <c:valAx>
        <c:axId val="568818800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5688096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'Výběr knížek'!$S$315:$AD$315</c:f>
              <c:strCache>
                <c:ptCount val="12"/>
                <c:pt idx="0">
                  <c:v>Fantasy, Sci-fi </c:v>
                </c:pt>
                <c:pt idx="1">
                  <c:v>Dobrodružné knihy</c:v>
                </c:pt>
                <c:pt idx="2">
                  <c:v>Knihy o lásce, romantika</c:v>
                </c:pt>
                <c:pt idx="3">
                  <c:v>Encyklopedie, naučná lit.</c:v>
                </c:pt>
                <c:pt idx="4">
                  <c:v>Detektivky</c:v>
                </c:pt>
                <c:pt idx="5">
                  <c:v>Horory </c:v>
                </c:pt>
                <c:pt idx="6">
                  <c:v>Komiksy </c:v>
                </c:pt>
                <c:pt idx="7">
                  <c:v>Příběhy o dětech, mládeži</c:v>
                </c:pt>
                <c:pt idx="8">
                  <c:v>Knihy o přírodě, zvířatech</c:v>
                </c:pt>
                <c:pt idx="9">
                  <c:v>Jiné</c:v>
                </c:pt>
                <c:pt idx="10">
                  <c:v>Básničky, poezie</c:v>
                </c:pt>
                <c:pt idx="11">
                  <c:v>Pohádky/pověsti</c:v>
                </c:pt>
              </c:strCache>
            </c:strRef>
          </c:cat>
          <c:val>
            <c:numRef>
              <c:f>'Výběr knížek'!$S$341:$AD$341</c:f>
              <c:numCache>
                <c:formatCode>0%</c:formatCode>
                <c:ptCount val="12"/>
                <c:pt idx="0">
                  <c:v>0.45595238095345059</c:v>
                </c:pt>
                <c:pt idx="1">
                  <c:v>0.33479158499590794</c:v>
                </c:pt>
                <c:pt idx="2">
                  <c:v>0.32577306648793375</c:v>
                </c:pt>
                <c:pt idx="3">
                  <c:v>0.23472064955844241</c:v>
                </c:pt>
                <c:pt idx="4">
                  <c:v>0.20102315345440139</c:v>
                </c:pt>
                <c:pt idx="5">
                  <c:v>0.17443547942335838</c:v>
                </c:pt>
                <c:pt idx="6">
                  <c:v>0.16008080595737947</c:v>
                </c:pt>
                <c:pt idx="7">
                  <c:v>0.15450374344225271</c:v>
                </c:pt>
                <c:pt idx="8">
                  <c:v>0.14853007763663348</c:v>
                </c:pt>
                <c:pt idx="9">
                  <c:v>6.5926115792050058E-2</c:v>
                </c:pt>
                <c:pt idx="10">
                  <c:v>6.0186583134915782E-2</c:v>
                </c:pt>
                <c:pt idx="11">
                  <c:v>5.5176050894727581E-2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99-4F84-92A3-559B7F71642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23889584"/>
        <c:axId val="323891264"/>
      </c:barChart>
      <c:catAx>
        <c:axId val="3238895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cs-CZ"/>
          </a:p>
        </c:txPr>
        <c:crossAx val="323891264"/>
        <c:crosses val="autoZero"/>
        <c:auto val="1"/>
        <c:lblAlgn val="ctr"/>
        <c:lblOffset val="100"/>
        <c:noMultiLvlLbl val="0"/>
      </c:catAx>
      <c:valAx>
        <c:axId val="323891264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3238895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'Výběr knížek'!$R$339</c:f>
              <c:strCache>
                <c:ptCount val="1"/>
                <c:pt idx="0">
                  <c:v>Chlapci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'Výběr knížek'!$S$315:$AD$315</c:f>
              <c:strCache>
                <c:ptCount val="12"/>
                <c:pt idx="0">
                  <c:v>Fantasy, Sci-fi </c:v>
                </c:pt>
                <c:pt idx="1">
                  <c:v>Dobrodružné knihy</c:v>
                </c:pt>
                <c:pt idx="2">
                  <c:v>Knihy o lásce, romantika</c:v>
                </c:pt>
                <c:pt idx="3">
                  <c:v>Encyklopedie, naučná lit.</c:v>
                </c:pt>
                <c:pt idx="4">
                  <c:v>Detektivky</c:v>
                </c:pt>
                <c:pt idx="5">
                  <c:v>Horory </c:v>
                </c:pt>
                <c:pt idx="6">
                  <c:v>Komiksy </c:v>
                </c:pt>
                <c:pt idx="7">
                  <c:v>Příběhy o dětech, mládeži</c:v>
                </c:pt>
                <c:pt idx="8">
                  <c:v>Knihy o přírodě, zvířatech</c:v>
                </c:pt>
                <c:pt idx="9">
                  <c:v>Jiné</c:v>
                </c:pt>
                <c:pt idx="10">
                  <c:v>Básničky, poezie</c:v>
                </c:pt>
                <c:pt idx="11">
                  <c:v>Pohádky/pověsti</c:v>
                </c:pt>
              </c:strCache>
            </c:strRef>
          </c:cat>
          <c:val>
            <c:numRef>
              <c:f>'Výběr knížek'!$S$339:$AD$339</c:f>
              <c:numCache>
                <c:formatCode>0%</c:formatCode>
                <c:ptCount val="12"/>
                <c:pt idx="0">
                  <c:v>0.57792784291342714</c:v>
                </c:pt>
                <c:pt idx="1">
                  <c:v>0.33278311815700001</c:v>
                </c:pt>
                <c:pt idx="2">
                  <c:v>2.7279957992440214E-2</c:v>
                </c:pt>
                <c:pt idx="3">
                  <c:v>0.29295889570476286</c:v>
                </c:pt>
                <c:pt idx="4">
                  <c:v>0.20154265195389243</c:v>
                </c:pt>
                <c:pt idx="5">
                  <c:v>0.19944754965044284</c:v>
                </c:pt>
                <c:pt idx="6">
                  <c:v>0.2750577555709825</c:v>
                </c:pt>
                <c:pt idx="7">
                  <c:v>9.0597665528145091E-2</c:v>
                </c:pt>
                <c:pt idx="8">
                  <c:v>8.9253105993139681E-2</c:v>
                </c:pt>
                <c:pt idx="9">
                  <c:v>5.7277325677982431E-2</c:v>
                </c:pt>
                <c:pt idx="10">
                  <c:v>4.7995895181429417E-2</c:v>
                </c:pt>
                <c:pt idx="11">
                  <c:v>5.3054657005338027E-2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4E-42E3-8642-F03967B64CA5}"/>
            </c:ext>
          </c:extLst>
        </c:ser>
        <c:ser>
          <c:idx val="1"/>
          <c:order val="1"/>
          <c:tx>
            <c:strRef>
              <c:f>'Výběr knížek'!$R$340</c:f>
              <c:strCache>
                <c:ptCount val="1"/>
                <c:pt idx="0">
                  <c:v>Dívky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'Výběr knížek'!$S$315:$AD$315</c:f>
              <c:strCache>
                <c:ptCount val="12"/>
                <c:pt idx="0">
                  <c:v>Fantasy, Sci-fi </c:v>
                </c:pt>
                <c:pt idx="1">
                  <c:v>Dobrodružné knihy</c:v>
                </c:pt>
                <c:pt idx="2">
                  <c:v>Knihy o lásce, romantika</c:v>
                </c:pt>
                <c:pt idx="3">
                  <c:v>Encyklopedie, naučná lit.</c:v>
                </c:pt>
                <c:pt idx="4">
                  <c:v>Detektivky</c:v>
                </c:pt>
                <c:pt idx="5">
                  <c:v>Horory </c:v>
                </c:pt>
                <c:pt idx="6">
                  <c:v>Komiksy </c:v>
                </c:pt>
                <c:pt idx="7">
                  <c:v>Příběhy o dětech, mládeži</c:v>
                </c:pt>
                <c:pt idx="8">
                  <c:v>Knihy o přírodě, zvířatech</c:v>
                </c:pt>
                <c:pt idx="9">
                  <c:v>Jiné</c:v>
                </c:pt>
                <c:pt idx="10">
                  <c:v>Básničky, poezie</c:v>
                </c:pt>
                <c:pt idx="11">
                  <c:v>Pohádky/pověsti</c:v>
                </c:pt>
              </c:strCache>
            </c:strRef>
          </c:cat>
          <c:val>
            <c:numRef>
              <c:f>'Výběr knížek'!$S$340:$AD$340</c:f>
              <c:numCache>
                <c:formatCode>0%</c:formatCode>
                <c:ptCount val="12"/>
                <c:pt idx="0">
                  <c:v>0.36250677280784149</c:v>
                </c:pt>
                <c:pt idx="1">
                  <c:v>0.33633027484537648</c:v>
                </c:pt>
                <c:pt idx="2">
                  <c:v>0.5544491428268542</c:v>
                </c:pt>
                <c:pt idx="3">
                  <c:v>0.19010423047685449</c:v>
                </c:pt>
                <c:pt idx="4">
                  <c:v>0.20062516477343539</c:v>
                </c:pt>
                <c:pt idx="5">
                  <c:v>0.15527369002904959</c:v>
                </c:pt>
                <c:pt idx="6">
                  <c:v>7.1996769982212411E-2</c:v>
                </c:pt>
                <c:pt idx="7">
                  <c:v>0.20346229804763685</c:v>
                </c:pt>
                <c:pt idx="8">
                  <c:v>0.19394226608215751</c:v>
                </c:pt>
                <c:pt idx="9">
                  <c:v>7.2551968557403576E-2</c:v>
                </c:pt>
                <c:pt idx="10">
                  <c:v>6.9525889838264646E-2</c:v>
                </c:pt>
                <c:pt idx="11">
                  <c:v>5.6801254348971784E-2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A4E-42E3-8642-F03967B64CA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23347232"/>
        <c:axId val="328406848"/>
      </c:barChart>
      <c:catAx>
        <c:axId val="32334723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cs-CZ"/>
          </a:p>
        </c:txPr>
        <c:crossAx val="328406848"/>
        <c:crosses val="autoZero"/>
        <c:auto val="1"/>
        <c:lblAlgn val="ctr"/>
        <c:lblOffset val="100"/>
        <c:noMultiLvlLbl val="0"/>
      </c:catAx>
      <c:valAx>
        <c:axId val="328406848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3233472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973094793161502"/>
          <c:y val="0"/>
          <c:w val="0.40538104136769965"/>
          <c:h val="9.178850234553936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  <c:userShapes r:id="rId4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r>
              <a:rPr lang="cs-CZ" sz="2000" b="1">
                <a:latin typeface="Arial Narrow" panose="020B0606020202030204" pitchFamily="34" charset="0"/>
              </a:rPr>
              <a:t>Posloucháš</a:t>
            </a:r>
            <a:r>
              <a:rPr lang="cs-CZ" sz="2000" b="1" baseline="0">
                <a:latin typeface="Arial Narrow" panose="020B0606020202030204" pitchFamily="34" charset="0"/>
              </a:rPr>
              <a:t> někdy audioknihy?</a:t>
            </a:r>
            <a:endParaRPr lang="cs-CZ" sz="2000" b="1">
              <a:latin typeface="Arial Narrow" panose="020B060602020203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'Elektronické knihy a audioknihy'!$L$112</c:f>
              <c:strCache>
                <c:ptCount val="1"/>
                <c:pt idx="0">
                  <c:v>Ano, pravidelně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'Elektronické knihy a audioknihy'!$K$113:$K$114</c:f>
              <c:strCache>
                <c:ptCount val="2"/>
                <c:pt idx="0">
                  <c:v>15-16 let</c:v>
                </c:pt>
                <c:pt idx="1">
                  <c:v>17-19 let</c:v>
                </c:pt>
              </c:strCache>
            </c:strRef>
          </c:cat>
          <c:val>
            <c:numRef>
              <c:f>'Elektronické knihy a audioknihy'!$L$113:$L$114</c:f>
              <c:numCache>
                <c:formatCode>0%</c:formatCode>
                <c:ptCount val="2"/>
                <c:pt idx="0">
                  <c:v>5.4887809896680215E-3</c:v>
                </c:pt>
                <c:pt idx="1">
                  <c:v>2.4000392127284075E-2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44-4F37-83FE-619E2D62FED4}"/>
            </c:ext>
          </c:extLst>
        </c:ser>
        <c:ser>
          <c:idx val="1"/>
          <c:order val="1"/>
          <c:tx>
            <c:strRef>
              <c:f>'Elektronické knihy a audioknihy'!$M$112</c:f>
              <c:strCache>
                <c:ptCount val="1"/>
                <c:pt idx="0">
                  <c:v>Ano, občas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'Elektronické knihy a audioknihy'!$K$113:$K$114</c:f>
              <c:strCache>
                <c:ptCount val="2"/>
                <c:pt idx="0">
                  <c:v>15-16 let</c:v>
                </c:pt>
                <c:pt idx="1">
                  <c:v>17-19 let</c:v>
                </c:pt>
              </c:strCache>
            </c:strRef>
          </c:cat>
          <c:val>
            <c:numRef>
              <c:f>'Elektronické knihy a audioknihy'!$M$113:$M$114</c:f>
              <c:numCache>
                <c:formatCode>0%</c:formatCode>
                <c:ptCount val="2"/>
                <c:pt idx="0">
                  <c:v>8.0581203462326431E-2</c:v>
                </c:pt>
                <c:pt idx="1">
                  <c:v>9.3025381638099772E-2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744-4F37-83FE-619E2D62FED4}"/>
            </c:ext>
          </c:extLst>
        </c:ser>
        <c:ser>
          <c:idx val="2"/>
          <c:order val="2"/>
          <c:tx>
            <c:strRef>
              <c:f>'Elektronické knihy a audioknihy'!$N$112</c:f>
              <c:strCache>
                <c:ptCount val="1"/>
                <c:pt idx="0">
                  <c:v>Ano, málokdy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'Elektronické knihy a audioknihy'!$K$113:$K$114</c:f>
              <c:strCache>
                <c:ptCount val="2"/>
                <c:pt idx="0">
                  <c:v>15-16 let</c:v>
                </c:pt>
                <c:pt idx="1">
                  <c:v>17-19 let</c:v>
                </c:pt>
              </c:strCache>
            </c:strRef>
          </c:cat>
          <c:val>
            <c:numRef>
              <c:f>'Elektronické knihy a audioknihy'!$N$113:$N$114</c:f>
              <c:numCache>
                <c:formatCode>0%</c:formatCode>
                <c:ptCount val="2"/>
                <c:pt idx="0">
                  <c:v>9.4495660777162482E-2</c:v>
                </c:pt>
                <c:pt idx="1">
                  <c:v>0.13460636587775904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744-4F37-83FE-619E2D62FED4}"/>
            </c:ext>
          </c:extLst>
        </c:ser>
        <c:ser>
          <c:idx val="3"/>
          <c:order val="3"/>
          <c:tx>
            <c:strRef>
              <c:f>'Elektronické knihy a audioknihy'!$O$112</c:f>
              <c:strCache>
                <c:ptCount val="1"/>
                <c:pt idx="0">
                  <c:v>Ne, ale dříve ano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'Elektronické knihy a audioknihy'!$K$113:$K$114</c:f>
              <c:strCache>
                <c:ptCount val="2"/>
                <c:pt idx="0">
                  <c:v>15-16 let</c:v>
                </c:pt>
                <c:pt idx="1">
                  <c:v>17-19 let</c:v>
                </c:pt>
              </c:strCache>
            </c:strRef>
          </c:cat>
          <c:val>
            <c:numRef>
              <c:f>'Elektronické knihy a audioknihy'!$O$113:$O$114</c:f>
              <c:numCache>
                <c:formatCode>0%</c:formatCode>
                <c:ptCount val="2"/>
                <c:pt idx="0">
                  <c:v>0.13671790946356169</c:v>
                </c:pt>
                <c:pt idx="1">
                  <c:v>0.12412106542566413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744-4F37-83FE-619E2D62FED4}"/>
            </c:ext>
          </c:extLst>
        </c:ser>
        <c:ser>
          <c:idx val="4"/>
          <c:order val="4"/>
          <c:tx>
            <c:strRef>
              <c:f>'Elektronické knihy a audioknihy'!$P$112</c:f>
              <c:strCache>
                <c:ptCount val="1"/>
                <c:pt idx="0">
                  <c:v>Ne, nikdy 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'Elektronické knihy a audioknihy'!$K$113:$K$114</c:f>
              <c:strCache>
                <c:ptCount val="2"/>
                <c:pt idx="0">
                  <c:v>15-16 let</c:v>
                </c:pt>
                <c:pt idx="1">
                  <c:v>17-19 let</c:v>
                </c:pt>
              </c:strCache>
            </c:strRef>
          </c:cat>
          <c:val>
            <c:numRef>
              <c:f>'Elektronické knihy a audioknihy'!$P$113:$P$114</c:f>
              <c:numCache>
                <c:formatCode>0%</c:formatCode>
                <c:ptCount val="2"/>
                <c:pt idx="0">
                  <c:v>0.68271644530728115</c:v>
                </c:pt>
                <c:pt idx="1">
                  <c:v>0.62424679493119495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744-4F37-83FE-619E2D62FED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80175496"/>
        <c:axId val="180176152"/>
      </c:barChart>
      <c:catAx>
        <c:axId val="180175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80176152"/>
        <c:crosses val="autoZero"/>
        <c:auto val="1"/>
        <c:lblAlgn val="ctr"/>
        <c:lblOffset val="100"/>
        <c:noMultiLvlLbl val="0"/>
      </c:catAx>
      <c:valAx>
        <c:axId val="180176152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80175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r>
              <a:rPr lang="cs-CZ" sz="2000" b="1">
                <a:latin typeface="Arial Narrow" panose="020B0606020202030204" pitchFamily="34" charset="0"/>
              </a:rPr>
              <a:t>Četl/a si někdy e-knihy?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'Elektronické knihy a audioknihy'!$L$16</c:f>
              <c:strCache>
                <c:ptCount val="1"/>
                <c:pt idx="0">
                  <c:v>Ano, pravidelně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'Elektronické knihy a audioknihy'!$K$17:$K$18</c:f>
              <c:strCache>
                <c:ptCount val="2"/>
                <c:pt idx="0">
                  <c:v>15-16 let</c:v>
                </c:pt>
                <c:pt idx="1">
                  <c:v>17-19 let</c:v>
                </c:pt>
              </c:strCache>
            </c:strRef>
          </c:cat>
          <c:val>
            <c:numRef>
              <c:f>'Elektronické knihy a audioknihy'!$L$17:$L$18</c:f>
              <c:numCache>
                <c:formatCode>0%</c:formatCode>
                <c:ptCount val="2"/>
                <c:pt idx="0">
                  <c:v>8.3138940065377032E-2</c:v>
                </c:pt>
                <c:pt idx="1">
                  <c:v>0.12297807671452193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C1-46C2-A5A5-7DFD676EBE85}"/>
            </c:ext>
          </c:extLst>
        </c:ser>
        <c:ser>
          <c:idx val="1"/>
          <c:order val="1"/>
          <c:tx>
            <c:strRef>
              <c:f>'Elektronické knihy a audioknihy'!$M$16</c:f>
              <c:strCache>
                <c:ptCount val="1"/>
                <c:pt idx="0">
                  <c:v>Ano, ale ne pravidelně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'Elektronické knihy a audioknihy'!$K$17:$K$18</c:f>
              <c:strCache>
                <c:ptCount val="2"/>
                <c:pt idx="0">
                  <c:v>15-16 let</c:v>
                </c:pt>
                <c:pt idx="1">
                  <c:v>17-19 let</c:v>
                </c:pt>
              </c:strCache>
            </c:strRef>
          </c:cat>
          <c:val>
            <c:numRef>
              <c:f>'Elektronické knihy a audioknihy'!$M$17:$M$18</c:f>
              <c:numCache>
                <c:formatCode>0%</c:formatCode>
                <c:ptCount val="2"/>
                <c:pt idx="0">
                  <c:v>0.29180263267139089</c:v>
                </c:pt>
                <c:pt idx="1">
                  <c:v>0.31264068827981495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0C1-46C2-A5A5-7DFD676EBE85}"/>
            </c:ext>
          </c:extLst>
        </c:ser>
        <c:ser>
          <c:idx val="2"/>
          <c:order val="2"/>
          <c:tx>
            <c:strRef>
              <c:f>'Elektronické knihy a audioknihy'!$N$16</c:f>
              <c:strCache>
                <c:ptCount val="1"/>
                <c:pt idx="0">
                  <c:v>Ne nikdy, ale rád(a) bych to zkusil(a)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'Elektronické knihy a audioknihy'!$K$17:$K$18</c:f>
              <c:strCache>
                <c:ptCount val="2"/>
                <c:pt idx="0">
                  <c:v>15-16 let</c:v>
                </c:pt>
                <c:pt idx="1">
                  <c:v>17-19 let</c:v>
                </c:pt>
              </c:strCache>
            </c:strRef>
          </c:cat>
          <c:val>
            <c:numRef>
              <c:f>'Elektronické knihy a audioknihy'!$N$17:$N$18</c:f>
              <c:numCache>
                <c:formatCode>0%</c:formatCode>
                <c:ptCount val="2"/>
                <c:pt idx="0">
                  <c:v>0.23371768485593172</c:v>
                </c:pt>
                <c:pt idx="1">
                  <c:v>0.17755723114844627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0C1-46C2-A5A5-7DFD676EBE85}"/>
            </c:ext>
          </c:extLst>
        </c:ser>
        <c:ser>
          <c:idx val="3"/>
          <c:order val="3"/>
          <c:tx>
            <c:strRef>
              <c:f>'Elektronické knihy a audioknihy'!$O$16</c:f>
              <c:strCache>
                <c:ptCount val="1"/>
                <c:pt idx="0">
                  <c:v>Ne, upřednostňuji papírovým knihám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'Elektronické knihy a audioknihy'!$K$17:$K$18</c:f>
              <c:strCache>
                <c:ptCount val="2"/>
                <c:pt idx="0">
                  <c:v>15-16 let</c:v>
                </c:pt>
                <c:pt idx="1">
                  <c:v>17-19 let</c:v>
                </c:pt>
              </c:strCache>
            </c:strRef>
          </c:cat>
          <c:val>
            <c:numRef>
              <c:f>'Elektronické knihy a audioknihy'!$O$17:$O$18</c:f>
              <c:numCache>
                <c:formatCode>0%</c:formatCode>
                <c:ptCount val="2"/>
                <c:pt idx="0">
                  <c:v>0.28448712192399189</c:v>
                </c:pt>
                <c:pt idx="1">
                  <c:v>0.25266896780893544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0C1-46C2-A5A5-7DFD676EBE85}"/>
            </c:ext>
          </c:extLst>
        </c:ser>
        <c:ser>
          <c:idx val="4"/>
          <c:order val="4"/>
          <c:tx>
            <c:strRef>
              <c:f>'Elektronické knihy a audioknihy'!$P$16</c:f>
              <c:strCache>
                <c:ptCount val="1"/>
                <c:pt idx="0">
                  <c:v>Ne, nevím, co si pod tím představit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'Elektronické knihy a audioknihy'!$K$17:$K$18</c:f>
              <c:strCache>
                <c:ptCount val="2"/>
                <c:pt idx="0">
                  <c:v>15-16 let</c:v>
                </c:pt>
                <c:pt idx="1">
                  <c:v>17-19 let</c:v>
                </c:pt>
              </c:strCache>
            </c:strRef>
          </c:cat>
          <c:val>
            <c:numRef>
              <c:f>'Elektronické knihy a audioknihy'!$P$17:$P$18</c:f>
              <c:numCache>
                <c:formatCode>0%</c:formatCode>
                <c:ptCount val="2"/>
                <c:pt idx="0">
                  <c:v>0.10685362048330724</c:v>
                </c:pt>
                <c:pt idx="1">
                  <c:v>0.1341550360482828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0C1-46C2-A5A5-7DFD676EBE8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568810928"/>
        <c:axId val="568812896"/>
      </c:barChart>
      <c:catAx>
        <c:axId val="568810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68812896"/>
        <c:crosses val="autoZero"/>
        <c:auto val="1"/>
        <c:lblAlgn val="ctr"/>
        <c:lblOffset val="100"/>
        <c:noMultiLvlLbl val="0"/>
      </c:catAx>
      <c:valAx>
        <c:axId val="56881289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5688109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  <c:userShapes r:id="rId4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'Knihovny obecně'!$L$64</c:f>
              <c:strCache>
                <c:ptCount val="1"/>
                <c:pt idx="0">
                  <c:v>Ano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'Knihovny obecně'!$K$65:$K$66</c:f>
              <c:strCache>
                <c:ptCount val="2"/>
                <c:pt idx="0">
                  <c:v>15-16 let</c:v>
                </c:pt>
                <c:pt idx="1">
                  <c:v>17-19 let</c:v>
                </c:pt>
              </c:strCache>
            </c:strRef>
          </c:cat>
          <c:val>
            <c:numRef>
              <c:f>'Knihovny obecně'!$L$65:$L$66</c:f>
              <c:numCache>
                <c:formatCode>0%</c:formatCode>
                <c:ptCount val="2"/>
                <c:pt idx="0">
                  <c:v>0.28136472179311633</c:v>
                </c:pt>
                <c:pt idx="1">
                  <c:v>0.25722009234611642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C9-429B-A430-15213F9A089D}"/>
            </c:ext>
          </c:extLst>
        </c:ser>
        <c:ser>
          <c:idx val="1"/>
          <c:order val="1"/>
          <c:tx>
            <c:strRef>
              <c:f>'Knihovny obecně'!$M$64</c:f>
              <c:strCache>
                <c:ptCount val="1"/>
                <c:pt idx="0">
                  <c:v>Ne, ale dříve ano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'Knihovny obecně'!$K$65:$K$66</c:f>
              <c:strCache>
                <c:ptCount val="2"/>
                <c:pt idx="0">
                  <c:v>15-16 let</c:v>
                </c:pt>
                <c:pt idx="1">
                  <c:v>17-19 let</c:v>
                </c:pt>
              </c:strCache>
            </c:strRef>
          </c:cat>
          <c:val>
            <c:numRef>
              <c:f>'Knihovny obecně'!$M$65:$M$66</c:f>
              <c:numCache>
                <c:formatCode>0%</c:formatCode>
                <c:ptCount val="2"/>
                <c:pt idx="0">
                  <c:v>0.11996042805742299</c:v>
                </c:pt>
                <c:pt idx="1">
                  <c:v>0.16800611110458344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2C9-429B-A430-15213F9A089D}"/>
            </c:ext>
          </c:extLst>
        </c:ser>
        <c:ser>
          <c:idx val="2"/>
          <c:order val="2"/>
          <c:tx>
            <c:strRef>
              <c:f>'Knihovny obecně'!$N$64</c:f>
              <c:strCache>
                <c:ptCount val="1"/>
                <c:pt idx="0">
                  <c:v>Ne, ale školní knihovnu máme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'Knihovny obecně'!$K$65:$K$66</c:f>
              <c:strCache>
                <c:ptCount val="2"/>
                <c:pt idx="0">
                  <c:v>15-16 let</c:v>
                </c:pt>
                <c:pt idx="1">
                  <c:v>17-19 let</c:v>
                </c:pt>
              </c:strCache>
            </c:strRef>
          </c:cat>
          <c:val>
            <c:numRef>
              <c:f>'Knihovny obecně'!$N$65:$N$66</c:f>
              <c:numCache>
                <c:formatCode>0%</c:formatCode>
                <c:ptCount val="2"/>
                <c:pt idx="0">
                  <c:v>0.23183566931348276</c:v>
                </c:pt>
                <c:pt idx="1">
                  <c:v>0.16659374573392008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2C9-429B-A430-15213F9A089D}"/>
            </c:ext>
          </c:extLst>
        </c:ser>
        <c:ser>
          <c:idx val="3"/>
          <c:order val="3"/>
          <c:tx>
            <c:strRef>
              <c:f>'Knihovny obecně'!$O$64</c:f>
              <c:strCache>
                <c:ptCount val="1"/>
                <c:pt idx="0">
                  <c:v>Ne, nevím, jestli máme ŠK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'Knihovny obecně'!$K$65:$K$66</c:f>
              <c:strCache>
                <c:ptCount val="2"/>
                <c:pt idx="0">
                  <c:v>15-16 let</c:v>
                </c:pt>
                <c:pt idx="1">
                  <c:v>17-19 let</c:v>
                </c:pt>
              </c:strCache>
            </c:strRef>
          </c:cat>
          <c:val>
            <c:numRef>
              <c:f>'Knihovny obecně'!$O$65:$O$66</c:f>
              <c:numCache>
                <c:formatCode>0%</c:formatCode>
                <c:ptCount val="2"/>
                <c:pt idx="0">
                  <c:v>0.16644470048150198</c:v>
                </c:pt>
                <c:pt idx="1">
                  <c:v>0.16938478019834979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2C9-429B-A430-15213F9A089D}"/>
            </c:ext>
          </c:extLst>
        </c:ser>
        <c:ser>
          <c:idx val="4"/>
          <c:order val="4"/>
          <c:tx>
            <c:strRef>
              <c:f>'Knihovny obecně'!$P$64</c:f>
              <c:strCache>
                <c:ptCount val="1"/>
                <c:pt idx="0">
                  <c:v>Ne, ŠK nemáme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'Knihovny obecně'!$K$65:$K$66</c:f>
              <c:strCache>
                <c:ptCount val="2"/>
                <c:pt idx="0">
                  <c:v>15-16 let</c:v>
                </c:pt>
                <c:pt idx="1">
                  <c:v>17-19 let</c:v>
                </c:pt>
              </c:strCache>
            </c:strRef>
          </c:cat>
          <c:val>
            <c:numRef>
              <c:f>'Knihovny obecně'!$P$65:$P$66</c:f>
              <c:numCache>
                <c:formatCode>0%</c:formatCode>
                <c:ptCount val="2"/>
                <c:pt idx="0">
                  <c:v>0.20039448035447507</c:v>
                </c:pt>
                <c:pt idx="1">
                  <c:v>0.23879527061703182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2C9-429B-A430-15213F9A089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876509152"/>
        <c:axId val="876509712"/>
      </c:barChart>
      <c:catAx>
        <c:axId val="876509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876509712"/>
        <c:crosses val="autoZero"/>
        <c:auto val="1"/>
        <c:lblAlgn val="ctr"/>
        <c:lblOffset val="100"/>
        <c:noMultiLvlLbl val="0"/>
      </c:catAx>
      <c:valAx>
        <c:axId val="876509712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8765091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/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'Knihovny obecně'!$L$87</c:f>
              <c:strCache>
                <c:ptCount val="1"/>
                <c:pt idx="0">
                  <c:v>Ano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'Knihovny obecně'!$K$88:$K$89</c:f>
              <c:strCache>
                <c:ptCount val="2"/>
                <c:pt idx="0">
                  <c:v>Chlapec</c:v>
                </c:pt>
                <c:pt idx="1">
                  <c:v>Dívka</c:v>
                </c:pt>
              </c:strCache>
            </c:strRef>
          </c:cat>
          <c:val>
            <c:numRef>
              <c:f>'Knihovny obecně'!$L$88:$L$89</c:f>
              <c:numCache>
                <c:formatCode>0%</c:formatCode>
                <c:ptCount val="2"/>
                <c:pt idx="0">
                  <c:v>0.18922805621001237</c:v>
                </c:pt>
                <c:pt idx="1">
                  <c:v>0.34926533557494133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47-4AA3-8025-A7666BA55558}"/>
            </c:ext>
          </c:extLst>
        </c:ser>
        <c:ser>
          <c:idx val="1"/>
          <c:order val="1"/>
          <c:tx>
            <c:strRef>
              <c:f>'Knihovny obecně'!$M$87</c:f>
              <c:strCache>
                <c:ptCount val="1"/>
                <c:pt idx="0">
                  <c:v>Ne, ale dříve ano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'Knihovny obecně'!$K$88:$K$89</c:f>
              <c:strCache>
                <c:ptCount val="2"/>
                <c:pt idx="0">
                  <c:v>Chlapec</c:v>
                </c:pt>
                <c:pt idx="1">
                  <c:v>Dívka</c:v>
                </c:pt>
              </c:strCache>
            </c:strRef>
          </c:cat>
          <c:val>
            <c:numRef>
              <c:f>'Knihovny obecně'!$M$88:$M$89</c:f>
              <c:numCache>
                <c:formatCode>0%</c:formatCode>
                <c:ptCount val="2"/>
                <c:pt idx="0">
                  <c:v>0.14778608948405353</c:v>
                </c:pt>
                <c:pt idx="1">
                  <c:v>0.1478197983676251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347-4AA3-8025-A7666BA55558}"/>
            </c:ext>
          </c:extLst>
        </c:ser>
        <c:ser>
          <c:idx val="2"/>
          <c:order val="2"/>
          <c:tx>
            <c:strRef>
              <c:f>'Knihovny obecně'!$N$87</c:f>
              <c:strCache>
                <c:ptCount val="1"/>
                <c:pt idx="0">
                  <c:v>Ne, ale školní knihovnu máme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'Knihovny obecně'!$K$88:$K$89</c:f>
              <c:strCache>
                <c:ptCount val="2"/>
                <c:pt idx="0">
                  <c:v>Chlapec</c:v>
                </c:pt>
                <c:pt idx="1">
                  <c:v>Dívka</c:v>
                </c:pt>
              </c:strCache>
            </c:strRef>
          </c:cat>
          <c:val>
            <c:numRef>
              <c:f>'Knihovny obecně'!$N$88:$N$89</c:f>
              <c:numCache>
                <c:formatCode>0%</c:formatCode>
                <c:ptCount val="2"/>
                <c:pt idx="0">
                  <c:v>0.22142197614120679</c:v>
                </c:pt>
                <c:pt idx="1">
                  <c:v>0.16645508285410543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347-4AA3-8025-A7666BA55558}"/>
            </c:ext>
          </c:extLst>
        </c:ser>
        <c:ser>
          <c:idx val="3"/>
          <c:order val="3"/>
          <c:tx>
            <c:strRef>
              <c:f>'Knihovny obecně'!$O$87</c:f>
              <c:strCache>
                <c:ptCount val="1"/>
                <c:pt idx="0">
                  <c:v>Ne, nevím, jestli máme ŠK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'Knihovny obecně'!$K$88:$K$89</c:f>
              <c:strCache>
                <c:ptCount val="2"/>
                <c:pt idx="0">
                  <c:v>Chlapec</c:v>
                </c:pt>
                <c:pt idx="1">
                  <c:v>Dívka</c:v>
                </c:pt>
              </c:strCache>
            </c:strRef>
          </c:cat>
          <c:val>
            <c:numRef>
              <c:f>'Knihovny obecně'!$O$88:$O$89</c:f>
              <c:numCache>
                <c:formatCode>0%</c:formatCode>
                <c:ptCount val="2"/>
                <c:pt idx="0">
                  <c:v>0.18258147210265219</c:v>
                </c:pt>
                <c:pt idx="1">
                  <c:v>0.15201848279248564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347-4AA3-8025-A7666BA55558}"/>
            </c:ext>
          </c:extLst>
        </c:ser>
        <c:ser>
          <c:idx val="4"/>
          <c:order val="4"/>
          <c:tx>
            <c:strRef>
              <c:f>'Knihovny obecně'!$P$87</c:f>
              <c:strCache>
                <c:ptCount val="1"/>
                <c:pt idx="0">
                  <c:v>Ne, ŠK nemáme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'Knihovny obecně'!$K$88:$K$89</c:f>
              <c:strCache>
                <c:ptCount val="2"/>
                <c:pt idx="0">
                  <c:v>Chlapec</c:v>
                </c:pt>
                <c:pt idx="1">
                  <c:v>Dívka</c:v>
                </c:pt>
              </c:strCache>
            </c:strRef>
          </c:cat>
          <c:val>
            <c:numRef>
              <c:f>'Knihovny obecně'!$P$88:$P$89</c:f>
              <c:numCache>
                <c:formatCode>0%</c:formatCode>
                <c:ptCount val="2"/>
                <c:pt idx="0">
                  <c:v>0.25898240606207423</c:v>
                </c:pt>
                <c:pt idx="1">
                  <c:v>0.1844413004108425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347-4AA3-8025-A7666BA5555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426281472"/>
        <c:axId val="426282032"/>
      </c:barChart>
      <c:catAx>
        <c:axId val="426281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26282032"/>
        <c:crosses val="autoZero"/>
        <c:auto val="1"/>
        <c:lblAlgn val="ctr"/>
        <c:lblOffset val="100"/>
        <c:noMultiLvlLbl val="0"/>
      </c:catAx>
      <c:valAx>
        <c:axId val="426282032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426281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'Knihovny obecně'!$K$35</c:f>
              <c:strCache>
                <c:ptCount val="1"/>
                <c:pt idx="0">
                  <c:v>Ano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'Knihovny obecně'!$J$40:$J$41</c:f>
              <c:strCache>
                <c:ptCount val="2"/>
                <c:pt idx="0">
                  <c:v>Chlapec</c:v>
                </c:pt>
                <c:pt idx="1">
                  <c:v>Dívka</c:v>
                </c:pt>
              </c:strCache>
            </c:strRef>
          </c:cat>
          <c:val>
            <c:numRef>
              <c:f>'Knihovny obecně'!$K$40:$K$41</c:f>
              <c:numCache>
                <c:formatCode>0%</c:formatCode>
                <c:ptCount val="2"/>
                <c:pt idx="0">
                  <c:v>0.33789144532338439</c:v>
                </c:pt>
                <c:pt idx="1">
                  <c:v>0.53636092818758485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85-4E87-9B96-9A17D9DF5A59}"/>
            </c:ext>
          </c:extLst>
        </c:ser>
        <c:ser>
          <c:idx val="1"/>
          <c:order val="1"/>
          <c:tx>
            <c:strRef>
              <c:f>'Knihovny obecně'!$L$35</c:f>
              <c:strCache>
                <c:ptCount val="1"/>
                <c:pt idx="0">
                  <c:v>Ne, ale dříve chodil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'Knihovny obecně'!$J$40:$J$41</c:f>
              <c:strCache>
                <c:ptCount val="2"/>
                <c:pt idx="0">
                  <c:v>Chlapec</c:v>
                </c:pt>
                <c:pt idx="1">
                  <c:v>Dívka</c:v>
                </c:pt>
              </c:strCache>
            </c:strRef>
          </c:cat>
          <c:val>
            <c:numRef>
              <c:f>'Knihovny obecně'!$L$40:$L$41</c:f>
              <c:numCache>
                <c:formatCode>0%</c:formatCode>
                <c:ptCount val="2"/>
                <c:pt idx="0">
                  <c:v>0.21212284606844511</c:v>
                </c:pt>
                <c:pt idx="1">
                  <c:v>0.18320502129893346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A85-4E87-9B96-9A17D9DF5A59}"/>
            </c:ext>
          </c:extLst>
        </c:ser>
        <c:ser>
          <c:idx val="2"/>
          <c:order val="2"/>
          <c:tx>
            <c:strRef>
              <c:f>'Knihovny obecně'!$M$35</c:f>
              <c:strCache>
                <c:ptCount val="1"/>
                <c:pt idx="0">
                  <c:v>Ne, nechodil jsem pravidelně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'Knihovny obecně'!$J$40:$J$41</c:f>
              <c:strCache>
                <c:ptCount val="2"/>
                <c:pt idx="0">
                  <c:v>Chlapec</c:v>
                </c:pt>
                <c:pt idx="1">
                  <c:v>Dívka</c:v>
                </c:pt>
              </c:strCache>
            </c:strRef>
          </c:cat>
          <c:val>
            <c:numRef>
              <c:f>'Knihovny obecně'!$M$40:$M$41</c:f>
              <c:numCache>
                <c:formatCode>0%</c:formatCode>
                <c:ptCount val="2"/>
                <c:pt idx="0">
                  <c:v>0.22836854342304932</c:v>
                </c:pt>
                <c:pt idx="1">
                  <c:v>0.17362594403952539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A85-4E87-9B96-9A17D9DF5A59}"/>
            </c:ext>
          </c:extLst>
        </c:ser>
        <c:ser>
          <c:idx val="3"/>
          <c:order val="3"/>
          <c:tx>
            <c:strRef>
              <c:f>'Knihovny obecně'!$N$35</c:f>
              <c:strCache>
                <c:ptCount val="1"/>
                <c:pt idx="0">
                  <c:v>Nikdy jsem tam nebyl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'Knihovny obecně'!$J$40:$J$41</c:f>
              <c:strCache>
                <c:ptCount val="2"/>
                <c:pt idx="0">
                  <c:v>Chlapec</c:v>
                </c:pt>
                <c:pt idx="1">
                  <c:v>Dívka</c:v>
                </c:pt>
              </c:strCache>
            </c:strRef>
          </c:cat>
          <c:val>
            <c:numRef>
              <c:f>'Knihovny obecně'!$N$40:$N$41</c:f>
              <c:numCache>
                <c:formatCode>0%</c:formatCode>
                <c:ptCount val="2"/>
                <c:pt idx="0">
                  <c:v>0.2216171651851204</c:v>
                </c:pt>
                <c:pt idx="1">
                  <c:v>0.10680810647395612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A85-4E87-9B96-9A17D9DF5A5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863564592"/>
        <c:axId val="863565152"/>
      </c:barChart>
      <c:catAx>
        <c:axId val="863564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863565152"/>
        <c:crosses val="autoZero"/>
        <c:auto val="1"/>
        <c:lblAlgn val="ctr"/>
        <c:lblOffset val="100"/>
        <c:noMultiLvlLbl val="0"/>
      </c:catAx>
      <c:valAx>
        <c:axId val="863565152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8635645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/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'Knihovny obecně'!$K$16</c:f>
              <c:strCache>
                <c:ptCount val="1"/>
                <c:pt idx="0">
                  <c:v>Ano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'Knihovny obecně'!$J$17:$J$18</c:f>
              <c:strCache>
                <c:ptCount val="2"/>
                <c:pt idx="0">
                  <c:v>15-16 let</c:v>
                </c:pt>
                <c:pt idx="1">
                  <c:v>17-19 let</c:v>
                </c:pt>
              </c:strCache>
            </c:strRef>
          </c:cat>
          <c:val>
            <c:numRef>
              <c:f>'Knihovny obecně'!$K$17:$K$18</c:f>
              <c:numCache>
                <c:formatCode>0%</c:formatCode>
                <c:ptCount val="2"/>
                <c:pt idx="0">
                  <c:v>0.46741415622268306</c:v>
                </c:pt>
                <c:pt idx="1">
                  <c:v>0.41051158507330338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E2-4522-ADDB-D516BF74520C}"/>
            </c:ext>
          </c:extLst>
        </c:ser>
        <c:ser>
          <c:idx val="1"/>
          <c:order val="1"/>
          <c:tx>
            <c:strRef>
              <c:f>'Knihovny obecně'!$L$16</c:f>
              <c:strCache>
                <c:ptCount val="1"/>
                <c:pt idx="0">
                  <c:v>Ne, ale dříve chodil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'Knihovny obecně'!$J$17:$J$18</c:f>
              <c:strCache>
                <c:ptCount val="2"/>
                <c:pt idx="0">
                  <c:v>15-16 let</c:v>
                </c:pt>
                <c:pt idx="1">
                  <c:v>17-19 let</c:v>
                </c:pt>
              </c:strCache>
            </c:strRef>
          </c:cat>
          <c:val>
            <c:numRef>
              <c:f>'Knihovny obecně'!$L$17:$L$18</c:f>
              <c:numCache>
                <c:formatCode>0%</c:formatCode>
                <c:ptCount val="2"/>
                <c:pt idx="0">
                  <c:v>0.19296331881699957</c:v>
                </c:pt>
                <c:pt idx="1">
                  <c:v>0.20239164542472352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1E2-4522-ADDB-D516BF74520C}"/>
            </c:ext>
          </c:extLst>
        </c:ser>
        <c:ser>
          <c:idx val="2"/>
          <c:order val="2"/>
          <c:tx>
            <c:strRef>
              <c:f>'Knihovny obecně'!$M$16</c:f>
              <c:strCache>
                <c:ptCount val="1"/>
                <c:pt idx="0">
                  <c:v>Ne, nechodil jsem pravidelně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'Knihovny obecně'!$J$17:$J$18</c:f>
              <c:strCache>
                <c:ptCount val="2"/>
                <c:pt idx="0">
                  <c:v>15-16 let</c:v>
                </c:pt>
                <c:pt idx="1">
                  <c:v>17-19 let</c:v>
                </c:pt>
              </c:strCache>
            </c:strRef>
          </c:cat>
          <c:val>
            <c:numRef>
              <c:f>'Knihovny obecně'!$M$17:$M$18</c:f>
              <c:numCache>
                <c:formatCode>0%</c:formatCode>
                <c:ptCount val="2"/>
                <c:pt idx="0">
                  <c:v>0.19774059215040102</c:v>
                </c:pt>
                <c:pt idx="1">
                  <c:v>0.20378174564531959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1E2-4522-ADDB-D516BF74520C}"/>
            </c:ext>
          </c:extLst>
        </c:ser>
        <c:ser>
          <c:idx val="3"/>
          <c:order val="3"/>
          <c:tx>
            <c:strRef>
              <c:f>'Knihovny obecně'!$N$16</c:f>
              <c:strCache>
                <c:ptCount val="1"/>
                <c:pt idx="0">
                  <c:v>Nikdy jsem tam nebyl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'Knihovny obecně'!$J$17:$J$18</c:f>
              <c:strCache>
                <c:ptCount val="2"/>
                <c:pt idx="0">
                  <c:v>15-16 let</c:v>
                </c:pt>
                <c:pt idx="1">
                  <c:v>17-19 let</c:v>
                </c:pt>
              </c:strCache>
            </c:strRef>
          </c:cat>
          <c:val>
            <c:numRef>
              <c:f>'Knihovny obecně'!$N$17:$N$18</c:f>
              <c:numCache>
                <c:formatCode>0%</c:formatCode>
                <c:ptCount val="2"/>
                <c:pt idx="0">
                  <c:v>0.14188193280991507</c:v>
                </c:pt>
                <c:pt idx="1">
                  <c:v>0.18331502385665491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1E2-4522-ADDB-D516BF74520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863569072"/>
        <c:axId val="863569632"/>
      </c:barChart>
      <c:catAx>
        <c:axId val="863569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863569632"/>
        <c:crosses val="autoZero"/>
        <c:auto val="1"/>
        <c:lblAlgn val="ctr"/>
        <c:lblOffset val="100"/>
        <c:noMultiLvlLbl val="0"/>
      </c:catAx>
      <c:valAx>
        <c:axId val="863569632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8635690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/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1800" b="1"/>
              <a:t>Prospěch se mění v průběhu let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List1!$D$8</c:f>
              <c:strCache>
                <c:ptCount val="1"/>
                <c:pt idx="0">
                  <c:v>9-10 let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List1!$E$4:$I$4</c:f>
              <c:strCache>
                <c:ptCount val="5"/>
                <c:pt idx="0">
                  <c:v>Samé jedničky</c:v>
                </c:pt>
                <c:pt idx="1">
                  <c:v>Dvojku</c:v>
                </c:pt>
                <c:pt idx="2">
                  <c:v>Trojku</c:v>
                </c:pt>
                <c:pt idx="3">
                  <c:v>Čtyřku</c:v>
                </c:pt>
                <c:pt idx="4">
                  <c:v>Pětku</c:v>
                </c:pt>
              </c:strCache>
            </c:strRef>
          </c:cat>
          <c:val>
            <c:numRef>
              <c:f>List1!$E$8:$I$8</c:f>
              <c:numCache>
                <c:formatCode>0%</c:formatCode>
                <c:ptCount val="5"/>
                <c:pt idx="0">
                  <c:v>0.35199999999999998</c:v>
                </c:pt>
                <c:pt idx="1">
                  <c:v>0.43</c:v>
                </c:pt>
                <c:pt idx="2">
                  <c:v>0.16700000000000001</c:v>
                </c:pt>
                <c:pt idx="3">
                  <c:v>2.8000000000000001E-2</c:v>
                </c:pt>
                <c:pt idx="4" formatCode="0.0%">
                  <c:v>5.0000000000000001E-3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8A-4578-B925-F4D4F07F5BB5}"/>
            </c:ext>
          </c:extLst>
        </c:ser>
        <c:ser>
          <c:idx val="1"/>
          <c:order val="1"/>
          <c:tx>
            <c:strRef>
              <c:f>List1!$D$9</c:f>
              <c:strCache>
                <c:ptCount val="1"/>
                <c:pt idx="0">
                  <c:v>11-12 let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List1!$E$4:$I$4</c:f>
              <c:strCache>
                <c:ptCount val="5"/>
                <c:pt idx="0">
                  <c:v>Samé jedničky</c:v>
                </c:pt>
                <c:pt idx="1">
                  <c:v>Dvojku</c:v>
                </c:pt>
                <c:pt idx="2">
                  <c:v>Trojku</c:v>
                </c:pt>
                <c:pt idx="3">
                  <c:v>Čtyřku</c:v>
                </c:pt>
                <c:pt idx="4">
                  <c:v>Pětku</c:v>
                </c:pt>
              </c:strCache>
            </c:strRef>
          </c:cat>
          <c:val>
            <c:numRef>
              <c:f>List1!$E$9:$I$9</c:f>
              <c:numCache>
                <c:formatCode>0%</c:formatCode>
                <c:ptCount val="5"/>
                <c:pt idx="0">
                  <c:v>0.215</c:v>
                </c:pt>
                <c:pt idx="1">
                  <c:v>0.41299999999999998</c:v>
                </c:pt>
                <c:pt idx="2">
                  <c:v>0.24099999999999999</c:v>
                </c:pt>
                <c:pt idx="3">
                  <c:v>9.0999999999999998E-2</c:v>
                </c:pt>
                <c:pt idx="4" formatCode="0.0%">
                  <c:v>2.5999999999999999E-2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08A-4578-B925-F4D4F07F5BB5}"/>
            </c:ext>
          </c:extLst>
        </c:ser>
        <c:ser>
          <c:idx val="2"/>
          <c:order val="2"/>
          <c:tx>
            <c:strRef>
              <c:f>List1!$D$10</c:f>
              <c:strCache>
                <c:ptCount val="1"/>
                <c:pt idx="0">
                  <c:v>13-14 let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List1!$E$4:$I$4</c:f>
              <c:strCache>
                <c:ptCount val="5"/>
                <c:pt idx="0">
                  <c:v>Samé jedničky</c:v>
                </c:pt>
                <c:pt idx="1">
                  <c:v>Dvojku</c:v>
                </c:pt>
                <c:pt idx="2">
                  <c:v>Trojku</c:v>
                </c:pt>
                <c:pt idx="3">
                  <c:v>Čtyřku</c:v>
                </c:pt>
                <c:pt idx="4">
                  <c:v>Pětku</c:v>
                </c:pt>
              </c:strCache>
            </c:strRef>
          </c:cat>
          <c:val>
            <c:numRef>
              <c:f>List1!$E$10:$I$10</c:f>
              <c:numCache>
                <c:formatCode>0%</c:formatCode>
                <c:ptCount val="5"/>
                <c:pt idx="0">
                  <c:v>6.8000000000000005E-2</c:v>
                </c:pt>
                <c:pt idx="1">
                  <c:v>0.36299999999999999</c:v>
                </c:pt>
                <c:pt idx="2">
                  <c:v>0.374</c:v>
                </c:pt>
                <c:pt idx="3">
                  <c:v>0.16700000000000001</c:v>
                </c:pt>
                <c:pt idx="4" formatCode="0.0%">
                  <c:v>1.4999999999999999E-2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08A-4578-B925-F4D4F07F5BB5}"/>
            </c:ext>
          </c:extLst>
        </c:ser>
        <c:ser>
          <c:idx val="3"/>
          <c:order val="3"/>
          <c:tx>
            <c:strRef>
              <c:f>List1!$D$11</c:f>
              <c:strCache>
                <c:ptCount val="1"/>
                <c:pt idx="0">
                  <c:v>15-16 let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List1!$E$4:$I$4</c:f>
              <c:strCache>
                <c:ptCount val="5"/>
                <c:pt idx="0">
                  <c:v>Samé jedničky</c:v>
                </c:pt>
                <c:pt idx="1">
                  <c:v>Dvojku</c:v>
                </c:pt>
                <c:pt idx="2">
                  <c:v>Trojku</c:v>
                </c:pt>
                <c:pt idx="3">
                  <c:v>Čtyřku</c:v>
                </c:pt>
                <c:pt idx="4">
                  <c:v>Pětku</c:v>
                </c:pt>
              </c:strCache>
            </c:strRef>
          </c:cat>
          <c:val>
            <c:numRef>
              <c:f>List1!$E$11:$I$11</c:f>
              <c:numCache>
                <c:formatCode>0%</c:formatCode>
                <c:ptCount val="5"/>
                <c:pt idx="0">
                  <c:v>0.04</c:v>
                </c:pt>
                <c:pt idx="1">
                  <c:v>0.34100000000000003</c:v>
                </c:pt>
                <c:pt idx="2">
                  <c:v>0.377</c:v>
                </c:pt>
                <c:pt idx="3">
                  <c:v>0.222</c:v>
                </c:pt>
                <c:pt idx="4" formatCode="0.0%">
                  <c:v>1.2999999999999999E-2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08A-4578-B925-F4D4F07F5BB5}"/>
            </c:ext>
          </c:extLst>
        </c:ser>
        <c:ser>
          <c:idx val="4"/>
          <c:order val="4"/>
          <c:tx>
            <c:strRef>
              <c:f>List1!$D$12</c:f>
              <c:strCache>
                <c:ptCount val="1"/>
                <c:pt idx="0">
                  <c:v>17-19 let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List1!$E$4:$I$4</c:f>
              <c:strCache>
                <c:ptCount val="5"/>
                <c:pt idx="0">
                  <c:v>Samé jedničky</c:v>
                </c:pt>
                <c:pt idx="1">
                  <c:v>Dvojku</c:v>
                </c:pt>
                <c:pt idx="2">
                  <c:v>Trojku</c:v>
                </c:pt>
                <c:pt idx="3">
                  <c:v>Čtyřku</c:v>
                </c:pt>
                <c:pt idx="4">
                  <c:v>Pětku</c:v>
                </c:pt>
              </c:strCache>
            </c:strRef>
          </c:cat>
          <c:val>
            <c:numRef>
              <c:f>List1!$E$12:$I$12</c:f>
              <c:numCache>
                <c:formatCode>0%</c:formatCode>
                <c:ptCount val="5"/>
                <c:pt idx="0">
                  <c:v>0.02</c:v>
                </c:pt>
                <c:pt idx="1">
                  <c:v>0.221</c:v>
                </c:pt>
                <c:pt idx="2">
                  <c:v>0.38900000000000001</c:v>
                </c:pt>
                <c:pt idx="3">
                  <c:v>0.34799999999999998</c:v>
                </c:pt>
                <c:pt idx="4" formatCode="0.0%">
                  <c:v>1.7999999999999999E-2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08A-4578-B925-F4D4F07F5BB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24403744"/>
        <c:axId val="224409976"/>
      </c:barChart>
      <c:catAx>
        <c:axId val="224403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24409976"/>
        <c:crosses val="autoZero"/>
        <c:auto val="1"/>
        <c:lblAlgn val="ctr"/>
        <c:lblOffset val="100"/>
        <c:noMultiLvlLbl val="0"/>
      </c:catAx>
      <c:valAx>
        <c:axId val="22440997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224403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0F3-4B96-BEB6-1BE783DC4DB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20F3-4B96-BEB6-1BE783DC4DB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20F3-4B96-BEB6-1BE783DC4DB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20F3-4B96-BEB6-1BE783DC4DB4}"/>
              </c:ext>
            </c:extLst>
          </c:dPt>
          <c:dLbls>
            <c:dLbl>
              <c:idx val="0"/>
              <c:layout>
                <c:manualLayout>
                  <c:x val="0.11388888888888879"/>
                  <c:y val="8.045977011494252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0F3-4B96-BEB6-1BE783DC4DB4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20F3-4B96-BEB6-1BE783DC4DB4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20F3-4B96-BEB6-1BE783DC4DB4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20F3-4B96-BEB6-1BE783DC4DB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'Knihovny obecně'!$K$112:$N$112</c:f>
              <c:strCache>
                <c:ptCount val="4"/>
                <c:pt idx="0">
                  <c:v>Často,min. 1 - 2x týdně</c:v>
                </c:pt>
                <c:pt idx="1">
                  <c:v>Občas (měsíčně)</c:v>
                </c:pt>
                <c:pt idx="2">
                  <c:v>Zřídka (čtvrtletně až půlročně)</c:v>
                </c:pt>
                <c:pt idx="3">
                  <c:v>Méně často</c:v>
                </c:pt>
              </c:strCache>
            </c:strRef>
          </c:cat>
          <c:val>
            <c:numRef>
              <c:f>'Knihovny obecně'!$K$119:$N$119</c:f>
              <c:numCache>
                <c:formatCode>0%</c:formatCode>
                <c:ptCount val="4"/>
                <c:pt idx="0">
                  <c:v>8.4908858671463902E-2</c:v>
                </c:pt>
                <c:pt idx="1">
                  <c:v>0.6015988789561808</c:v>
                </c:pt>
                <c:pt idx="2">
                  <c:v>0.24363920248006735</c:v>
                </c:pt>
                <c:pt idx="3">
                  <c:v>6.9853059892288391E-2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0F3-4B96-BEB6-1BE783DC4DB4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r>
              <a:rPr lang="cs-CZ" sz="1600" b="1">
                <a:latin typeface="Arial Narrow" panose="020B0606020202030204" pitchFamily="34" charset="0"/>
              </a:rPr>
              <a:t>Jak často chodíš do veřejné knihovny?</a:t>
            </a:r>
          </a:p>
        </c:rich>
      </c:tx>
      <c:layout>
        <c:manualLayout>
          <c:xMode val="edge"/>
          <c:yMode val="edge"/>
          <c:x val="0.16741469222260086"/>
          <c:y val="7.8235221115096499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'Knihovny obecně'!$I$255</c:f>
              <c:strCache>
                <c:ptCount val="1"/>
                <c:pt idx="0">
                  <c:v>Samé jedničky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'Knihovny obecně'!$J$254:$M$254</c:f>
              <c:strCache>
                <c:ptCount val="4"/>
                <c:pt idx="0">
                  <c:v>Často (min. 1 - 2 krát týdně)</c:v>
                </c:pt>
                <c:pt idx="1">
                  <c:v>Občas (měsíčně)</c:v>
                </c:pt>
                <c:pt idx="2">
                  <c:v>Zřídka (čtvrtletně až půlročně)</c:v>
                </c:pt>
                <c:pt idx="3">
                  <c:v>Méně často</c:v>
                </c:pt>
              </c:strCache>
            </c:strRef>
          </c:cat>
          <c:val>
            <c:numRef>
              <c:f>'Knihovny obecně'!$J$255:$M$255</c:f>
              <c:numCache>
                <c:formatCode>0%</c:formatCode>
                <c:ptCount val="4"/>
                <c:pt idx="0">
                  <c:v>0.20935674226535383</c:v>
                </c:pt>
                <c:pt idx="1">
                  <c:v>0.53461973577129829</c:v>
                </c:pt>
                <c:pt idx="2">
                  <c:v>0.18882208814351498</c:v>
                </c:pt>
                <c:pt idx="3">
                  <c:v>6.7201433819832679E-2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FB-48DF-9DDF-1D4018D2DB7A}"/>
            </c:ext>
          </c:extLst>
        </c:ser>
        <c:ser>
          <c:idx val="1"/>
          <c:order val="1"/>
          <c:tx>
            <c:strRef>
              <c:f>'Knihovny obecně'!$I$256</c:f>
              <c:strCache>
                <c:ptCount val="1"/>
                <c:pt idx="0">
                  <c:v>Dvojka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'Knihovny obecně'!$J$254:$M$254</c:f>
              <c:strCache>
                <c:ptCount val="4"/>
                <c:pt idx="0">
                  <c:v>Často (min. 1 - 2 krát týdně)</c:v>
                </c:pt>
                <c:pt idx="1">
                  <c:v>Občas (měsíčně)</c:v>
                </c:pt>
                <c:pt idx="2">
                  <c:v>Zřídka (čtvrtletně až půlročně)</c:v>
                </c:pt>
                <c:pt idx="3">
                  <c:v>Méně často</c:v>
                </c:pt>
              </c:strCache>
            </c:strRef>
          </c:cat>
          <c:val>
            <c:numRef>
              <c:f>'Knihovny obecně'!$J$256:$M$256</c:f>
              <c:numCache>
                <c:formatCode>0%</c:formatCode>
                <c:ptCount val="4"/>
                <c:pt idx="0">
                  <c:v>7.7678969871636638E-2</c:v>
                </c:pt>
                <c:pt idx="1">
                  <c:v>0.61348459984675241</c:v>
                </c:pt>
                <c:pt idx="2">
                  <c:v>0.26281455913451213</c:v>
                </c:pt>
                <c:pt idx="3">
                  <c:v>4.6021871147098187E-2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3FB-48DF-9DDF-1D4018D2DB7A}"/>
            </c:ext>
          </c:extLst>
        </c:ser>
        <c:ser>
          <c:idx val="2"/>
          <c:order val="2"/>
          <c:tx>
            <c:strRef>
              <c:f>'Knihovny obecně'!$I$257</c:f>
              <c:strCache>
                <c:ptCount val="1"/>
                <c:pt idx="0">
                  <c:v>Trojka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'Knihovny obecně'!$J$254:$M$254</c:f>
              <c:strCache>
                <c:ptCount val="4"/>
                <c:pt idx="0">
                  <c:v>Často (min. 1 - 2 krát týdně)</c:v>
                </c:pt>
                <c:pt idx="1">
                  <c:v>Občas (měsíčně)</c:v>
                </c:pt>
                <c:pt idx="2">
                  <c:v>Zřídka (čtvrtletně až půlročně)</c:v>
                </c:pt>
                <c:pt idx="3">
                  <c:v>Méně často</c:v>
                </c:pt>
              </c:strCache>
            </c:strRef>
          </c:cat>
          <c:val>
            <c:numRef>
              <c:f>'Knihovny obecně'!$J$257:$M$257</c:f>
              <c:numCache>
                <c:formatCode>0%</c:formatCode>
                <c:ptCount val="4"/>
                <c:pt idx="0">
                  <c:v>0.11129078453957804</c:v>
                </c:pt>
                <c:pt idx="1">
                  <c:v>0.51418933365279473</c:v>
                </c:pt>
                <c:pt idx="2">
                  <c:v>0.33278645354951419</c:v>
                </c:pt>
                <c:pt idx="3">
                  <c:v>4.1733428258111979E-2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3FB-48DF-9DDF-1D4018D2DB7A}"/>
            </c:ext>
          </c:extLst>
        </c:ser>
        <c:ser>
          <c:idx val="3"/>
          <c:order val="3"/>
          <c:tx>
            <c:strRef>
              <c:f>'Knihovny obecně'!$I$258</c:f>
              <c:strCache>
                <c:ptCount val="1"/>
                <c:pt idx="0">
                  <c:v>Čtyřka/pětka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'Knihovny obecně'!$J$254:$M$254</c:f>
              <c:strCache>
                <c:ptCount val="4"/>
                <c:pt idx="0">
                  <c:v>Často (min. 1 - 2 krát týdně)</c:v>
                </c:pt>
                <c:pt idx="1">
                  <c:v>Občas (měsíčně)</c:v>
                </c:pt>
                <c:pt idx="2">
                  <c:v>Zřídka (čtvrtletně až půlročně)</c:v>
                </c:pt>
                <c:pt idx="3">
                  <c:v>Méně často</c:v>
                </c:pt>
              </c:strCache>
            </c:strRef>
          </c:cat>
          <c:val>
            <c:numRef>
              <c:f>'Knihovny obecně'!$J$258:$M$258</c:f>
              <c:numCache>
                <c:formatCode>0%</c:formatCode>
                <c:ptCount val="4"/>
                <c:pt idx="0">
                  <c:v>7.0758718296605849E-2</c:v>
                </c:pt>
                <c:pt idx="1">
                  <c:v>0.3998589932184155</c:v>
                </c:pt>
                <c:pt idx="2">
                  <c:v>0.36423260756235776</c:v>
                </c:pt>
                <c:pt idx="3">
                  <c:v>0.16514968092262103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3FB-48DF-9DDF-1D4018D2DB7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548455488"/>
        <c:axId val="548460408"/>
      </c:barChart>
      <c:catAx>
        <c:axId val="548455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48460408"/>
        <c:crosses val="autoZero"/>
        <c:auto val="1"/>
        <c:lblAlgn val="ctr"/>
        <c:lblOffset val="100"/>
        <c:noMultiLvlLbl val="0"/>
      </c:catAx>
      <c:valAx>
        <c:axId val="54846040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548455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r>
              <a:rPr lang="cs-CZ" sz="1800" b="1">
                <a:latin typeface="Arial Narrow" panose="020B0606020202030204" pitchFamily="34" charset="0"/>
              </a:rPr>
              <a:t>Chodíš někdy do veřejné knihovny?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'Knihovny obecně'!$I$85</c:f>
              <c:strCache>
                <c:ptCount val="1"/>
                <c:pt idx="0">
                  <c:v>Samé jedničky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'Knihovny obecně'!$J$84:$M$84</c:f>
              <c:strCache>
                <c:ptCount val="4"/>
                <c:pt idx="0">
                  <c:v>Ano, chodím (byl/a jsem tam v uplynulém roce alespoň jednou)</c:v>
                </c:pt>
                <c:pt idx="1">
                  <c:v>Nechodím, ale dřív jsem chodil/a</c:v>
                </c:pt>
                <c:pt idx="2">
                  <c:v>Nechodím, nikdy jsem (pravidelně) nechodil/a</c:v>
                </c:pt>
                <c:pt idx="3">
                  <c:v>Nechodím, nikdy v životě jsem ještě ve veřejné knihovně nebyl/a</c:v>
                </c:pt>
              </c:strCache>
            </c:strRef>
          </c:cat>
          <c:val>
            <c:numRef>
              <c:f>'Knihovny obecně'!$J$85:$M$85</c:f>
              <c:numCache>
                <c:formatCode>0%</c:formatCode>
                <c:ptCount val="4"/>
                <c:pt idx="0">
                  <c:v>0.66008579190855921</c:v>
                </c:pt>
                <c:pt idx="1">
                  <c:v>0.11621648343453829</c:v>
                </c:pt>
                <c:pt idx="2">
                  <c:v>0.12583207927430107</c:v>
                </c:pt>
                <c:pt idx="3">
                  <c:v>9.786564538260184E-2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2D-4395-9D27-6C9454F0919F}"/>
            </c:ext>
          </c:extLst>
        </c:ser>
        <c:ser>
          <c:idx val="1"/>
          <c:order val="1"/>
          <c:tx>
            <c:strRef>
              <c:f>'Knihovny obecně'!$I$86</c:f>
              <c:strCache>
                <c:ptCount val="1"/>
                <c:pt idx="0">
                  <c:v>Dvojka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'Knihovny obecně'!$J$84:$M$84</c:f>
              <c:strCache>
                <c:ptCount val="4"/>
                <c:pt idx="0">
                  <c:v>Ano, chodím (byl/a jsem tam v uplynulém roce alespoň jednou)</c:v>
                </c:pt>
                <c:pt idx="1">
                  <c:v>Nechodím, ale dřív jsem chodil/a</c:v>
                </c:pt>
                <c:pt idx="2">
                  <c:v>Nechodím, nikdy jsem (pravidelně) nechodil/a</c:v>
                </c:pt>
                <c:pt idx="3">
                  <c:v>Nechodím, nikdy v životě jsem ještě ve veřejné knihovně nebyl/a</c:v>
                </c:pt>
              </c:strCache>
            </c:strRef>
          </c:cat>
          <c:val>
            <c:numRef>
              <c:f>'Knihovny obecně'!$J$86:$M$86</c:f>
              <c:numCache>
                <c:formatCode>0%</c:formatCode>
                <c:ptCount val="4"/>
                <c:pt idx="0">
                  <c:v>0.57720810577334047</c:v>
                </c:pt>
                <c:pt idx="1">
                  <c:v>0.10173529470242768</c:v>
                </c:pt>
                <c:pt idx="2">
                  <c:v>0.1315246689323657</c:v>
                </c:pt>
                <c:pt idx="3">
                  <c:v>0.18953193059186563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62D-4395-9D27-6C9454F0919F}"/>
            </c:ext>
          </c:extLst>
        </c:ser>
        <c:ser>
          <c:idx val="2"/>
          <c:order val="2"/>
          <c:tx>
            <c:strRef>
              <c:f>'Knihovny obecně'!$I$87</c:f>
              <c:strCache>
                <c:ptCount val="1"/>
                <c:pt idx="0">
                  <c:v>Trojka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'Knihovny obecně'!$J$84:$M$84</c:f>
              <c:strCache>
                <c:ptCount val="4"/>
                <c:pt idx="0">
                  <c:v>Ano, chodím (byl/a jsem tam v uplynulém roce alespoň jednou)</c:v>
                </c:pt>
                <c:pt idx="1">
                  <c:v>Nechodím, ale dřív jsem chodil/a</c:v>
                </c:pt>
                <c:pt idx="2">
                  <c:v>Nechodím, nikdy jsem (pravidelně) nechodil/a</c:v>
                </c:pt>
                <c:pt idx="3">
                  <c:v>Nechodím, nikdy v životě jsem ještě ve veřejné knihovně nebyl/a</c:v>
                </c:pt>
              </c:strCache>
            </c:strRef>
          </c:cat>
          <c:val>
            <c:numRef>
              <c:f>'Knihovny obecně'!$J$87:$M$87</c:f>
              <c:numCache>
                <c:formatCode>0%</c:formatCode>
                <c:ptCount val="4"/>
                <c:pt idx="0">
                  <c:v>0.38176393452559287</c:v>
                </c:pt>
                <c:pt idx="1">
                  <c:v>0.1656926841086136</c:v>
                </c:pt>
                <c:pt idx="2">
                  <c:v>0.23974461887478374</c:v>
                </c:pt>
                <c:pt idx="3">
                  <c:v>0.21279876249101029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62D-4395-9D27-6C9454F0919F}"/>
            </c:ext>
          </c:extLst>
        </c:ser>
        <c:ser>
          <c:idx val="3"/>
          <c:order val="3"/>
          <c:tx>
            <c:strRef>
              <c:f>'Knihovny obecně'!$I$88</c:f>
              <c:strCache>
                <c:ptCount val="1"/>
                <c:pt idx="0">
                  <c:v>Čtyřka/pětka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'Knihovny obecně'!$J$84:$M$84</c:f>
              <c:strCache>
                <c:ptCount val="4"/>
                <c:pt idx="0">
                  <c:v>Ano, chodím (byl/a jsem tam v uplynulém roce alespoň jednou)</c:v>
                </c:pt>
                <c:pt idx="1">
                  <c:v>Nechodím, ale dřív jsem chodil/a</c:v>
                </c:pt>
                <c:pt idx="2">
                  <c:v>Nechodím, nikdy jsem (pravidelně) nechodil/a</c:v>
                </c:pt>
                <c:pt idx="3">
                  <c:v>Nechodím, nikdy v životě jsem ještě ve veřejné knihovně nebyl/a</c:v>
                </c:pt>
              </c:strCache>
            </c:strRef>
          </c:cat>
          <c:val>
            <c:numRef>
              <c:f>'Knihovny obecně'!$J$88:$M$88</c:f>
              <c:numCache>
                <c:formatCode>0%</c:formatCode>
                <c:ptCount val="4"/>
                <c:pt idx="0">
                  <c:v>0.24946466038843373</c:v>
                </c:pt>
                <c:pt idx="1">
                  <c:v>0.18074487275610809</c:v>
                </c:pt>
                <c:pt idx="2">
                  <c:v>0.2801774398657586</c:v>
                </c:pt>
                <c:pt idx="3">
                  <c:v>0.28961302698969899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62D-4395-9D27-6C9454F0919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584714288"/>
        <c:axId val="584714616"/>
      </c:barChart>
      <c:catAx>
        <c:axId val="584714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84714616"/>
        <c:crosses val="autoZero"/>
        <c:auto val="1"/>
        <c:lblAlgn val="ctr"/>
        <c:lblOffset val="100"/>
        <c:noMultiLvlLbl val="0"/>
      </c:catAx>
      <c:valAx>
        <c:axId val="58471461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5847142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r>
              <a:rPr lang="cs-CZ" sz="1800" b="1">
                <a:latin typeface="Arial Narrow" panose="020B0606020202030204" pitchFamily="34" charset="0"/>
              </a:rPr>
              <a:t>Proč nechodíš do veřejné knihovny?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'Veřejná knihovna'!$V$210:$AJ$210</c:f>
              <c:strCache>
                <c:ptCount val="15"/>
                <c:pt idx="0">
                  <c:v>Pracovníci nebyli ochotní</c:v>
                </c:pt>
                <c:pt idx="1">
                  <c:v>Nesmím chodit sám a rodiče nemají čas</c:v>
                </c:pt>
                <c:pt idx="2">
                  <c:v>Teď nechodím, ale možná, že začnu</c:v>
                </c:pt>
                <c:pt idx="3">
                  <c:v>Mám jiný důvod</c:v>
                </c:pt>
                <c:pt idx="4">
                  <c:v>Knihovna není v blízkosti</c:v>
                </c:pt>
                <c:pt idx="5">
                  <c:v>V knihovně nemají knížky, co chci</c:v>
                </c:pt>
                <c:pt idx="6">
                  <c:v>Nemohu si tam povídat nebo poslouchat hudbu</c:v>
                </c:pt>
                <c:pt idx="7">
                  <c:v>Nelíbí se mi tam</c:v>
                </c:pt>
                <c:pt idx="8">
                  <c:v>Nevím</c:v>
                </c:pt>
                <c:pt idx="9">
                  <c:v>Mám hodně knih doma</c:v>
                </c:pt>
                <c:pt idx="10">
                  <c:v>Nenašel(šla) jsem dosud čas</c:v>
                </c:pt>
                <c:pt idx="11">
                  <c:v>Knihy si získávám jinde</c:v>
                </c:pt>
                <c:pt idx="12">
                  <c:v>Prostě se mi tam nechce</c:v>
                </c:pt>
                <c:pt idx="13">
                  <c:v>Nemám zájem o knihy</c:v>
                </c:pt>
                <c:pt idx="14">
                  <c:v>Mám jinou zábavu</c:v>
                </c:pt>
              </c:strCache>
            </c:strRef>
          </c:cat>
          <c:val>
            <c:numRef>
              <c:f>'Veřejná knihovna'!$V$217:$AJ$217</c:f>
              <c:numCache>
                <c:formatCode>0%</c:formatCode>
                <c:ptCount val="15"/>
                <c:pt idx="0">
                  <c:v>3.7439448776638742E-3</c:v>
                </c:pt>
                <c:pt idx="1">
                  <c:v>1.1960303741624297E-2</c:v>
                </c:pt>
                <c:pt idx="2">
                  <c:v>3.0271242595676866E-2</c:v>
                </c:pt>
                <c:pt idx="3">
                  <c:v>3.4865182415042384E-2</c:v>
                </c:pt>
                <c:pt idx="4">
                  <c:v>3.7992326986921163E-2</c:v>
                </c:pt>
                <c:pt idx="5">
                  <c:v>3.8414701549347417E-2</c:v>
                </c:pt>
                <c:pt idx="6">
                  <c:v>3.8479768144174011E-2</c:v>
                </c:pt>
                <c:pt idx="7">
                  <c:v>4.7488478847462566E-2</c:v>
                </c:pt>
                <c:pt idx="8">
                  <c:v>6.3399260597835114E-2</c:v>
                </c:pt>
                <c:pt idx="9">
                  <c:v>8.1434841805427732E-2</c:v>
                </c:pt>
                <c:pt idx="10">
                  <c:v>8.869198709179163E-2</c:v>
                </c:pt>
                <c:pt idx="11">
                  <c:v>0.18247136602615621</c:v>
                </c:pt>
                <c:pt idx="12">
                  <c:v>0.3227563760659391</c:v>
                </c:pt>
                <c:pt idx="13">
                  <c:v>0.38252170775229832</c:v>
                </c:pt>
                <c:pt idx="14">
                  <c:v>0.41921088003607226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F4-4478-A139-D9F2403DE08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632282480"/>
        <c:axId val="632287072"/>
      </c:barChart>
      <c:catAx>
        <c:axId val="6322824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cs-CZ"/>
          </a:p>
        </c:txPr>
        <c:crossAx val="632287072"/>
        <c:crosses val="autoZero"/>
        <c:auto val="1"/>
        <c:lblAlgn val="ctr"/>
        <c:lblOffset val="100"/>
        <c:noMultiLvlLbl val="0"/>
      </c:catAx>
      <c:valAx>
        <c:axId val="632287072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6322824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r>
              <a:rPr lang="cs-CZ" sz="1800" b="1">
                <a:latin typeface="Arial Narrow" panose="020B0606020202030204" pitchFamily="34" charset="0"/>
              </a:rPr>
              <a:t>Proč jsi přestal/a chodit do veřejné knihovny nebo chodíš  nyní méně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'Veřejná knihovna'!$U$113:$AH$113</c:f>
              <c:strCache>
                <c:ptCount val="14"/>
                <c:pt idx="0">
                  <c:v>Mám méně volného času</c:v>
                </c:pt>
                <c:pt idx="1">
                  <c:v>Volný čas trávím nyní jinak než čtením</c:v>
                </c:pt>
                <c:pt idx="2">
                  <c:v>Čtu méně knih než dříve</c:v>
                </c:pt>
                <c:pt idx="3">
                  <c:v>Knížky získávám jiným způsobem</c:v>
                </c:pt>
                <c:pt idx="4">
                  <c:v>Neměli dostatečně široky výběr knížek, novinky</c:v>
                </c:pt>
                <c:pt idx="5">
                  <c:v>Přestali tam choditkamarádi</c:v>
                </c:pt>
                <c:pt idx="6">
                  <c:v>Knihovny jsou spíš pro malé děti</c:v>
                </c:pt>
                <c:pt idx="7">
                  <c:v>Dlouhé čekací lhůty na knížky</c:v>
                </c:pt>
                <c:pt idx="8">
                  <c:v>Přestali jsme tam chodit se školou</c:v>
                </c:pt>
                <c:pt idx="9">
                  <c:v>Začal/a jsem si půjčovat knížky ve školní knihovně</c:v>
                </c:pt>
                <c:pt idx="10">
                  <c:v>Něco jiného</c:v>
                </c:pt>
                <c:pt idx="11">
                  <c:v>Čtu náročnější knihy a trvá mi déle, než je přečtu</c:v>
                </c:pt>
                <c:pt idx="12">
                  <c:v>Čtu knížky převážně jen e-knihy</c:v>
                </c:pt>
                <c:pt idx="13">
                  <c:v>Přestalo se mi tam líbit</c:v>
                </c:pt>
              </c:strCache>
            </c:strRef>
          </c:cat>
          <c:val>
            <c:numRef>
              <c:f>'Veřejná knihovna'!$U$120:$AH$120</c:f>
              <c:numCache>
                <c:formatCode>0%</c:formatCode>
                <c:ptCount val="14"/>
                <c:pt idx="0">
                  <c:v>0.39695255581669325</c:v>
                </c:pt>
                <c:pt idx="1">
                  <c:v>0.30474721798890247</c:v>
                </c:pt>
                <c:pt idx="2">
                  <c:v>0.22298737301481136</c:v>
                </c:pt>
                <c:pt idx="3">
                  <c:v>0.20104408442079949</c:v>
                </c:pt>
                <c:pt idx="4">
                  <c:v>0.13874865148633383</c:v>
                </c:pt>
                <c:pt idx="5">
                  <c:v>9.826609531688546E-2</c:v>
                </c:pt>
                <c:pt idx="6">
                  <c:v>8.9592168609000489E-2</c:v>
                </c:pt>
                <c:pt idx="7">
                  <c:v>8.6836211968022825E-2</c:v>
                </c:pt>
                <c:pt idx="8">
                  <c:v>8.4980041075334703E-2</c:v>
                </c:pt>
                <c:pt idx="9">
                  <c:v>7.4918372959644958E-2</c:v>
                </c:pt>
                <c:pt idx="10">
                  <c:v>7.4603170080129372E-2</c:v>
                </c:pt>
                <c:pt idx="11">
                  <c:v>6.6759838459680365E-2</c:v>
                </c:pt>
                <c:pt idx="12">
                  <c:v>6.4720200943188214E-2</c:v>
                </c:pt>
                <c:pt idx="13">
                  <c:v>6.2129607469983812E-2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32-477D-B0CB-C210658CC07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632150296"/>
        <c:axId val="632151280"/>
      </c:barChart>
      <c:catAx>
        <c:axId val="63215029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cs-CZ"/>
          </a:p>
        </c:txPr>
        <c:crossAx val="632151280"/>
        <c:crosses val="autoZero"/>
        <c:auto val="1"/>
        <c:lblAlgn val="ctr"/>
        <c:lblOffset val="100"/>
        <c:noMultiLvlLbl val="0"/>
      </c:catAx>
      <c:valAx>
        <c:axId val="632151280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6321502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r>
              <a:rPr lang="cs-CZ" sz="2400" b="1">
                <a:latin typeface="Arial Narrow" panose="020B0606020202030204" pitchFamily="34" charset="0"/>
              </a:rPr>
              <a:t>Proč nechodíš do veřejné knihovny?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'Veřejná knihovna'!$T$427</c:f>
              <c:strCache>
                <c:ptCount val="1"/>
                <c:pt idx="0">
                  <c:v>Samé jedničky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'Veřejná knihovna'!$U$426:$AI$426</c:f>
              <c:strCache>
                <c:ptCount val="15"/>
                <c:pt idx="0">
                  <c:v>Nemám zájem o knihy</c:v>
                </c:pt>
                <c:pt idx="1">
                  <c:v>Mám hodně knih doma</c:v>
                </c:pt>
                <c:pt idx="2">
                  <c:v>Prostě se mi tam nechce</c:v>
                </c:pt>
                <c:pt idx="3">
                  <c:v>Mám jinou zábavu</c:v>
                </c:pt>
                <c:pt idx="4">
                  <c:v>Knihy si získávám jinde</c:v>
                </c:pt>
                <c:pt idx="5">
                  <c:v>Žádná knihovna není v blízkosti</c:v>
                </c:pt>
                <c:pt idx="6">
                  <c:v>Nenašel(šla) jsem dosud čas</c:v>
                </c:pt>
                <c:pt idx="7">
                  <c:v>V knihovně nemají knížky, co chci</c:v>
                </c:pt>
                <c:pt idx="8">
                  <c:v>Knihovníci nebo knihovnice nebyli ochotní</c:v>
                </c:pt>
                <c:pt idx="9">
                  <c:v>Nelíbí se mi tam</c:v>
                </c:pt>
                <c:pt idx="10">
                  <c:v>Teď do knihovny nechodím, ale možná, že začnu</c:v>
                </c:pt>
                <c:pt idx="11">
                  <c:v>Nemohu si tam povídat nebo poslouchat hudbu</c:v>
                </c:pt>
                <c:pt idx="12">
                  <c:v>Nesmím chodit sám a rodiče nemají čas</c:v>
                </c:pt>
                <c:pt idx="13">
                  <c:v>Nevím</c:v>
                </c:pt>
                <c:pt idx="14">
                  <c:v>Mám jiný důvod</c:v>
                </c:pt>
              </c:strCache>
            </c:strRef>
          </c:cat>
          <c:val>
            <c:numRef>
              <c:f>'Veřejná knihovna'!$U$427:$AI$427</c:f>
              <c:numCache>
                <c:formatCode>0%</c:formatCode>
                <c:ptCount val="15"/>
                <c:pt idx="0">
                  <c:v>8.7037211397817865E-2</c:v>
                </c:pt>
                <c:pt idx="1">
                  <c:v>0.45813500646239902</c:v>
                </c:pt>
                <c:pt idx="2">
                  <c:v>0.15916789976537243</c:v>
                </c:pt>
                <c:pt idx="3">
                  <c:v>9.8830627273424801E-2</c:v>
                </c:pt>
                <c:pt idx="4">
                  <c:v>0.44197935322682436</c:v>
                </c:pt>
                <c:pt idx="5">
                  <c:v>0.16173850228071612</c:v>
                </c:pt>
                <c:pt idx="6">
                  <c:v>4.4859083724703826E-2</c:v>
                </c:pt>
                <c:pt idx="7">
                  <c:v>8.980884885088139E-2</c:v>
                </c:pt>
                <c:pt idx="8">
                  <c:v>3.0276403609694372E-2</c:v>
                </c:pt>
                <c:pt idx="9">
                  <c:v>7.7755152036460051E-2</c:v>
                </c:pt>
                <c:pt idx="10">
                  <c:v>0.24979661811772541</c:v>
                </c:pt>
                <c:pt idx="11">
                  <c:v>1.6045250929789853E-2</c:v>
                </c:pt>
                <c:pt idx="12">
                  <c:v>9.2974355097121736E-2</c:v>
                </c:pt>
                <c:pt idx="13">
                  <c:v>2.2402485265243063E-2</c:v>
                </c:pt>
                <c:pt idx="14">
                  <c:v>1.266895640456419E-2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AF-47DB-853F-D3BAC8744604}"/>
            </c:ext>
          </c:extLst>
        </c:ser>
        <c:ser>
          <c:idx val="1"/>
          <c:order val="1"/>
          <c:tx>
            <c:strRef>
              <c:f>'Veřejná knihovna'!$T$428</c:f>
              <c:strCache>
                <c:ptCount val="1"/>
                <c:pt idx="0">
                  <c:v>Dvojka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'Veřejná knihovna'!$U$426:$AI$426</c:f>
              <c:strCache>
                <c:ptCount val="15"/>
                <c:pt idx="0">
                  <c:v>Nemám zájem o knihy</c:v>
                </c:pt>
                <c:pt idx="1">
                  <c:v>Mám hodně knih doma</c:v>
                </c:pt>
                <c:pt idx="2">
                  <c:v>Prostě se mi tam nechce</c:v>
                </c:pt>
                <c:pt idx="3">
                  <c:v>Mám jinou zábavu</c:v>
                </c:pt>
                <c:pt idx="4">
                  <c:v>Knihy si získávám jinde</c:v>
                </c:pt>
                <c:pt idx="5">
                  <c:v>Žádná knihovna není v blízkosti</c:v>
                </c:pt>
                <c:pt idx="6">
                  <c:v>Nenašel(šla) jsem dosud čas</c:v>
                </c:pt>
                <c:pt idx="7">
                  <c:v>V knihovně nemají knížky, co chci</c:v>
                </c:pt>
                <c:pt idx="8">
                  <c:v>Knihovníci nebo knihovnice nebyli ochotní</c:v>
                </c:pt>
                <c:pt idx="9">
                  <c:v>Nelíbí se mi tam</c:v>
                </c:pt>
                <c:pt idx="10">
                  <c:v>Teď do knihovny nechodím, ale možná, že začnu</c:v>
                </c:pt>
                <c:pt idx="11">
                  <c:v>Nemohu si tam povídat nebo poslouchat hudbu</c:v>
                </c:pt>
                <c:pt idx="12">
                  <c:v>Nesmím chodit sám a rodiče nemají čas</c:v>
                </c:pt>
                <c:pt idx="13">
                  <c:v>Nevím</c:v>
                </c:pt>
                <c:pt idx="14">
                  <c:v>Mám jiný důvod</c:v>
                </c:pt>
              </c:strCache>
            </c:strRef>
          </c:cat>
          <c:val>
            <c:numRef>
              <c:f>'Veřejná knihovna'!$U$428:$AI$428</c:f>
              <c:numCache>
                <c:formatCode>0%</c:formatCode>
                <c:ptCount val="15"/>
                <c:pt idx="0">
                  <c:v>0.1096092640870872</c:v>
                </c:pt>
                <c:pt idx="1">
                  <c:v>0.20253958817678724</c:v>
                </c:pt>
                <c:pt idx="2">
                  <c:v>0.17320693038710103</c:v>
                </c:pt>
                <c:pt idx="3">
                  <c:v>0.27115853878336915</c:v>
                </c:pt>
                <c:pt idx="4">
                  <c:v>0.36445315292718322</c:v>
                </c:pt>
                <c:pt idx="5">
                  <c:v>0.16316515708002272</c:v>
                </c:pt>
                <c:pt idx="6">
                  <c:v>8.8985727408263993E-2</c:v>
                </c:pt>
                <c:pt idx="7">
                  <c:v>8.3909018427354751E-2</c:v>
                </c:pt>
                <c:pt idx="8">
                  <c:v>1.0993328604534438E-2</c:v>
                </c:pt>
                <c:pt idx="9">
                  <c:v>1.932379549256415E-2</c:v>
                </c:pt>
                <c:pt idx="10">
                  <c:v>0.13300621165113471</c:v>
                </c:pt>
                <c:pt idx="11">
                  <c:v>1.4913452819006934E-2</c:v>
                </c:pt>
                <c:pt idx="12">
                  <c:v>9.5600543438601165E-2</c:v>
                </c:pt>
                <c:pt idx="13">
                  <c:v>4.8651740480085207E-2</c:v>
                </c:pt>
                <c:pt idx="14">
                  <c:v>4.3984217856200533E-2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AF-47DB-853F-D3BAC8744604}"/>
            </c:ext>
          </c:extLst>
        </c:ser>
        <c:ser>
          <c:idx val="2"/>
          <c:order val="2"/>
          <c:tx>
            <c:strRef>
              <c:f>'Veřejná knihovna'!$T$429</c:f>
              <c:strCache>
                <c:ptCount val="1"/>
                <c:pt idx="0">
                  <c:v>Trojka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'Veřejná knihovna'!$U$426:$AI$426</c:f>
              <c:strCache>
                <c:ptCount val="15"/>
                <c:pt idx="0">
                  <c:v>Nemám zájem o knihy</c:v>
                </c:pt>
                <c:pt idx="1">
                  <c:v>Mám hodně knih doma</c:v>
                </c:pt>
                <c:pt idx="2">
                  <c:v>Prostě se mi tam nechce</c:v>
                </c:pt>
                <c:pt idx="3">
                  <c:v>Mám jinou zábavu</c:v>
                </c:pt>
                <c:pt idx="4">
                  <c:v>Knihy si získávám jinde</c:v>
                </c:pt>
                <c:pt idx="5">
                  <c:v>Žádná knihovna není v blízkosti</c:v>
                </c:pt>
                <c:pt idx="6">
                  <c:v>Nenašel(šla) jsem dosud čas</c:v>
                </c:pt>
                <c:pt idx="7">
                  <c:v>V knihovně nemají knížky, co chci</c:v>
                </c:pt>
                <c:pt idx="8">
                  <c:v>Knihovníci nebo knihovnice nebyli ochotní</c:v>
                </c:pt>
                <c:pt idx="9">
                  <c:v>Nelíbí se mi tam</c:v>
                </c:pt>
                <c:pt idx="10">
                  <c:v>Teď do knihovny nechodím, ale možná, že začnu</c:v>
                </c:pt>
                <c:pt idx="11">
                  <c:v>Nemohu si tam povídat nebo poslouchat hudbu</c:v>
                </c:pt>
                <c:pt idx="12">
                  <c:v>Nesmím chodit sám a rodiče nemají čas</c:v>
                </c:pt>
                <c:pt idx="13">
                  <c:v>Nevím</c:v>
                </c:pt>
                <c:pt idx="14">
                  <c:v>Mám jiný důvod</c:v>
                </c:pt>
              </c:strCache>
            </c:strRef>
          </c:cat>
          <c:val>
            <c:numRef>
              <c:f>'Veřejná knihovna'!$U$429:$AI$429</c:f>
              <c:numCache>
                <c:formatCode>0%</c:formatCode>
                <c:ptCount val="15"/>
                <c:pt idx="0">
                  <c:v>0.26946306228397721</c:v>
                </c:pt>
                <c:pt idx="1">
                  <c:v>0.10975809700848985</c:v>
                </c:pt>
                <c:pt idx="2">
                  <c:v>0.36697677429411968</c:v>
                </c:pt>
                <c:pt idx="3">
                  <c:v>0.34119567264962664</c:v>
                </c:pt>
                <c:pt idx="4">
                  <c:v>0.17449867681414902</c:v>
                </c:pt>
                <c:pt idx="5">
                  <c:v>5.1771609336912078E-2</c:v>
                </c:pt>
                <c:pt idx="6">
                  <c:v>4.6497354387382318E-2</c:v>
                </c:pt>
                <c:pt idx="7">
                  <c:v>4.4218781462439093E-2</c:v>
                </c:pt>
                <c:pt idx="8">
                  <c:v>5.2264785192828343E-3</c:v>
                </c:pt>
                <c:pt idx="9">
                  <c:v>4.6727927437693308E-2</c:v>
                </c:pt>
                <c:pt idx="10">
                  <c:v>8.1023642149329264E-2</c:v>
                </c:pt>
                <c:pt idx="11">
                  <c:v>4.2242783665439203E-2</c:v>
                </c:pt>
                <c:pt idx="12">
                  <c:v>3.2815300428159527E-2</c:v>
                </c:pt>
                <c:pt idx="13">
                  <c:v>6.3862677120151173E-2</c:v>
                </c:pt>
                <c:pt idx="14">
                  <c:v>2.1354227266778873E-2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DAF-47DB-853F-D3BAC8744604}"/>
            </c:ext>
          </c:extLst>
        </c:ser>
        <c:ser>
          <c:idx val="3"/>
          <c:order val="3"/>
          <c:tx>
            <c:strRef>
              <c:f>'Veřejná knihovna'!$T$430</c:f>
              <c:strCache>
                <c:ptCount val="1"/>
                <c:pt idx="0">
                  <c:v>Čtyřka/pětka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'Veřejná knihovna'!$U$426:$AI$426</c:f>
              <c:strCache>
                <c:ptCount val="15"/>
                <c:pt idx="0">
                  <c:v>Nemám zájem o knihy</c:v>
                </c:pt>
                <c:pt idx="1">
                  <c:v>Mám hodně knih doma</c:v>
                </c:pt>
                <c:pt idx="2">
                  <c:v>Prostě se mi tam nechce</c:v>
                </c:pt>
                <c:pt idx="3">
                  <c:v>Mám jinou zábavu</c:v>
                </c:pt>
                <c:pt idx="4">
                  <c:v>Knihy si získávám jinde</c:v>
                </c:pt>
                <c:pt idx="5">
                  <c:v>Žádná knihovna není v blízkosti</c:v>
                </c:pt>
                <c:pt idx="6">
                  <c:v>Nenašel(šla) jsem dosud čas</c:v>
                </c:pt>
                <c:pt idx="7">
                  <c:v>V knihovně nemají knížky, co chci</c:v>
                </c:pt>
                <c:pt idx="8">
                  <c:v>Knihovníci nebo knihovnice nebyli ochotní</c:v>
                </c:pt>
                <c:pt idx="9">
                  <c:v>Nelíbí se mi tam</c:v>
                </c:pt>
                <c:pt idx="10">
                  <c:v>Teď do knihovny nechodím, ale možná, že začnu</c:v>
                </c:pt>
                <c:pt idx="11">
                  <c:v>Nemohu si tam povídat nebo poslouchat hudbu</c:v>
                </c:pt>
                <c:pt idx="12">
                  <c:v>Nesmím chodit sám a rodiče nemají čas</c:v>
                </c:pt>
                <c:pt idx="13">
                  <c:v>Nevím</c:v>
                </c:pt>
                <c:pt idx="14">
                  <c:v>Mám jiný důvod</c:v>
                </c:pt>
              </c:strCache>
            </c:strRef>
          </c:cat>
          <c:val>
            <c:numRef>
              <c:f>'Veřejná knihovna'!$U$430:$AI$430</c:f>
              <c:numCache>
                <c:formatCode>0%</c:formatCode>
                <c:ptCount val="15"/>
                <c:pt idx="0">
                  <c:v>0.43469001223424153</c:v>
                </c:pt>
                <c:pt idx="1">
                  <c:v>7.7639483431798981E-2</c:v>
                </c:pt>
                <c:pt idx="2">
                  <c:v>0.32913465906172412</c:v>
                </c:pt>
                <c:pt idx="3">
                  <c:v>0.43072447199936414</c:v>
                </c:pt>
                <c:pt idx="4">
                  <c:v>7.2862913990272934E-2</c:v>
                </c:pt>
                <c:pt idx="5">
                  <c:v>4.89972712396105E-2</c:v>
                </c:pt>
                <c:pt idx="6">
                  <c:v>0.11713584379855309</c:v>
                </c:pt>
                <c:pt idx="7">
                  <c:v>2.1252579420879155E-2</c:v>
                </c:pt>
                <c:pt idx="8">
                  <c:v>7.913358061788129E-3</c:v>
                </c:pt>
                <c:pt idx="9">
                  <c:v>6.401224016880476E-2</c:v>
                </c:pt>
                <c:pt idx="10">
                  <c:v>5.8270221042923238E-2</c:v>
                </c:pt>
                <c:pt idx="11">
                  <c:v>4.7442279947783203E-2</c:v>
                </c:pt>
                <c:pt idx="12">
                  <c:v>2.8661219133605632E-2</c:v>
                </c:pt>
                <c:pt idx="13">
                  <c:v>3.1423321291237601E-2</c:v>
                </c:pt>
                <c:pt idx="14">
                  <c:v>2.7696901224823389E-2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DAF-47DB-853F-D3BAC874460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26733216"/>
        <c:axId val="426731576"/>
      </c:barChart>
      <c:catAx>
        <c:axId val="42673321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cs-CZ"/>
          </a:p>
        </c:txPr>
        <c:crossAx val="426731576"/>
        <c:crosses val="autoZero"/>
        <c:auto val="1"/>
        <c:lblAlgn val="ctr"/>
        <c:lblOffset val="100"/>
        <c:noMultiLvlLbl val="0"/>
      </c:catAx>
      <c:valAx>
        <c:axId val="426731576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426733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r>
              <a:rPr lang="cs-CZ" sz="1800" b="1" i="0" u="none" strike="noStrike" baseline="0" dirty="0">
                <a:effectLst/>
                <a:latin typeface="Arial Narrow" panose="020B0606020202030204" pitchFamily="34" charset="0"/>
              </a:rPr>
              <a:t>Existují nějaké služby, které by Tě motivovaly k tomu, abys (opět) začal/a knihovnu </a:t>
            </a:r>
            <a:r>
              <a:rPr lang="cs-CZ" sz="1800" b="1" i="0" u="none" strike="noStrike" baseline="0" dirty="0" smtClean="0">
                <a:effectLst/>
                <a:latin typeface="Arial Narrow" panose="020B0606020202030204" pitchFamily="34" charset="0"/>
              </a:rPr>
              <a:t>navštěvovat?</a:t>
            </a:r>
            <a:r>
              <a:rPr lang="cs-CZ" sz="1800" b="1" i="0" baseline="0" dirty="0" smtClean="0">
                <a:effectLst/>
              </a:rPr>
              <a:t> (ti, kteří dříve navštěvovali knihovnu)</a:t>
            </a:r>
            <a:endParaRPr lang="cs-CZ" sz="1800" b="1" dirty="0">
              <a:latin typeface="Arial Narrow" panose="020B0606020202030204" pitchFamily="34" charset="0"/>
            </a:endParaRPr>
          </a:p>
        </c:rich>
      </c:tx>
      <c:layout>
        <c:manualLayout>
          <c:xMode val="edge"/>
          <c:yMode val="edge"/>
          <c:x val="0.12074010932119723"/>
          <c:y val="9.7323576112656254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800" b="1" i="0" u="none" strike="noStrike" kern="1200" spc="0" baseline="0">
              <a:solidFill>
                <a:prstClr val="black">
                  <a:lumMod val="65000"/>
                  <a:lumOff val="35000"/>
                </a:prst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945-4305-B6CF-4320B7603AB4}"/>
              </c:ext>
            </c:extLst>
          </c:dPt>
          <c:dLbls>
            <c:numFmt formatCode="0\ 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CoSiMyslí!$D$60:$U$60</c:f>
              <c:strCache>
                <c:ptCount val="18"/>
                <c:pt idx="0">
                  <c:v>Nic z uvedeného by mě do knihovny nenalákalo</c:v>
                </c:pt>
                <c:pt idx="1">
                  <c:v>Nabídka kavárny nebo občerstvení</c:v>
                </c:pt>
                <c:pt idx="2">
                  <c:v>Lepší a modernější vybavení počítači, notebooky atd.</c:v>
                </c:pt>
                <c:pt idx="3">
                  <c:v>Možnost hrát nové počítačové hry</c:v>
                </c:pt>
                <c:pt idx="4">
                  <c:v>Lepší a širší nabídka knih včetně novinek</c:v>
                </c:pt>
                <c:pt idx="5">
                  <c:v>Nové technologie, programy, práce s videem</c:v>
                </c:pt>
                <c:pt idx="6">
                  <c:v>Více uměleckých akcí – výstavy, setkávání s umělci…</c:v>
                </c:pt>
                <c:pt idx="7">
                  <c:v>Půjčování e-knih</c:v>
                </c:pt>
                <c:pt idx="8">
                  <c:v>Vzdělávací kurzy pro děti a mládež </c:v>
                </c:pt>
                <c:pt idx="9">
                  <c:v>Nabídka půjčování audioknih</c:v>
                </c:pt>
                <c:pt idx="10">
                  <c:v>Příjemný prostor pro trávení volného času</c:v>
                </c:pt>
                <c:pt idx="11">
                  <c:v>Nabídka stolních a deskových her</c:v>
                </c:pt>
                <c:pt idx="12">
                  <c:v>Lepší vybavení a design knihovny</c:v>
                </c:pt>
                <c:pt idx="13">
                  <c:v>Zapůjčení prostoru pro různé akce dětí a mládeže</c:v>
                </c:pt>
                <c:pt idx="14">
                  <c:v>Nabídka více samostatných prostor pro mládež</c:v>
                </c:pt>
                <c:pt idx="15">
                  <c:v>Vstřícnější přístup knihovníků/knihovnic</c:v>
                </c:pt>
                <c:pt idx="16">
                  <c:v>Jiné</c:v>
                </c:pt>
                <c:pt idx="17">
                  <c:v>Programy na podporu čtenářské gramotnosti</c:v>
                </c:pt>
              </c:strCache>
            </c:strRef>
          </c:cat>
          <c:val>
            <c:numRef>
              <c:f>CoSiMyslí!$D$61:$U$61</c:f>
              <c:numCache>
                <c:formatCode>0%</c:formatCode>
                <c:ptCount val="18"/>
                <c:pt idx="0">
                  <c:v>0.45148490742585112</c:v>
                </c:pt>
                <c:pt idx="1">
                  <c:v>0.15887445398139891</c:v>
                </c:pt>
                <c:pt idx="2">
                  <c:v>0.13438260860674542</c:v>
                </c:pt>
                <c:pt idx="3">
                  <c:v>0.11247432575818715</c:v>
                </c:pt>
                <c:pt idx="4">
                  <c:v>0.10100814126909981</c:v>
                </c:pt>
                <c:pt idx="5">
                  <c:v>7.9268110552134563E-2</c:v>
                </c:pt>
                <c:pt idx="6">
                  <c:v>6.4262445396540344E-2</c:v>
                </c:pt>
                <c:pt idx="7">
                  <c:v>6.3286174262109557E-2</c:v>
                </c:pt>
                <c:pt idx="8">
                  <c:v>4.6537657763602212E-2</c:v>
                </c:pt>
                <c:pt idx="9">
                  <c:v>4.0971977918465831E-2</c:v>
                </c:pt>
                <c:pt idx="10">
                  <c:v>3.7335581062263999E-2</c:v>
                </c:pt>
                <c:pt idx="11">
                  <c:v>3.5354675103133129E-2</c:v>
                </c:pt>
                <c:pt idx="12">
                  <c:v>3.2753676322055815E-2</c:v>
                </c:pt>
                <c:pt idx="13">
                  <c:v>3.1931381159002965E-2</c:v>
                </c:pt>
                <c:pt idx="14">
                  <c:v>2.9089407915604971E-2</c:v>
                </c:pt>
                <c:pt idx="15">
                  <c:v>2.8427452502134583E-2</c:v>
                </c:pt>
                <c:pt idx="16">
                  <c:v>2.2238729538949585E-2</c:v>
                </c:pt>
                <c:pt idx="17">
                  <c:v>1.4271486158222775E-2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945-4305-B6CF-4320B7603AB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700143824"/>
        <c:axId val="700139888"/>
      </c:barChart>
      <c:catAx>
        <c:axId val="70014382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cs-CZ"/>
          </a:p>
        </c:txPr>
        <c:crossAx val="700139888"/>
        <c:crosses val="autoZero"/>
        <c:auto val="1"/>
        <c:lblAlgn val="ctr"/>
        <c:lblOffset val="100"/>
        <c:noMultiLvlLbl val="0"/>
      </c:catAx>
      <c:valAx>
        <c:axId val="700139888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700143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r>
              <a:rPr lang="cs-CZ" sz="1800" b="1" i="0" baseline="0" dirty="0">
                <a:effectLst/>
                <a:latin typeface="Arial Narrow" panose="020B0606020202030204" pitchFamily="34" charset="0"/>
              </a:rPr>
              <a:t>V čem by se podle Tebe mohla veřejná knihovna, kam chodíš, zlepšit? Co by všechno měla </a:t>
            </a:r>
            <a:r>
              <a:rPr lang="cs-CZ" sz="1800" b="1" i="0" baseline="0" dirty="0" smtClean="0">
                <a:effectLst/>
                <a:latin typeface="Arial Narrow" panose="020B0606020202030204" pitchFamily="34" charset="0"/>
              </a:rPr>
              <a:t>nabízet?</a:t>
            </a:r>
            <a:endParaRPr lang="cs-CZ" sz="1800" dirty="0">
              <a:latin typeface="Arial Narrow" panose="020B0606020202030204" pitchFamily="34" charset="0"/>
            </a:endParaRPr>
          </a:p>
        </c:rich>
      </c:tx>
      <c:layout>
        <c:manualLayout>
          <c:xMode val="edge"/>
          <c:yMode val="edge"/>
          <c:x val="0.13287114310792811"/>
          <c:y val="2.9761897787331788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80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D3E-491B-A532-475A62E6CB29}"/>
              </c:ext>
            </c:extLst>
          </c:dPt>
          <c:dLbls>
            <c:numFmt formatCode="0\ 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CoSiMyslí!$E$82:$V$82</c:f>
              <c:strCache>
                <c:ptCount val="18"/>
                <c:pt idx="0">
                  <c:v>Lepší a širší nabídka knih</c:v>
                </c:pt>
                <c:pt idx="1">
                  <c:v>Nabídka kavárny nebo občerstvení</c:v>
                </c:pt>
                <c:pt idx="2">
                  <c:v>Nic, jsem zcela spokojen/a</c:v>
                </c:pt>
                <c:pt idx="3">
                  <c:v>Lepší a modernější vybavení počítači</c:v>
                </c:pt>
                <c:pt idx="4">
                  <c:v>Lepší vybavení a design knihovny</c:v>
                </c:pt>
                <c:pt idx="5">
                  <c:v>Více akcí – výstavy,  setkávání s umělci…</c:v>
                </c:pt>
                <c:pt idx="6">
                  <c:v>Nové technologie – programy</c:v>
                </c:pt>
                <c:pt idx="7">
                  <c:v>Samostatné prostory pro mládež</c:v>
                </c:pt>
                <c:pt idx="8">
                  <c:v>Vzdělávací kurzy</c:v>
                </c:pt>
                <c:pt idx="9">
                  <c:v>Půjčování e-knih</c:v>
                </c:pt>
                <c:pt idx="10">
                  <c:v>Vvstřícnější přístup knihovníků/knihovnic</c:v>
                </c:pt>
                <c:pt idx="11">
                  <c:v>Prostor pro trávení volného času</c:v>
                </c:pt>
                <c:pt idx="12">
                  <c:v>Zapůjčení prostoru pro různé akce mládeže</c:v>
                </c:pt>
                <c:pt idx="13">
                  <c:v>Podpora čtenářské gramotnosti</c:v>
                </c:pt>
                <c:pt idx="14">
                  <c:v>Půjčování audioknih</c:v>
                </c:pt>
                <c:pt idx="15">
                  <c:v>Počítačové hry</c:v>
                </c:pt>
                <c:pt idx="16">
                  <c:v>Stolní a deskové hry</c:v>
                </c:pt>
                <c:pt idx="17">
                  <c:v>Jiné</c:v>
                </c:pt>
              </c:strCache>
            </c:strRef>
          </c:cat>
          <c:val>
            <c:numRef>
              <c:f>CoSiMyslí!$E$83:$V$83</c:f>
              <c:numCache>
                <c:formatCode>0%</c:formatCode>
                <c:ptCount val="18"/>
                <c:pt idx="0">
                  <c:v>0.34764238114865165</c:v>
                </c:pt>
                <c:pt idx="1">
                  <c:v>0.34198071534428692</c:v>
                </c:pt>
                <c:pt idx="2">
                  <c:v>0.26582395154913263</c:v>
                </c:pt>
                <c:pt idx="3">
                  <c:v>0.20574775397135797</c:v>
                </c:pt>
                <c:pt idx="4">
                  <c:v>0.17923122156646257</c:v>
                </c:pt>
                <c:pt idx="5">
                  <c:v>0.16250648706457713</c:v>
                </c:pt>
                <c:pt idx="6">
                  <c:v>0.15859789707253397</c:v>
                </c:pt>
                <c:pt idx="7">
                  <c:v>0.1516602671954721</c:v>
                </c:pt>
                <c:pt idx="8">
                  <c:v>0.11518910898088097</c:v>
                </c:pt>
                <c:pt idx="9">
                  <c:v>0.1125481723231682</c:v>
                </c:pt>
                <c:pt idx="10">
                  <c:v>9.2363633980702728E-2</c:v>
                </c:pt>
                <c:pt idx="11">
                  <c:v>9.192608061525176E-2</c:v>
                </c:pt>
                <c:pt idx="12">
                  <c:v>6.9074029144579191E-2</c:v>
                </c:pt>
                <c:pt idx="13">
                  <c:v>6.5042109167539386E-2</c:v>
                </c:pt>
                <c:pt idx="14">
                  <c:v>6.1729635913337758E-2</c:v>
                </c:pt>
                <c:pt idx="15">
                  <c:v>6.0152955264412979E-2</c:v>
                </c:pt>
                <c:pt idx="16">
                  <c:v>3.8214022160529555E-2</c:v>
                </c:pt>
                <c:pt idx="17">
                  <c:v>2.5084216118317279E-3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D3E-491B-A532-475A62E6CB2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94223408"/>
        <c:axId val="294218816"/>
      </c:barChart>
      <c:catAx>
        <c:axId val="29422340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cs-CZ"/>
          </a:p>
        </c:txPr>
        <c:crossAx val="294218816"/>
        <c:crosses val="autoZero"/>
        <c:auto val="1"/>
        <c:lblAlgn val="ctr"/>
        <c:lblOffset val="100"/>
        <c:noMultiLvlLbl val="0"/>
      </c:catAx>
      <c:valAx>
        <c:axId val="294218816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2942234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r>
              <a:rPr lang="cs-CZ" sz="1800" b="1">
                <a:latin typeface="Arial Narrow" panose="020B0606020202030204" pitchFamily="34" charset="0"/>
              </a:rPr>
              <a:t>Jak často využíváš pro přípravu do školy následující informační zdroje? (alespoň jedenkrát týdně)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'Příprava do školy - zdroje info'!$P$76:$X$76</c:f>
              <c:strCache>
                <c:ptCount val="9"/>
                <c:pt idx="0">
                  <c:v>Knihy ze školní knihovny</c:v>
                </c:pt>
                <c:pt idx="1">
                  <c:v>Časopisy</c:v>
                </c:pt>
                <c:pt idx="2">
                  <c:v>Knihy z  veřejné knihovny</c:v>
                </c:pt>
                <c:pt idx="3">
                  <c:v>YouTube</c:v>
                </c:pt>
                <c:pt idx="4">
                  <c:v>Informace od rodičů</c:v>
                </c:pt>
                <c:pt idx="5">
                  <c:v>Knihy a příručky, které mám doma</c:v>
                </c:pt>
                <c:pt idx="6">
                  <c:v>Jiné internetové zdroje</c:v>
                </c:pt>
                <c:pt idx="7">
                  <c:v>Wikipedie</c:v>
                </c:pt>
                <c:pt idx="8">
                  <c:v>Učebnice, poznámky v sešitech</c:v>
                </c:pt>
              </c:strCache>
            </c:strRef>
          </c:cat>
          <c:val>
            <c:numRef>
              <c:f>'Příprava do školy - zdroje info'!$P$83:$X$83</c:f>
              <c:numCache>
                <c:formatCode>0%</c:formatCode>
                <c:ptCount val="9"/>
                <c:pt idx="0">
                  <c:v>0.11828815635716347</c:v>
                </c:pt>
                <c:pt idx="1">
                  <c:v>0.13267644330310877</c:v>
                </c:pt>
                <c:pt idx="2">
                  <c:v>0.16359254757535788</c:v>
                </c:pt>
                <c:pt idx="3">
                  <c:v>0.29192541745277356</c:v>
                </c:pt>
                <c:pt idx="4">
                  <c:v>0.30262380222812774</c:v>
                </c:pt>
                <c:pt idx="5">
                  <c:v>0.32026886916745723</c:v>
                </c:pt>
                <c:pt idx="6">
                  <c:v>0.34897166640224281</c:v>
                </c:pt>
                <c:pt idx="7">
                  <c:v>0.47706274253669501</c:v>
                </c:pt>
                <c:pt idx="8">
                  <c:v>0.81576950358993205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2C-4C99-8F53-F0311E81912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632300848"/>
        <c:axId val="632301504"/>
      </c:barChart>
      <c:catAx>
        <c:axId val="6323008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632301504"/>
        <c:crosses val="autoZero"/>
        <c:auto val="1"/>
        <c:lblAlgn val="ctr"/>
        <c:lblOffset val="100"/>
        <c:noMultiLvlLbl val="0"/>
      </c:catAx>
      <c:valAx>
        <c:axId val="632301504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6323008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r>
              <a:rPr lang="cs-CZ" sz="2000" b="1">
                <a:latin typeface="Arial Narrow" panose="020B0606020202030204" pitchFamily="34" charset="0"/>
              </a:rPr>
              <a:t>Jak si vybíráš knížky ke čtení v rámcí povinné školní četby?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'Povinná školní četba'!$K$65</c:f>
              <c:strCache>
                <c:ptCount val="1"/>
                <c:pt idx="0">
                  <c:v>15-16 let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'Povinná školní četba'!$L$64:$P$64</c:f>
              <c:strCache>
                <c:ptCount val="5"/>
                <c:pt idx="0">
                  <c:v>Můžeme si vybrat jen určitý počet knih ze seznamu</c:v>
                </c:pt>
                <c:pt idx="1">
                  <c:v>Musíme přečíst všechny knížky ze seznamu</c:v>
                </c:pt>
                <c:pt idx="2">
                  <c:v>Můžeme číst knížky podle vlastního výběru, ale musíme přečíst určitý počet </c:v>
                </c:pt>
                <c:pt idx="3">
                  <c:v>Můžeme si vybrat určitý počet knížek ze seznamu četby k povinné maturitě z ČJ</c:v>
                </c:pt>
                <c:pt idx="4">
                  <c:v>Jinak</c:v>
                </c:pt>
              </c:strCache>
            </c:strRef>
          </c:cat>
          <c:val>
            <c:numRef>
              <c:f>'Povinná školní četba'!$L$65:$P$65</c:f>
              <c:numCache>
                <c:formatCode>0%</c:formatCode>
                <c:ptCount val="5"/>
                <c:pt idx="0">
                  <c:v>0.3933917773711606</c:v>
                </c:pt>
                <c:pt idx="1">
                  <c:v>0.31097524029655366</c:v>
                </c:pt>
                <c:pt idx="2">
                  <c:v>0.16348573927565935</c:v>
                </c:pt>
                <c:pt idx="3">
                  <c:v>0.11222018062910298</c:v>
                </c:pt>
                <c:pt idx="4">
                  <c:v>1.9927062427521947E-2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8B-4A8B-A23E-C939559A761F}"/>
            </c:ext>
          </c:extLst>
        </c:ser>
        <c:ser>
          <c:idx val="1"/>
          <c:order val="1"/>
          <c:tx>
            <c:strRef>
              <c:f>'Povinná školní četba'!$K$66</c:f>
              <c:strCache>
                <c:ptCount val="1"/>
                <c:pt idx="0">
                  <c:v>17-19 let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'Povinná školní četba'!$L$64:$P$64</c:f>
              <c:strCache>
                <c:ptCount val="5"/>
                <c:pt idx="0">
                  <c:v>Můžeme si vybrat jen určitý počet knih ze seznamu</c:v>
                </c:pt>
                <c:pt idx="1">
                  <c:v>Musíme přečíst všechny knížky ze seznamu</c:v>
                </c:pt>
                <c:pt idx="2">
                  <c:v>Můžeme číst knížky podle vlastního výběru, ale musíme přečíst určitý počet </c:v>
                </c:pt>
                <c:pt idx="3">
                  <c:v>Můžeme si vybrat určitý počet knížek ze seznamu četby k povinné maturitě z ČJ</c:v>
                </c:pt>
                <c:pt idx="4">
                  <c:v>Jinak</c:v>
                </c:pt>
              </c:strCache>
            </c:strRef>
          </c:cat>
          <c:val>
            <c:numRef>
              <c:f>'Povinná školní četba'!$L$66:$P$66</c:f>
              <c:numCache>
                <c:formatCode>0%</c:formatCode>
                <c:ptCount val="5"/>
                <c:pt idx="0">
                  <c:v>0.33083033417924668</c:v>
                </c:pt>
                <c:pt idx="1">
                  <c:v>0.26916863741278058</c:v>
                </c:pt>
                <c:pt idx="2">
                  <c:v>0.13048870791633677</c:v>
                </c:pt>
                <c:pt idx="3">
                  <c:v>0.2531511984251526</c:v>
                </c:pt>
                <c:pt idx="4">
                  <c:v>1.6361122066483078E-2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68B-4A8B-A23E-C939559A761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615981056"/>
        <c:axId val="615983680"/>
      </c:barChart>
      <c:catAx>
        <c:axId val="615981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cs-CZ"/>
          </a:p>
        </c:txPr>
        <c:crossAx val="615983680"/>
        <c:crosses val="autoZero"/>
        <c:auto val="1"/>
        <c:lblAlgn val="ctr"/>
        <c:lblOffset val="100"/>
        <c:noMultiLvlLbl val="0"/>
      </c:catAx>
      <c:valAx>
        <c:axId val="615983680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615981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514-400D-B0FF-2A81AA680FF1}"/>
              </c:ext>
            </c:extLst>
          </c:dPt>
          <c:dPt>
            <c:idx val="1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514-400D-B0FF-2A81AA680FF1}"/>
              </c:ext>
            </c:extLst>
          </c:dPt>
          <c:dPt>
            <c:idx val="2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EFC0-48A4-B542-1CDB9AD78DC8}"/>
              </c:ext>
            </c:extLst>
          </c:dPt>
          <c:dPt>
            <c:idx val="4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EFC0-48A4-B542-1CDB9AD78DC8}"/>
              </c:ext>
            </c:extLst>
          </c:dPt>
          <c:dPt>
            <c:idx val="10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514-400D-B0FF-2A81AA680FF1}"/>
              </c:ext>
            </c:extLst>
          </c:dPt>
          <c:dPt>
            <c:idx val="12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7514-400D-B0FF-2A81AA680FF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'Děti a jejich aktivity'!$AQ$76:$BG$76</c:f>
              <c:strCache>
                <c:ptCount val="17"/>
                <c:pt idx="0">
                  <c:v>Hraní doma </c:v>
                </c:pt>
                <c:pt idx="1">
                  <c:v>Návštěva kroužků a sport</c:v>
                </c:pt>
                <c:pt idx="2">
                  <c:v>Čtení časopisů (a novin)</c:v>
                </c:pt>
                <c:pt idx="3">
                  <c:v>Psaní a publikování na internetu – vlastní články</c:v>
                </c:pt>
                <c:pt idx="4">
                  <c:v>Četba knih</c:v>
                </c:pt>
                <c:pt idx="5">
                  <c:v>Publikování fotek nebo videí na internetupchat atd.)</c:v>
                </c:pt>
                <c:pt idx="6">
                  <c:v>Četba článků, informací, blogů, na internetu</c:v>
                </c:pt>
                <c:pt idx="7">
                  <c:v>Četba delších příspěvků na sociálních sítích</c:v>
                </c:pt>
                <c:pt idx="8">
                  <c:v>Sledování filmů, videí - ne televize </c:v>
                </c:pt>
                <c:pt idx="9">
                  <c:v>Hraní elektronických her</c:v>
                </c:pt>
                <c:pt idx="10">
                  <c:v>Čas strávený venku s kamarády</c:v>
                </c:pt>
                <c:pt idx="11">
                  <c:v>Sledování televize </c:v>
                </c:pt>
                <c:pt idx="12">
                  <c:v>Příprava do školy </c:v>
                </c:pt>
                <c:pt idx="13">
                  <c:v>YouTube</c:v>
                </c:pt>
                <c:pt idx="14">
                  <c:v>Poslech hudby, písniček</c:v>
                </c:pt>
                <c:pt idx="15">
                  <c:v>Internet – vyhledávání, surfování</c:v>
                </c:pt>
                <c:pt idx="16">
                  <c:v>Facebook, sociální sítě</c:v>
                </c:pt>
              </c:strCache>
            </c:strRef>
          </c:cat>
          <c:val>
            <c:numRef>
              <c:f>'Děti a jejich aktivity'!$AQ$77:$BG$77</c:f>
              <c:numCache>
                <c:formatCode>0%</c:formatCode>
                <c:ptCount val="17"/>
                <c:pt idx="0">
                  <c:v>1.5078424369819026E-2</c:v>
                </c:pt>
                <c:pt idx="1">
                  <c:v>4.4020608000097508E-2</c:v>
                </c:pt>
                <c:pt idx="2">
                  <c:v>6.8931344717522158E-2</c:v>
                </c:pt>
                <c:pt idx="3">
                  <c:v>7.5304408898521608E-2</c:v>
                </c:pt>
                <c:pt idx="4">
                  <c:v>0.11956382711601024</c:v>
                </c:pt>
                <c:pt idx="5">
                  <c:v>0.12598981906293361</c:v>
                </c:pt>
                <c:pt idx="6">
                  <c:v>0.20221894340697597</c:v>
                </c:pt>
                <c:pt idx="7">
                  <c:v>0.20778794914536514</c:v>
                </c:pt>
                <c:pt idx="8">
                  <c:v>0.25988381009565353</c:v>
                </c:pt>
                <c:pt idx="9">
                  <c:v>0.29327974732914985</c:v>
                </c:pt>
                <c:pt idx="10">
                  <c:v>0.31147884275696819</c:v>
                </c:pt>
                <c:pt idx="11">
                  <c:v>0.37401620232802962</c:v>
                </c:pt>
                <c:pt idx="12">
                  <c:v>0.38417019653136664</c:v>
                </c:pt>
                <c:pt idx="13">
                  <c:v>0.40691694712073589</c:v>
                </c:pt>
                <c:pt idx="14">
                  <c:v>0.59101010919128705</c:v>
                </c:pt>
                <c:pt idx="15">
                  <c:v>0.60522628140910628</c:v>
                </c:pt>
                <c:pt idx="16">
                  <c:v>0.66605279532950901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514-400D-B0FF-2A81AA680FF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49431496"/>
        <c:axId val="449432808"/>
      </c:barChart>
      <c:catAx>
        <c:axId val="4494314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cs-CZ"/>
          </a:p>
        </c:txPr>
        <c:crossAx val="449432808"/>
        <c:crosses val="autoZero"/>
        <c:auto val="1"/>
        <c:lblAlgn val="ctr"/>
        <c:lblOffset val="100"/>
        <c:noMultiLvlLbl val="0"/>
      </c:catAx>
      <c:valAx>
        <c:axId val="449432808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4494314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'Povinná školní četba'!$L$112:$P$112</c:f>
              <c:strCache>
                <c:ptCount val="5"/>
                <c:pt idx="0">
                  <c:v>Ano, většina spolužáků povinnou školní četbu nečte</c:v>
                </c:pt>
                <c:pt idx="1">
                  <c:v>Ano, zhruba polovina spolužáků povinnou školní četbu nečte</c:v>
                </c:pt>
                <c:pt idx="2">
                  <c:v>Ano, ale pouze malá část spolužáků povinnou školní četbu nečte</c:v>
                </c:pt>
                <c:pt idx="3">
                  <c:v>Ne, téměř všichni spolužáci knížky z povinné četby opravdu čtou</c:v>
                </c:pt>
                <c:pt idx="4">
                  <c:v>Nevím, nemám představu</c:v>
                </c:pt>
              </c:strCache>
            </c:strRef>
          </c:cat>
          <c:val>
            <c:numRef>
              <c:f>'Povinná školní četba'!$L$119:$P$119</c:f>
              <c:numCache>
                <c:formatCode>0%</c:formatCode>
                <c:ptCount val="5"/>
                <c:pt idx="0">
                  <c:v>0.26497551495868221</c:v>
                </c:pt>
                <c:pt idx="1">
                  <c:v>0.30327780379436442</c:v>
                </c:pt>
                <c:pt idx="2">
                  <c:v>0.19365223491714673</c:v>
                </c:pt>
                <c:pt idx="3">
                  <c:v>9.9081345726921177E-2</c:v>
                </c:pt>
                <c:pt idx="4">
                  <c:v>0.13901310060288458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4E-4FC7-BCC3-097F8C819E7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632288712"/>
        <c:axId val="632289368"/>
      </c:barChart>
      <c:catAx>
        <c:axId val="632288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cs-CZ"/>
          </a:p>
        </c:txPr>
        <c:crossAx val="632289368"/>
        <c:crosses val="autoZero"/>
        <c:auto val="1"/>
        <c:lblAlgn val="ctr"/>
        <c:lblOffset val="100"/>
        <c:noMultiLvlLbl val="0"/>
      </c:catAx>
      <c:valAx>
        <c:axId val="63228936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6322887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r>
              <a:rPr lang="cs-CZ" sz="2800" b="1" i="0" baseline="0" dirty="0">
                <a:effectLst/>
                <a:latin typeface="Arial Narrow" panose="020B0606020202030204" pitchFamily="34" charset="0"/>
              </a:rPr>
              <a:t>Názory rodičů, dětí a mládeže na knihovny</a:t>
            </a:r>
            <a:endParaRPr lang="cs-CZ" sz="2800" b="1" dirty="0">
              <a:effectLst/>
              <a:latin typeface="Arial Narrow" panose="020B060602020203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2800" b="1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CoSiMyslí!$C$37</c:f>
              <c:strCache>
                <c:ptCount val="1"/>
                <c:pt idx="0">
                  <c:v>Rodiče dětí 6-8 let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0\ 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CoSiMyslí!$D$36:$J$36</c:f>
              <c:strCache>
                <c:ptCount val="7"/>
                <c:pt idx="0">
                  <c:v>Umožňují přístup ke zdrojům a knihám, které děti nemají doma</c:v>
                </c:pt>
                <c:pt idx="1">
                  <c:v>Knihovna je důležité vzdělávací zařízení</c:v>
                </c:pt>
                <c:pt idx="2">
                  <c:v>Knihovny jsou vhodným místem pro učení/studium</c:v>
                </c:pt>
                <c:pt idx="3">
                  <c:v>Chodit do knihovny není dnes pro děti a mládež cool (moderní)</c:v>
                </c:pt>
                <c:pt idx="4">
                  <c:v>Knihovny jsou atraktivním místem pro travení volného času pro děti a mládež</c:v>
                </c:pt>
                <c:pt idx="5">
                  <c:v>Knihovny jsou v době internetu zbytečné</c:v>
                </c:pt>
                <c:pt idx="6">
                  <c:v>Knihovna je zaprášený sklad knih</c:v>
                </c:pt>
              </c:strCache>
            </c:strRef>
          </c:cat>
          <c:val>
            <c:numRef>
              <c:f>CoSiMyslí!$D$37:$J$37</c:f>
              <c:numCache>
                <c:formatCode>0%</c:formatCode>
                <c:ptCount val="7"/>
                <c:pt idx="0">
                  <c:v>0.94275070194824129</c:v>
                </c:pt>
                <c:pt idx="1">
                  <c:v>0.84112235686483405</c:v>
                </c:pt>
                <c:pt idx="2">
                  <c:v>0.69466814139418598</c:v>
                </c:pt>
                <c:pt idx="3">
                  <c:v>0.56041374269817368</c:v>
                </c:pt>
                <c:pt idx="4">
                  <c:v>0.50812679474761935</c:v>
                </c:pt>
                <c:pt idx="5">
                  <c:v>0.19322379300685291</c:v>
                </c:pt>
                <c:pt idx="6">
                  <c:v>0.12179277085993931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B5-4BB2-AB9E-7323D868C2BB}"/>
            </c:ext>
          </c:extLst>
        </c:ser>
        <c:ser>
          <c:idx val="1"/>
          <c:order val="1"/>
          <c:tx>
            <c:strRef>
              <c:f>CoSiMyslí!$C$38</c:f>
              <c:strCache>
                <c:ptCount val="1"/>
                <c:pt idx="0">
                  <c:v>Děti 9-14 let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solidFill>
                <a:srgbClr val="92D050"/>
              </a:solidFill>
            </a:ln>
            <a:effectLst/>
          </c:spPr>
          <c:invertIfNegative val="0"/>
          <c:dLbls>
            <c:numFmt formatCode="0\ 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CoSiMyslí!$D$36:$J$36</c:f>
              <c:strCache>
                <c:ptCount val="7"/>
                <c:pt idx="0">
                  <c:v>Umožňují přístup ke zdrojům a knihám, které děti nemají doma</c:v>
                </c:pt>
                <c:pt idx="1">
                  <c:v>Knihovna je důležité vzdělávací zařízení</c:v>
                </c:pt>
                <c:pt idx="2">
                  <c:v>Knihovny jsou vhodným místem pro učení/studium</c:v>
                </c:pt>
                <c:pt idx="3">
                  <c:v>Chodit do knihovny není dnes pro děti a mládež cool (moderní)</c:v>
                </c:pt>
                <c:pt idx="4">
                  <c:v>Knihovny jsou atraktivním místem pro travení volného času pro děti a mládež</c:v>
                </c:pt>
                <c:pt idx="5">
                  <c:v>Knihovny jsou v době internetu zbytečné</c:v>
                </c:pt>
                <c:pt idx="6">
                  <c:v>Knihovna je zaprášený sklad knih</c:v>
                </c:pt>
              </c:strCache>
            </c:strRef>
          </c:cat>
          <c:val>
            <c:numRef>
              <c:f>CoSiMyslí!$D$38:$J$38</c:f>
              <c:numCache>
                <c:formatCode>0%</c:formatCode>
                <c:ptCount val="7"/>
                <c:pt idx="0">
                  <c:v>0.87080564892919876</c:v>
                </c:pt>
                <c:pt idx="1">
                  <c:v>0.7122905967785419</c:v>
                </c:pt>
                <c:pt idx="2">
                  <c:v>0.5917211691780957</c:v>
                </c:pt>
                <c:pt idx="3">
                  <c:v>0.49535046341783895</c:v>
                </c:pt>
                <c:pt idx="4">
                  <c:v>0.43758148332939073</c:v>
                </c:pt>
                <c:pt idx="5">
                  <c:v>0.33678227624156143</c:v>
                </c:pt>
                <c:pt idx="6">
                  <c:v>0.23789947037839643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B5-4BB2-AB9E-7323D868C2BB}"/>
            </c:ext>
          </c:extLst>
        </c:ser>
        <c:ser>
          <c:idx val="2"/>
          <c:order val="2"/>
          <c:tx>
            <c:strRef>
              <c:f>CoSiMyslí!$C$39</c:f>
              <c:strCache>
                <c:ptCount val="1"/>
                <c:pt idx="0">
                  <c:v>Mládež 15-19 let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numFmt formatCode="0\ 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CoSiMyslí!$D$36:$J$36</c:f>
              <c:strCache>
                <c:ptCount val="7"/>
                <c:pt idx="0">
                  <c:v>Umožňují přístup ke zdrojům a knihám, které děti nemají doma</c:v>
                </c:pt>
                <c:pt idx="1">
                  <c:v>Knihovna je důležité vzdělávací zařízení</c:v>
                </c:pt>
                <c:pt idx="2">
                  <c:v>Knihovny jsou vhodným místem pro učení/studium</c:v>
                </c:pt>
                <c:pt idx="3">
                  <c:v>Chodit do knihovny není dnes pro děti a mládež cool (moderní)</c:v>
                </c:pt>
                <c:pt idx="4">
                  <c:v>Knihovny jsou atraktivním místem pro travení volného času pro děti a mládež</c:v>
                </c:pt>
                <c:pt idx="5">
                  <c:v>Knihovny jsou v době internetu zbytečné</c:v>
                </c:pt>
                <c:pt idx="6">
                  <c:v>Knihovna je zaprášený sklad knih</c:v>
                </c:pt>
              </c:strCache>
            </c:strRef>
          </c:cat>
          <c:val>
            <c:numRef>
              <c:f>CoSiMyslí!$D$39:$J$39</c:f>
              <c:numCache>
                <c:formatCode>0%</c:formatCode>
                <c:ptCount val="7"/>
                <c:pt idx="0">
                  <c:v>0.85797528462023609</c:v>
                </c:pt>
                <c:pt idx="1">
                  <c:v>0.68506645672067124</c:v>
                </c:pt>
                <c:pt idx="2">
                  <c:v>0.5728619450410678</c:v>
                </c:pt>
                <c:pt idx="3">
                  <c:v>0.62216877199994747</c:v>
                </c:pt>
                <c:pt idx="4">
                  <c:v>0.30847149574996507</c:v>
                </c:pt>
                <c:pt idx="5">
                  <c:v>0.39969275919091418</c:v>
                </c:pt>
                <c:pt idx="6">
                  <c:v>0.28284013518504592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DB5-4BB2-AB9E-7323D868C2B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727440256"/>
        <c:axId val="727440816"/>
      </c:barChart>
      <c:catAx>
        <c:axId val="72744025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cs-CZ"/>
          </a:p>
        </c:txPr>
        <c:crossAx val="727440816"/>
        <c:crosses val="autoZero"/>
        <c:auto val="1"/>
        <c:lblAlgn val="ctr"/>
        <c:lblOffset val="100"/>
        <c:noMultiLvlLbl val="0"/>
      </c:catAx>
      <c:valAx>
        <c:axId val="727440816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727440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'Děti a jejich aktivity'!$AR$105</c:f>
              <c:strCache>
                <c:ptCount val="1"/>
                <c:pt idx="0">
                  <c:v>Chlapci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'Děti a jejich aktivity'!$AS$104:$BI$104</c:f>
              <c:strCache>
                <c:ptCount val="17"/>
                <c:pt idx="0">
                  <c:v>Hraní doma </c:v>
                </c:pt>
                <c:pt idx="1">
                  <c:v>Návštěva kroužků a sport</c:v>
                </c:pt>
                <c:pt idx="2">
                  <c:v>Čtení časopisů (a novin)</c:v>
                </c:pt>
                <c:pt idx="3">
                  <c:v>Psaní a publikování na internetu – vlastní články</c:v>
                </c:pt>
                <c:pt idx="4">
                  <c:v>Četba knih</c:v>
                </c:pt>
                <c:pt idx="5">
                  <c:v>Publikování fotek nebo videí na internetupchat atd.)</c:v>
                </c:pt>
                <c:pt idx="6">
                  <c:v>Četba článků, informací, blogů, na internetu</c:v>
                </c:pt>
                <c:pt idx="7">
                  <c:v>Četba delších příspěvků na sociálních sítích</c:v>
                </c:pt>
                <c:pt idx="8">
                  <c:v>Sledování filmů, videí - ne televize </c:v>
                </c:pt>
                <c:pt idx="9">
                  <c:v>Hraní elektronických her</c:v>
                </c:pt>
                <c:pt idx="10">
                  <c:v>Čas strávený venku s kamarády</c:v>
                </c:pt>
                <c:pt idx="11">
                  <c:v>Sledování televize </c:v>
                </c:pt>
                <c:pt idx="12">
                  <c:v>Příprava do školy </c:v>
                </c:pt>
                <c:pt idx="13">
                  <c:v>YouTube</c:v>
                </c:pt>
                <c:pt idx="14">
                  <c:v>Poslech hudby, písniček</c:v>
                </c:pt>
                <c:pt idx="15">
                  <c:v>Internet – vyhledávání, surfování</c:v>
                </c:pt>
                <c:pt idx="16">
                  <c:v>Facebook, sociální sítě</c:v>
                </c:pt>
              </c:strCache>
            </c:strRef>
          </c:cat>
          <c:val>
            <c:numRef>
              <c:f>'Děti a jejich aktivity'!$AS$105:$BI$105</c:f>
              <c:numCache>
                <c:formatCode>0%</c:formatCode>
                <c:ptCount val="17"/>
                <c:pt idx="0">
                  <c:v>1.4810930120017963E-2</c:v>
                </c:pt>
                <c:pt idx="1">
                  <c:v>4.6543564545911846E-2</c:v>
                </c:pt>
                <c:pt idx="2">
                  <c:v>5.9245179281732924E-2</c:v>
                </c:pt>
                <c:pt idx="3">
                  <c:v>6.4116709532792929E-2</c:v>
                </c:pt>
                <c:pt idx="4">
                  <c:v>6.6922162094915236E-2</c:v>
                </c:pt>
                <c:pt idx="5">
                  <c:v>9.0667942598004939E-2</c:v>
                </c:pt>
                <c:pt idx="6">
                  <c:v>0.19111544441157474</c:v>
                </c:pt>
                <c:pt idx="7">
                  <c:v>0.19139109066742399</c:v>
                </c:pt>
                <c:pt idx="8">
                  <c:v>0.30054480300490816</c:v>
                </c:pt>
                <c:pt idx="9">
                  <c:v>0.41981095384088868</c:v>
                </c:pt>
                <c:pt idx="10">
                  <c:v>0.35488972170749822</c:v>
                </c:pt>
                <c:pt idx="11">
                  <c:v>0.39907457192016349</c:v>
                </c:pt>
                <c:pt idx="12">
                  <c:v>0.30374056226757695</c:v>
                </c:pt>
                <c:pt idx="13">
                  <c:v>0.45146364056240051</c:v>
                </c:pt>
                <c:pt idx="14">
                  <c:v>0.54456296538756488</c:v>
                </c:pt>
                <c:pt idx="15">
                  <c:v>0.60681284844884509</c:v>
                </c:pt>
                <c:pt idx="16">
                  <c:v>0.65131629897796484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89-40A0-9124-DECEFDC3CACE}"/>
            </c:ext>
          </c:extLst>
        </c:ser>
        <c:ser>
          <c:idx val="1"/>
          <c:order val="1"/>
          <c:tx>
            <c:strRef>
              <c:f>'Děti a jejich aktivity'!$AR$106</c:f>
              <c:strCache>
                <c:ptCount val="1"/>
                <c:pt idx="0">
                  <c:v>Dívky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'Děti a jejich aktivity'!$AS$104:$BI$104</c:f>
              <c:strCache>
                <c:ptCount val="17"/>
                <c:pt idx="0">
                  <c:v>Hraní doma </c:v>
                </c:pt>
                <c:pt idx="1">
                  <c:v>Návštěva kroužků a sport</c:v>
                </c:pt>
                <c:pt idx="2">
                  <c:v>Čtení časopisů (a novin)</c:v>
                </c:pt>
                <c:pt idx="3">
                  <c:v>Psaní a publikování na internetu – vlastní články</c:v>
                </c:pt>
                <c:pt idx="4">
                  <c:v>Četba knih</c:v>
                </c:pt>
                <c:pt idx="5">
                  <c:v>Publikování fotek nebo videí na internetupchat atd.)</c:v>
                </c:pt>
                <c:pt idx="6">
                  <c:v>Četba článků, informací, blogů, na internetu</c:v>
                </c:pt>
                <c:pt idx="7">
                  <c:v>Četba delších příspěvků na sociálních sítích</c:v>
                </c:pt>
                <c:pt idx="8">
                  <c:v>Sledování filmů, videí - ne televize </c:v>
                </c:pt>
                <c:pt idx="9">
                  <c:v>Hraní elektronických her</c:v>
                </c:pt>
                <c:pt idx="10">
                  <c:v>Čas strávený venku s kamarády</c:v>
                </c:pt>
                <c:pt idx="11">
                  <c:v>Sledování televize </c:v>
                </c:pt>
                <c:pt idx="12">
                  <c:v>Příprava do školy </c:v>
                </c:pt>
                <c:pt idx="13">
                  <c:v>YouTube</c:v>
                </c:pt>
                <c:pt idx="14">
                  <c:v>Poslech hudby, písniček</c:v>
                </c:pt>
                <c:pt idx="15">
                  <c:v>Internet – vyhledávání, surfování</c:v>
                </c:pt>
                <c:pt idx="16">
                  <c:v>Facebook, sociální sítě</c:v>
                </c:pt>
              </c:strCache>
            </c:strRef>
          </c:cat>
          <c:val>
            <c:numRef>
              <c:f>'Děti a jejich aktivity'!$AS$106:$BI$106</c:f>
              <c:numCache>
                <c:formatCode>0%</c:formatCode>
                <c:ptCount val="17"/>
                <c:pt idx="0">
                  <c:v>1.5425498830832662E-2</c:v>
                </c:pt>
                <c:pt idx="1">
                  <c:v>4.172640119266767E-2</c:v>
                </c:pt>
                <c:pt idx="2">
                  <c:v>7.8928486518219154E-2</c:v>
                </c:pt>
                <c:pt idx="3">
                  <c:v>8.6831363048560595E-2</c:v>
                </c:pt>
                <c:pt idx="4">
                  <c:v>0.17568337203380635</c:v>
                </c:pt>
                <c:pt idx="5">
                  <c:v>0.16256527574536142</c:v>
                </c:pt>
                <c:pt idx="6">
                  <c:v>0.21416928341485797</c:v>
                </c:pt>
                <c:pt idx="7">
                  <c:v>0.22564954700046047</c:v>
                </c:pt>
                <c:pt idx="8">
                  <c:v>0.21700541115097272</c:v>
                </c:pt>
                <c:pt idx="9">
                  <c:v>0.15962336293147356</c:v>
                </c:pt>
                <c:pt idx="10">
                  <c:v>0.26558475252630731</c:v>
                </c:pt>
                <c:pt idx="11">
                  <c:v>0.34555510414563317</c:v>
                </c:pt>
                <c:pt idx="12">
                  <c:v>0.46965580163600418</c:v>
                </c:pt>
                <c:pt idx="13">
                  <c:v>0.35950266893424998</c:v>
                </c:pt>
                <c:pt idx="14">
                  <c:v>0.63992721346065695</c:v>
                </c:pt>
                <c:pt idx="15">
                  <c:v>0.60184393802549896</c:v>
                </c:pt>
                <c:pt idx="16">
                  <c:v>0.68026718350815474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E89-40A0-9124-DECEFDC3CAC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49473480"/>
        <c:axId val="449479384"/>
      </c:barChart>
      <c:catAx>
        <c:axId val="4494734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cs-CZ"/>
          </a:p>
        </c:txPr>
        <c:crossAx val="449479384"/>
        <c:crosses val="autoZero"/>
        <c:auto val="1"/>
        <c:lblAlgn val="ctr"/>
        <c:lblOffset val="100"/>
        <c:noMultiLvlLbl val="0"/>
      </c:catAx>
      <c:valAx>
        <c:axId val="449479384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449473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r>
              <a:rPr lang="cs-CZ" sz="1600" b="1" dirty="0" smtClean="0">
                <a:latin typeface="Arial Narrow" panose="020B0606020202030204" pitchFamily="34" charset="0"/>
              </a:rPr>
              <a:t>Běžný </a:t>
            </a:r>
            <a:r>
              <a:rPr lang="cs-CZ" sz="1600" b="1" dirty="0">
                <a:latin typeface="Arial Narrow" panose="020B0606020202030204" pitchFamily="34" charset="0"/>
              </a:rPr>
              <a:t>všední den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'Děti a jejich aktivity'!$O$166</c:f>
              <c:strCache>
                <c:ptCount val="1"/>
                <c:pt idx="0">
                  <c:v>15-16 let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'Děti a jejich aktivity'!$P$165:$Y$165</c:f>
              <c:strCache>
                <c:ptCount val="10"/>
                <c:pt idx="0">
                  <c:v>Sledování televize</c:v>
                </c:pt>
                <c:pt idx="1">
                  <c:v>Sledování filmů, videí - ne televize</c:v>
                </c:pt>
                <c:pt idx="2">
                  <c:v>Poslech hudby, písniček</c:v>
                </c:pt>
                <c:pt idx="3">
                  <c:v>Čtení časopisů, novin</c:v>
                </c:pt>
                <c:pt idx="4">
                  <c:v>Hraní elektronických her</c:v>
                </c:pt>
                <c:pt idx="5">
                  <c:v>Internet – vyhledávání, surfování</c:v>
                </c:pt>
                <c:pt idx="6">
                  <c:v>Využívání sociálních sítí </c:v>
                </c:pt>
                <c:pt idx="7">
                  <c:v>Četba článků, informací, blogů na internetu</c:v>
                </c:pt>
                <c:pt idx="8">
                  <c:v>Četba příspěvků na sociálních sítích</c:v>
                </c:pt>
                <c:pt idx="9">
                  <c:v>Četba knih</c:v>
                </c:pt>
              </c:strCache>
            </c:strRef>
          </c:cat>
          <c:val>
            <c:numRef>
              <c:f>'Děti a jejich aktivity'!$P$166:$Y$166</c:f>
              <c:numCache>
                <c:formatCode>0</c:formatCode>
                <c:ptCount val="10"/>
                <c:pt idx="0">
                  <c:v>59.352769983066949</c:v>
                </c:pt>
                <c:pt idx="1">
                  <c:v>64.357245547611129</c:v>
                </c:pt>
                <c:pt idx="2">
                  <c:v>83.990289604177292</c:v>
                </c:pt>
                <c:pt idx="3">
                  <c:v>13.201369692136739</c:v>
                </c:pt>
                <c:pt idx="4">
                  <c:v>57.055580132160031</c:v>
                </c:pt>
                <c:pt idx="5">
                  <c:v>52.463490782811597</c:v>
                </c:pt>
                <c:pt idx="6">
                  <c:v>70.002740803968479</c:v>
                </c:pt>
                <c:pt idx="7">
                  <c:v>22.358008361377731</c:v>
                </c:pt>
                <c:pt idx="8">
                  <c:v>22.37557261717976</c:v>
                </c:pt>
                <c:pt idx="9">
                  <c:v>33.516057337098061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9B-4AC0-B698-672AD0DC1A09}"/>
            </c:ext>
          </c:extLst>
        </c:ser>
        <c:ser>
          <c:idx val="1"/>
          <c:order val="1"/>
          <c:tx>
            <c:strRef>
              <c:f>'Děti a jejich aktivity'!$O$167</c:f>
              <c:strCache>
                <c:ptCount val="1"/>
                <c:pt idx="0">
                  <c:v>17-19 let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'Děti a jejich aktivity'!$P$165:$Y$165</c:f>
              <c:strCache>
                <c:ptCount val="10"/>
                <c:pt idx="0">
                  <c:v>Sledování televize</c:v>
                </c:pt>
                <c:pt idx="1">
                  <c:v>Sledování filmů, videí - ne televize</c:v>
                </c:pt>
                <c:pt idx="2">
                  <c:v>Poslech hudby, písniček</c:v>
                </c:pt>
                <c:pt idx="3">
                  <c:v>Čtení časopisů, novin</c:v>
                </c:pt>
                <c:pt idx="4">
                  <c:v>Hraní elektronických her</c:v>
                </c:pt>
                <c:pt idx="5">
                  <c:v>Internet – vyhledávání, surfování</c:v>
                </c:pt>
                <c:pt idx="6">
                  <c:v>Využívání sociálních sítí </c:v>
                </c:pt>
                <c:pt idx="7">
                  <c:v>Četba článků, informací, blogů na internetu</c:v>
                </c:pt>
                <c:pt idx="8">
                  <c:v>Četba příspěvků na sociálních sítích</c:v>
                </c:pt>
                <c:pt idx="9">
                  <c:v>Četba knih</c:v>
                </c:pt>
              </c:strCache>
            </c:strRef>
          </c:cat>
          <c:val>
            <c:numRef>
              <c:f>'Děti a jejich aktivity'!$P$167:$Y$167</c:f>
              <c:numCache>
                <c:formatCode>0</c:formatCode>
                <c:ptCount val="10"/>
                <c:pt idx="0">
                  <c:v>71.597171802985372</c:v>
                </c:pt>
                <c:pt idx="1">
                  <c:v>79.458169973753655</c:v>
                </c:pt>
                <c:pt idx="2">
                  <c:v>103.42053444790977</c:v>
                </c:pt>
                <c:pt idx="3">
                  <c:v>15.392866286363093</c:v>
                </c:pt>
                <c:pt idx="4">
                  <c:v>58.704405472541367</c:v>
                </c:pt>
                <c:pt idx="5">
                  <c:v>62.308553809326753</c:v>
                </c:pt>
                <c:pt idx="6">
                  <c:v>87.130982478736016</c:v>
                </c:pt>
                <c:pt idx="7">
                  <c:v>27.406030746008284</c:v>
                </c:pt>
                <c:pt idx="8">
                  <c:v>30.54522047868149</c:v>
                </c:pt>
                <c:pt idx="9">
                  <c:v>42.686369928069347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89B-4AC0-B698-672AD0DC1A0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44818800"/>
        <c:axId val="244820112"/>
      </c:barChart>
      <c:catAx>
        <c:axId val="244818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cs-CZ"/>
          </a:p>
        </c:txPr>
        <c:crossAx val="244820112"/>
        <c:crosses val="autoZero"/>
        <c:auto val="1"/>
        <c:lblAlgn val="ctr"/>
        <c:lblOffset val="100"/>
        <c:noMultiLvlLbl val="0"/>
      </c:catAx>
      <c:valAx>
        <c:axId val="244820112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244818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r>
              <a:rPr lang="cs-CZ" sz="16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Běžný </a:t>
            </a:r>
            <a:r>
              <a:rPr lang="cs-CZ" sz="1600" b="1" dirty="0">
                <a:solidFill>
                  <a:srgbClr val="FF0000"/>
                </a:solidFill>
                <a:latin typeface="Arial Narrow" panose="020B0606020202030204" pitchFamily="34" charset="0"/>
              </a:rPr>
              <a:t>víkendový den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rgbClr val="FF0000"/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'Děti a jejich aktivity'!$N$213</c:f>
              <c:strCache>
                <c:ptCount val="1"/>
                <c:pt idx="0">
                  <c:v>15-16 let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'Děti a jejich aktivity'!$O$212:$X$212</c:f>
              <c:strCache>
                <c:ptCount val="10"/>
                <c:pt idx="0">
                  <c:v>Sledování televize</c:v>
                </c:pt>
                <c:pt idx="1">
                  <c:v>Sledování filmů, videí - ne televize</c:v>
                </c:pt>
                <c:pt idx="2">
                  <c:v>Poslech hudby, písniček</c:v>
                </c:pt>
                <c:pt idx="3">
                  <c:v>Čtení časopisů, novin</c:v>
                </c:pt>
                <c:pt idx="4">
                  <c:v>Hraní elektronických her</c:v>
                </c:pt>
                <c:pt idx="5">
                  <c:v>Internet – vyhledávání, surfování</c:v>
                </c:pt>
                <c:pt idx="6">
                  <c:v>Využívání sociálních sítí </c:v>
                </c:pt>
                <c:pt idx="7">
                  <c:v>Četba článků, informací, blogů na internetu</c:v>
                </c:pt>
                <c:pt idx="8">
                  <c:v>Četba příspěvků na sociálních sítích</c:v>
                </c:pt>
                <c:pt idx="9">
                  <c:v>Četba knih</c:v>
                </c:pt>
              </c:strCache>
            </c:strRef>
          </c:cat>
          <c:val>
            <c:numRef>
              <c:f>'Děti a jejich aktivity'!$O$213:$X$213</c:f>
              <c:numCache>
                <c:formatCode>0</c:formatCode>
                <c:ptCount val="10"/>
                <c:pt idx="0">
                  <c:v>85.953045850722816</c:v>
                </c:pt>
                <c:pt idx="1">
                  <c:v>94.230656151761451</c:v>
                </c:pt>
                <c:pt idx="2">
                  <c:v>96.832052798070421</c:v>
                </c:pt>
                <c:pt idx="3">
                  <c:v>13.990509783910086</c:v>
                </c:pt>
                <c:pt idx="4">
                  <c:v>81.657640273309042</c:v>
                </c:pt>
                <c:pt idx="5">
                  <c:v>56.19352002923744</c:v>
                </c:pt>
                <c:pt idx="6">
                  <c:v>83.37377400709353</c:v>
                </c:pt>
                <c:pt idx="7">
                  <c:v>28.275811159361208</c:v>
                </c:pt>
                <c:pt idx="8">
                  <c:v>29.006013591509547</c:v>
                </c:pt>
                <c:pt idx="9">
                  <c:v>43.779503264949362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41-45D6-A8C9-7E5A110CCAC6}"/>
            </c:ext>
          </c:extLst>
        </c:ser>
        <c:ser>
          <c:idx val="1"/>
          <c:order val="1"/>
          <c:tx>
            <c:strRef>
              <c:f>'Děti a jejich aktivity'!$N$214</c:f>
              <c:strCache>
                <c:ptCount val="1"/>
                <c:pt idx="0">
                  <c:v>17-19 let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'Děti a jejich aktivity'!$O$212:$X$212</c:f>
              <c:strCache>
                <c:ptCount val="10"/>
                <c:pt idx="0">
                  <c:v>Sledování televize</c:v>
                </c:pt>
                <c:pt idx="1">
                  <c:v>Sledování filmů, videí - ne televize</c:v>
                </c:pt>
                <c:pt idx="2">
                  <c:v>Poslech hudby, písniček</c:v>
                </c:pt>
                <c:pt idx="3">
                  <c:v>Čtení časopisů, novin</c:v>
                </c:pt>
                <c:pt idx="4">
                  <c:v>Hraní elektronických her</c:v>
                </c:pt>
                <c:pt idx="5">
                  <c:v>Internet – vyhledávání, surfování</c:v>
                </c:pt>
                <c:pt idx="6">
                  <c:v>Využívání sociálních sítí </c:v>
                </c:pt>
                <c:pt idx="7">
                  <c:v>Četba článků, informací, blogů na internetu</c:v>
                </c:pt>
                <c:pt idx="8">
                  <c:v>Četba příspěvků na sociálních sítích</c:v>
                </c:pt>
                <c:pt idx="9">
                  <c:v>Četba knih</c:v>
                </c:pt>
              </c:strCache>
            </c:strRef>
          </c:cat>
          <c:val>
            <c:numRef>
              <c:f>'Děti a jejich aktivity'!$O$214:$X$214</c:f>
              <c:numCache>
                <c:formatCode>0</c:formatCode>
                <c:ptCount val="10"/>
                <c:pt idx="0">
                  <c:v>102.26900286730096</c:v>
                </c:pt>
                <c:pt idx="1">
                  <c:v>101.65671183749041</c:v>
                </c:pt>
                <c:pt idx="2">
                  <c:v>123.61167927074383</c:v>
                </c:pt>
                <c:pt idx="3">
                  <c:v>16.667013135554129</c:v>
                </c:pt>
                <c:pt idx="4">
                  <c:v>82.546913715744722</c:v>
                </c:pt>
                <c:pt idx="5">
                  <c:v>73.360504204033617</c:v>
                </c:pt>
                <c:pt idx="6">
                  <c:v>107.26284125242771</c:v>
                </c:pt>
                <c:pt idx="7">
                  <c:v>30.933509951160687</c:v>
                </c:pt>
                <c:pt idx="8">
                  <c:v>34.133845091960218</c:v>
                </c:pt>
                <c:pt idx="9">
                  <c:v>47.722858434086092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141-45D6-A8C9-7E5A110CCAC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526581520"/>
        <c:axId val="526581848"/>
      </c:barChart>
      <c:catAx>
        <c:axId val="526581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cs-CZ"/>
          </a:p>
        </c:txPr>
        <c:crossAx val="526581848"/>
        <c:crosses val="autoZero"/>
        <c:auto val="1"/>
        <c:lblAlgn val="ctr"/>
        <c:lblOffset val="100"/>
        <c:noMultiLvlLbl val="0"/>
      </c:catAx>
      <c:valAx>
        <c:axId val="526581848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526581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0" i="0" u="none" strike="noStrike" kern="1200" cap="none" spc="0" normalizeH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j-lt"/>
                <a:ea typeface="+mj-ea"/>
                <a:cs typeface="+mj-cs"/>
              </a:defRPr>
            </a:pPr>
            <a:r>
              <a:rPr lang="cs-CZ" sz="1600" b="1" i="0" baseline="0"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Kolik času v minutách věnuješ obvykle následujícím činnostem v den, kdy se těmto činnostem věnuješ - běžný všední den</a:t>
            </a:r>
            <a:endParaRPr lang="cs-CZ" sz="1600"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c:rich>
      </c:tx>
      <c:layout>
        <c:manualLayout>
          <c:xMode val="edge"/>
          <c:yMode val="edge"/>
          <c:x val="0.109243947858473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600" b="0" i="0" u="none" strike="noStrike" kern="1200" cap="none" spc="0" normalizeH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j-lt"/>
              <a:ea typeface="+mj-ea"/>
              <a:cs typeface="+mj-cs"/>
            </a:defRPr>
          </a:pPr>
          <a:endParaRPr lang="cs-CZ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'Děti a jejich aktivity'!$N$352</c:f>
              <c:strCache>
                <c:ptCount val="1"/>
                <c:pt idx="0">
                  <c:v>Samé jedničky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'Děti a jejich aktivity'!$O$351:$X$351</c:f>
              <c:strCache>
                <c:ptCount val="10"/>
                <c:pt idx="0">
                  <c:v>Sledování televize živé vysílání</c:v>
                </c:pt>
                <c:pt idx="1">
                  <c:v>Sledování filmů, videí, YouTube</c:v>
                </c:pt>
                <c:pt idx="2">
                  <c:v>Poslech hudby</c:v>
                </c:pt>
                <c:pt idx="3">
                  <c:v>Čtení časopisů a novin</c:v>
                </c:pt>
                <c:pt idx="4">
                  <c:v>Hraní elektronických her</c:v>
                </c:pt>
                <c:pt idx="5">
                  <c:v>Internet – vyhledávání, surfování</c:v>
                </c:pt>
                <c:pt idx="6">
                  <c:v>Facebook, sociální sítě</c:v>
                </c:pt>
                <c:pt idx="7">
                  <c:v>Četba článků, informací, blogů na internetu</c:v>
                </c:pt>
                <c:pt idx="8">
                  <c:v>Četba delších příspěvků na sociálních sítích, tweety, chaty</c:v>
                </c:pt>
                <c:pt idx="9">
                  <c:v>Četba knih</c:v>
                </c:pt>
              </c:strCache>
            </c:strRef>
          </c:cat>
          <c:val>
            <c:numRef>
              <c:f>'Děti a jejich aktivity'!$O$352:$X$352</c:f>
              <c:numCache>
                <c:formatCode>0</c:formatCode>
                <c:ptCount val="10"/>
                <c:pt idx="0">
                  <c:v>47.999333691507246</c:v>
                </c:pt>
                <c:pt idx="1">
                  <c:v>46.57882254613115</c:v>
                </c:pt>
                <c:pt idx="2">
                  <c:v>45.729447827391041</c:v>
                </c:pt>
                <c:pt idx="3">
                  <c:v>15.577921399235372</c:v>
                </c:pt>
                <c:pt idx="4">
                  <c:v>33.224840255775774</c:v>
                </c:pt>
                <c:pt idx="5">
                  <c:v>25.43393119960599</c:v>
                </c:pt>
                <c:pt idx="6">
                  <c:v>32.962296057162455</c:v>
                </c:pt>
                <c:pt idx="7">
                  <c:v>14.738212251100517</c:v>
                </c:pt>
                <c:pt idx="8">
                  <c:v>17.569941187833255</c:v>
                </c:pt>
                <c:pt idx="9">
                  <c:v>36.96923366675292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83-42CD-8DD7-3975E0AC063A}"/>
            </c:ext>
          </c:extLst>
        </c:ser>
        <c:ser>
          <c:idx val="1"/>
          <c:order val="1"/>
          <c:tx>
            <c:strRef>
              <c:f>'Děti a jejich aktivity'!$N$355</c:f>
              <c:strCache>
                <c:ptCount val="1"/>
                <c:pt idx="0">
                  <c:v>Čtyřka/pětka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'Děti a jejich aktivity'!$O$351:$X$351</c:f>
              <c:strCache>
                <c:ptCount val="10"/>
                <c:pt idx="0">
                  <c:v>Sledování televize živé vysílání</c:v>
                </c:pt>
                <c:pt idx="1">
                  <c:v>Sledování filmů, videí, YouTube</c:v>
                </c:pt>
                <c:pt idx="2">
                  <c:v>Poslech hudby</c:v>
                </c:pt>
                <c:pt idx="3">
                  <c:v>Čtení časopisů a novin</c:v>
                </c:pt>
                <c:pt idx="4">
                  <c:v>Hraní elektronických her</c:v>
                </c:pt>
                <c:pt idx="5">
                  <c:v>Internet – vyhledávání, surfování</c:v>
                </c:pt>
                <c:pt idx="6">
                  <c:v>Facebook, sociální sítě</c:v>
                </c:pt>
                <c:pt idx="7">
                  <c:v>Četba článků, informací, blogů na internetu</c:v>
                </c:pt>
                <c:pt idx="8">
                  <c:v>Četba delších příspěvků na sociálních sítích, tweety, chaty</c:v>
                </c:pt>
                <c:pt idx="9">
                  <c:v>Četba knih</c:v>
                </c:pt>
              </c:strCache>
            </c:strRef>
          </c:cat>
          <c:val>
            <c:numRef>
              <c:f>'Děti a jejich aktivity'!$O$355:$X$355</c:f>
              <c:numCache>
                <c:formatCode>0</c:formatCode>
                <c:ptCount val="10"/>
                <c:pt idx="0">
                  <c:v>79.598949136042478</c:v>
                </c:pt>
                <c:pt idx="1">
                  <c:v>80.894225025066049</c:v>
                </c:pt>
                <c:pt idx="2">
                  <c:v>99.040749518624082</c:v>
                </c:pt>
                <c:pt idx="3">
                  <c:v>13.94674642080138</c:v>
                </c:pt>
                <c:pt idx="4">
                  <c:v>74.328968639518806</c:v>
                </c:pt>
                <c:pt idx="5">
                  <c:v>67.331207373649576</c:v>
                </c:pt>
                <c:pt idx="6">
                  <c:v>94.833367264616413</c:v>
                </c:pt>
                <c:pt idx="7">
                  <c:v>25.80165390564343</c:v>
                </c:pt>
                <c:pt idx="8">
                  <c:v>33.262305478527558</c:v>
                </c:pt>
                <c:pt idx="9">
                  <c:v>29.780305279041183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283-42CD-8DD7-3975E0AC063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99"/>
        <c:axId val="460144464"/>
        <c:axId val="460144792"/>
      </c:barChart>
      <c:catAx>
        <c:axId val="46014446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cap="none" spc="0" normalizeH="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cs-CZ"/>
          </a:p>
        </c:txPr>
        <c:crossAx val="460144792"/>
        <c:crosses val="autoZero"/>
        <c:auto val="1"/>
        <c:lblAlgn val="ctr"/>
        <c:lblOffset val="100"/>
        <c:noMultiLvlLbl val="0"/>
      </c:catAx>
      <c:valAx>
        <c:axId val="46014479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60144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/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defRPr>
            </a:pPr>
            <a:r>
              <a:rPr lang="cs-CZ" sz="1600" b="1">
                <a:latin typeface="Arial Narrow" panose="020B0606020202030204" pitchFamily="34" charset="0"/>
              </a:rPr>
              <a:t>Jak často se věnuješ následujícím činnostem?  (denně)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j-ea"/>
              <a:cs typeface="+mj-cs"/>
            </a:defRPr>
          </a:pPr>
          <a:endParaRPr lang="cs-CZ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'Děti a jejich aktivity'!$V$182</c:f>
              <c:strCache>
                <c:ptCount val="1"/>
                <c:pt idx="0">
                  <c:v>Samé jedničky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'Děti a jejich aktivity'!$W$181:$AM$181</c:f>
              <c:strCache>
                <c:ptCount val="17"/>
                <c:pt idx="0">
                  <c:v>Příprava do školy</c:v>
                </c:pt>
                <c:pt idx="1">
                  <c:v>Návštěva kroužků, sport</c:v>
                </c:pt>
                <c:pt idx="2">
                  <c:v>Hraní doma</c:v>
                </c:pt>
                <c:pt idx="3">
                  <c:v>Čas venku s kamarády</c:v>
                </c:pt>
                <c:pt idx="4">
                  <c:v>Sledování televize (živé vysílání)</c:v>
                </c:pt>
                <c:pt idx="5">
                  <c:v>Sledování filmů, videí </c:v>
                </c:pt>
                <c:pt idx="6">
                  <c:v>Poslech hudby</c:v>
                </c:pt>
                <c:pt idx="7">
                  <c:v>YouTube</c:v>
                </c:pt>
                <c:pt idx="8">
                  <c:v>Čtení časopisů, novin</c:v>
                </c:pt>
                <c:pt idx="9">
                  <c:v>Hraní elektronických her</c:v>
                </c:pt>
                <c:pt idx="10">
                  <c:v>Internet – vyhledávání, surfování</c:v>
                </c:pt>
                <c:pt idx="11">
                  <c:v>Využívání Facebooku, sociálních sítí</c:v>
                </c:pt>
                <c:pt idx="12">
                  <c:v>Publikování, vkládání fotek, videí</c:v>
                </c:pt>
                <c:pt idx="13">
                  <c:v>Četba článků, blogů, povídek na internetu</c:v>
                </c:pt>
                <c:pt idx="14">
                  <c:v>Četba delších příspěvků na soc. sítích, chaty</c:v>
                </c:pt>
                <c:pt idx="15">
                  <c:v>Psaní a publikování na internetu</c:v>
                </c:pt>
                <c:pt idx="16">
                  <c:v>Četba knih</c:v>
                </c:pt>
              </c:strCache>
            </c:strRef>
          </c:cat>
          <c:val>
            <c:numRef>
              <c:f>'Děti a jejich aktivity'!$W$182:$AM$182</c:f>
              <c:numCache>
                <c:formatCode>0%</c:formatCode>
                <c:ptCount val="17"/>
                <c:pt idx="0">
                  <c:v>0.74287879404139223</c:v>
                </c:pt>
                <c:pt idx="1">
                  <c:v>0.10099444409575289</c:v>
                </c:pt>
                <c:pt idx="2">
                  <c:v>0.26917655162789261</c:v>
                </c:pt>
                <c:pt idx="3">
                  <c:v>0.20844518403238502</c:v>
                </c:pt>
                <c:pt idx="4">
                  <c:v>0.38056991518005462</c:v>
                </c:pt>
                <c:pt idx="5">
                  <c:v>0.15353027605647479</c:v>
                </c:pt>
                <c:pt idx="6">
                  <c:v>0.32041177449693525</c:v>
                </c:pt>
                <c:pt idx="7">
                  <c:v>0.22750046739133903</c:v>
                </c:pt>
                <c:pt idx="8">
                  <c:v>5.5697689208260993E-2</c:v>
                </c:pt>
                <c:pt idx="9">
                  <c:v>0.22440133282607344</c:v>
                </c:pt>
                <c:pt idx="10">
                  <c:v>0.20947105242507974</c:v>
                </c:pt>
                <c:pt idx="11">
                  <c:v>0.19676872859976752</c:v>
                </c:pt>
                <c:pt idx="12">
                  <c:v>4.0793984450571259E-2</c:v>
                </c:pt>
                <c:pt idx="13">
                  <c:v>6.713452507481113E-2</c:v>
                </c:pt>
                <c:pt idx="14">
                  <c:v>8.9907315172668145E-2</c:v>
                </c:pt>
                <c:pt idx="15">
                  <c:v>4.3775061836774896E-2</c:v>
                </c:pt>
                <c:pt idx="16">
                  <c:v>0.33838921541190886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E3-4B86-9AB0-9F44549DC027}"/>
            </c:ext>
          </c:extLst>
        </c:ser>
        <c:ser>
          <c:idx val="1"/>
          <c:order val="1"/>
          <c:tx>
            <c:strRef>
              <c:f>'Děti a jejich aktivity'!$V$185</c:f>
              <c:strCache>
                <c:ptCount val="1"/>
                <c:pt idx="0">
                  <c:v>Čtyřka/pětka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'Děti a jejich aktivity'!$W$181:$AM$181</c:f>
              <c:strCache>
                <c:ptCount val="17"/>
                <c:pt idx="0">
                  <c:v>Příprava do školy</c:v>
                </c:pt>
                <c:pt idx="1">
                  <c:v>Návštěva kroužků, sport</c:v>
                </c:pt>
                <c:pt idx="2">
                  <c:v>Hraní doma</c:v>
                </c:pt>
                <c:pt idx="3">
                  <c:v>Čas venku s kamarády</c:v>
                </c:pt>
                <c:pt idx="4">
                  <c:v>Sledování televize (živé vysílání)</c:v>
                </c:pt>
                <c:pt idx="5">
                  <c:v>Sledování filmů, videí </c:v>
                </c:pt>
                <c:pt idx="6">
                  <c:v>Poslech hudby</c:v>
                </c:pt>
                <c:pt idx="7">
                  <c:v>YouTube</c:v>
                </c:pt>
                <c:pt idx="8">
                  <c:v>Čtení časopisů, novin</c:v>
                </c:pt>
                <c:pt idx="9">
                  <c:v>Hraní elektronických her</c:v>
                </c:pt>
                <c:pt idx="10">
                  <c:v>Internet – vyhledávání, surfování</c:v>
                </c:pt>
                <c:pt idx="11">
                  <c:v>Využívání Facebooku, sociálních sítí</c:v>
                </c:pt>
                <c:pt idx="12">
                  <c:v>Publikování, vkládání fotek, videí</c:v>
                </c:pt>
                <c:pt idx="13">
                  <c:v>Četba článků, blogů, povídek na internetu</c:v>
                </c:pt>
                <c:pt idx="14">
                  <c:v>Četba delších příspěvků na soc. sítích, chaty</c:v>
                </c:pt>
                <c:pt idx="15">
                  <c:v>Psaní a publikování na internetu</c:v>
                </c:pt>
                <c:pt idx="16">
                  <c:v>Četba knih</c:v>
                </c:pt>
              </c:strCache>
            </c:strRef>
          </c:cat>
          <c:val>
            <c:numRef>
              <c:f>'Děti a jejich aktivity'!$W$185:$AM$185</c:f>
              <c:numCache>
                <c:formatCode>0%</c:formatCode>
                <c:ptCount val="17"/>
                <c:pt idx="0">
                  <c:v>0.27210087959001494</c:v>
                </c:pt>
                <c:pt idx="1">
                  <c:v>4.2703280962338476E-2</c:v>
                </c:pt>
                <c:pt idx="2">
                  <c:v>2.2876714151002443E-2</c:v>
                </c:pt>
                <c:pt idx="3">
                  <c:v>0.46044146553346449</c:v>
                </c:pt>
                <c:pt idx="4">
                  <c:v>0.48150883558387375</c:v>
                </c:pt>
                <c:pt idx="5">
                  <c:v>0.30121091349069867</c:v>
                </c:pt>
                <c:pt idx="6">
                  <c:v>0.57389439068443582</c:v>
                </c:pt>
                <c:pt idx="7">
                  <c:v>0.45460200779667159</c:v>
                </c:pt>
                <c:pt idx="8">
                  <c:v>3.6990055880267783E-2</c:v>
                </c:pt>
                <c:pt idx="9">
                  <c:v>0.37670238954915469</c:v>
                </c:pt>
                <c:pt idx="10">
                  <c:v>0.53790339090177475</c:v>
                </c:pt>
                <c:pt idx="11">
                  <c:v>0.67597183771121261</c:v>
                </c:pt>
                <c:pt idx="12">
                  <c:v>0.1595867677313344</c:v>
                </c:pt>
                <c:pt idx="13">
                  <c:v>0.17529369430719993</c:v>
                </c:pt>
                <c:pt idx="14">
                  <c:v>0.20966109177267034</c:v>
                </c:pt>
                <c:pt idx="15">
                  <c:v>8.5442490483097266E-2</c:v>
                </c:pt>
                <c:pt idx="16">
                  <c:v>6.9607809715985292E-2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7E3-4B86-9AB0-9F44549DC02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99"/>
        <c:axId val="521089240"/>
        <c:axId val="521090224"/>
      </c:barChart>
      <c:catAx>
        <c:axId val="52108924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cap="none" spc="0" normalizeH="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cs-CZ"/>
          </a:p>
        </c:txPr>
        <c:crossAx val="521090224"/>
        <c:crosses val="autoZero"/>
        <c:auto val="1"/>
        <c:lblAlgn val="ctr"/>
        <c:lblOffset val="100"/>
        <c:noMultiLvlLbl val="0"/>
      </c:catAx>
      <c:valAx>
        <c:axId val="521090224"/>
        <c:scaling>
          <c:orientation val="minMax"/>
        </c:scaling>
        <c:delete val="1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%" sourceLinked="1"/>
        <c:majorTickMark val="none"/>
        <c:minorTickMark val="none"/>
        <c:tickLblPos val="nextTo"/>
        <c:crossAx val="5210892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/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0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747F21-619C-4B50-B2EB-6FB6F92F57CA}" type="doc">
      <dgm:prSet loTypeId="urn:microsoft.com/office/officeart/2005/8/layout/bList2" loCatId="list" qsTypeId="urn:microsoft.com/office/officeart/2005/8/quickstyle/simple1" qsCatId="simple" csTypeId="urn:microsoft.com/office/officeart/2005/8/colors/accent1_2" csCatId="accent1" phldr="1"/>
      <dgm:spPr/>
    </dgm:pt>
    <dgm:pt modelId="{0E6D7888-6A8E-4B70-AEB7-935370CE7175}">
      <dgm:prSet phldrT="[Text]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dirty="0" smtClean="0"/>
            <a:t>Věk</a:t>
          </a:r>
          <a:endParaRPr lang="cs-CZ" dirty="0"/>
        </a:p>
      </dgm:t>
    </dgm:pt>
    <dgm:pt modelId="{D30D8F12-0BE4-4411-A14A-36209747315F}" type="parTrans" cxnId="{CC4E8C48-AAEF-4848-9B33-2A3415B605D4}">
      <dgm:prSet/>
      <dgm:spPr/>
      <dgm:t>
        <a:bodyPr/>
        <a:lstStyle/>
        <a:p>
          <a:endParaRPr lang="cs-CZ"/>
        </a:p>
      </dgm:t>
    </dgm:pt>
    <dgm:pt modelId="{F211A661-D08B-420C-B657-E80849F73C6E}" type="sibTrans" cxnId="{CC4E8C48-AAEF-4848-9B33-2A3415B605D4}">
      <dgm:prSet/>
      <dgm:spPr/>
      <dgm:t>
        <a:bodyPr/>
        <a:lstStyle/>
        <a:p>
          <a:endParaRPr lang="cs-CZ"/>
        </a:p>
      </dgm:t>
    </dgm:pt>
    <dgm:pt modelId="{EA38B70F-83DC-4FA4-9EBD-B9972225F0F2}">
      <dgm:prSet phldrT="[Text]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dirty="0" smtClean="0"/>
            <a:t>Gender</a:t>
          </a:r>
          <a:endParaRPr lang="cs-CZ" dirty="0"/>
        </a:p>
      </dgm:t>
    </dgm:pt>
    <dgm:pt modelId="{F2BD8CA6-8E72-452A-ABF2-EDFA2BE8A9C5}" type="parTrans" cxnId="{516D431D-871D-42DB-866B-A8E9702EB618}">
      <dgm:prSet/>
      <dgm:spPr/>
      <dgm:t>
        <a:bodyPr/>
        <a:lstStyle/>
        <a:p>
          <a:endParaRPr lang="cs-CZ"/>
        </a:p>
      </dgm:t>
    </dgm:pt>
    <dgm:pt modelId="{3316ACC9-DEEB-4195-81E0-B49D85FC70EA}" type="sibTrans" cxnId="{516D431D-871D-42DB-866B-A8E9702EB618}">
      <dgm:prSet/>
      <dgm:spPr/>
      <dgm:t>
        <a:bodyPr/>
        <a:lstStyle/>
        <a:p>
          <a:endParaRPr lang="cs-CZ"/>
        </a:p>
      </dgm:t>
    </dgm:pt>
    <dgm:pt modelId="{8F9F73C5-0F71-4637-8632-90EFB5B0BF1E}">
      <dgm:prSet phldrT="[Text]"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dirty="0" smtClean="0"/>
            <a:t>Vzdělání rodičů</a:t>
          </a:r>
          <a:endParaRPr lang="cs-CZ" dirty="0"/>
        </a:p>
      </dgm:t>
    </dgm:pt>
    <dgm:pt modelId="{8C5ABC3C-B515-47FE-870B-A5A50E60CA8A}" type="parTrans" cxnId="{E5D0F35F-1375-4B55-9325-EEC3075BCF6B}">
      <dgm:prSet/>
      <dgm:spPr/>
      <dgm:t>
        <a:bodyPr/>
        <a:lstStyle/>
        <a:p>
          <a:endParaRPr lang="cs-CZ"/>
        </a:p>
      </dgm:t>
    </dgm:pt>
    <dgm:pt modelId="{D05685D7-65DE-4CA3-80B6-91E057C68944}" type="sibTrans" cxnId="{E5D0F35F-1375-4B55-9325-EEC3075BCF6B}">
      <dgm:prSet/>
      <dgm:spPr/>
      <dgm:t>
        <a:bodyPr/>
        <a:lstStyle/>
        <a:p>
          <a:endParaRPr lang="cs-CZ"/>
        </a:p>
      </dgm:t>
    </dgm:pt>
    <dgm:pt modelId="{B3D3108C-CB43-41C7-A75E-924A257F9EF5}">
      <dgm:prSet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Dívky čtou výrazně více – častěji a déle než chlapci</a:t>
          </a:r>
          <a:endParaRPr lang="cs-CZ" b="1" dirty="0">
            <a:solidFill>
              <a:schemeClr val="tx1"/>
            </a:solidFill>
          </a:endParaRPr>
        </a:p>
      </dgm:t>
    </dgm:pt>
    <dgm:pt modelId="{916B4C0D-5A4B-440A-BE5C-D6F93931454E}" type="parTrans" cxnId="{CB90E870-6D13-4E51-B11C-65C67F5FE123}">
      <dgm:prSet/>
      <dgm:spPr/>
      <dgm:t>
        <a:bodyPr/>
        <a:lstStyle/>
        <a:p>
          <a:endParaRPr lang="cs-CZ"/>
        </a:p>
      </dgm:t>
    </dgm:pt>
    <dgm:pt modelId="{9977AAFC-D4C3-4173-847A-6DBF08A3CED2}" type="sibTrans" cxnId="{CB90E870-6D13-4E51-B11C-65C67F5FE123}">
      <dgm:prSet/>
      <dgm:spPr/>
      <dgm:t>
        <a:bodyPr/>
        <a:lstStyle/>
        <a:p>
          <a:endParaRPr lang="cs-CZ"/>
        </a:p>
      </dgm:t>
    </dgm:pt>
    <dgm:pt modelId="{C41A8DE0-4193-4D32-930A-CC283994A2DD}">
      <dgm:prSet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Mladší děti potřebují získat čtenářskou dovednost</a:t>
          </a:r>
          <a:endParaRPr lang="cs-CZ" b="1" dirty="0">
            <a:solidFill>
              <a:schemeClr val="tx1"/>
            </a:solidFill>
          </a:endParaRPr>
        </a:p>
      </dgm:t>
    </dgm:pt>
    <dgm:pt modelId="{1C7CC857-A133-43AE-B1FC-83A4B009A729}" type="parTrans" cxnId="{8D0A12EE-E521-4EB7-AE9E-A653D39AC02B}">
      <dgm:prSet/>
      <dgm:spPr/>
      <dgm:t>
        <a:bodyPr/>
        <a:lstStyle/>
        <a:p>
          <a:endParaRPr lang="cs-CZ"/>
        </a:p>
      </dgm:t>
    </dgm:pt>
    <dgm:pt modelId="{92AFE580-AD62-4AE1-92CB-77F1B081BF5E}" type="sibTrans" cxnId="{8D0A12EE-E521-4EB7-AE9E-A653D39AC02B}">
      <dgm:prSet/>
      <dgm:spPr/>
      <dgm:t>
        <a:bodyPr/>
        <a:lstStyle/>
        <a:p>
          <a:endParaRPr lang="cs-CZ"/>
        </a:p>
      </dgm:t>
    </dgm:pt>
    <dgm:pt modelId="{7218A249-51E2-4BF0-B901-AADD4EF17089}">
      <dgm:prSet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Starší děti čtou méně často, ale déle</a:t>
          </a:r>
          <a:endParaRPr lang="cs-CZ" b="1" dirty="0">
            <a:solidFill>
              <a:schemeClr val="tx1"/>
            </a:solidFill>
          </a:endParaRPr>
        </a:p>
      </dgm:t>
    </dgm:pt>
    <dgm:pt modelId="{2827A325-C4F3-4054-B57F-E043B41EE8CB}" type="parTrans" cxnId="{550F1DED-8A86-4908-8CA1-0B2141802A71}">
      <dgm:prSet/>
      <dgm:spPr/>
      <dgm:t>
        <a:bodyPr/>
        <a:lstStyle/>
        <a:p>
          <a:endParaRPr lang="cs-CZ"/>
        </a:p>
      </dgm:t>
    </dgm:pt>
    <dgm:pt modelId="{7F9AF53F-DD79-4322-974F-3E25369DD6F9}" type="sibTrans" cxnId="{550F1DED-8A86-4908-8CA1-0B2141802A71}">
      <dgm:prSet/>
      <dgm:spPr/>
      <dgm:t>
        <a:bodyPr/>
        <a:lstStyle/>
        <a:p>
          <a:endParaRPr lang="cs-CZ"/>
        </a:p>
      </dgm:t>
    </dgm:pt>
    <dgm:pt modelId="{ABF24AD4-29DA-4AA0-A8A8-5ACAADCC549D}">
      <dgm:prSet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S věkem roste podíl dětí, které nečtou vůbec</a:t>
          </a:r>
          <a:endParaRPr lang="cs-CZ" b="1" dirty="0">
            <a:solidFill>
              <a:schemeClr val="tx1"/>
            </a:solidFill>
          </a:endParaRPr>
        </a:p>
      </dgm:t>
    </dgm:pt>
    <dgm:pt modelId="{8AE8C770-7BE6-41EA-8DF0-72F8191850DC}" type="parTrans" cxnId="{6A32D03E-4789-489B-A2BF-25582C874F53}">
      <dgm:prSet/>
      <dgm:spPr/>
      <dgm:t>
        <a:bodyPr/>
        <a:lstStyle/>
        <a:p>
          <a:endParaRPr lang="cs-CZ"/>
        </a:p>
      </dgm:t>
    </dgm:pt>
    <dgm:pt modelId="{52EB9AF2-F283-4236-A506-FFF50061F671}" type="sibTrans" cxnId="{6A32D03E-4789-489B-A2BF-25582C874F53}">
      <dgm:prSet/>
      <dgm:spPr/>
      <dgm:t>
        <a:bodyPr/>
        <a:lstStyle/>
        <a:p>
          <a:endParaRPr lang="cs-CZ"/>
        </a:p>
      </dgm:t>
    </dgm:pt>
    <dgm:pt modelId="{B7FDACC4-EF08-4FF1-A70C-D329E19DE512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Vzdělání rodičů ovlivňuje čtenářství dětí v mnoha ohledech</a:t>
          </a:r>
          <a:endParaRPr lang="cs-CZ" b="1" dirty="0">
            <a:solidFill>
              <a:schemeClr val="tx1"/>
            </a:solidFill>
          </a:endParaRPr>
        </a:p>
      </dgm:t>
    </dgm:pt>
    <dgm:pt modelId="{2033BF0A-2614-474D-8E9E-8ED09C0C6842}" type="parTrans" cxnId="{6636F351-C0FF-421C-9CEF-E7E74CC64F50}">
      <dgm:prSet/>
      <dgm:spPr/>
      <dgm:t>
        <a:bodyPr/>
        <a:lstStyle/>
        <a:p>
          <a:endParaRPr lang="cs-CZ"/>
        </a:p>
      </dgm:t>
    </dgm:pt>
    <dgm:pt modelId="{7263CF18-61C9-4458-9695-165EF2BE9AAF}" type="sibTrans" cxnId="{6636F351-C0FF-421C-9CEF-E7E74CC64F50}">
      <dgm:prSet/>
      <dgm:spPr/>
      <dgm:t>
        <a:bodyPr/>
        <a:lstStyle/>
        <a:p>
          <a:endParaRPr lang="cs-CZ"/>
        </a:p>
      </dgm:t>
    </dgm:pt>
    <dgm:pt modelId="{C8315FE4-825E-41D2-B89B-2D565DE01E75}">
      <dgm:prSet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Maminky čtou výrazně častěji než tatínkové a také častěji navštěvují knihovny</a:t>
          </a:r>
          <a:endParaRPr lang="cs-CZ" b="1" dirty="0">
            <a:solidFill>
              <a:schemeClr val="tx1"/>
            </a:solidFill>
          </a:endParaRPr>
        </a:p>
      </dgm:t>
    </dgm:pt>
    <dgm:pt modelId="{564AD512-C531-4074-9487-25D85827E039}" type="parTrans" cxnId="{359365F2-5B32-474B-A8F5-B1450B7C1DE9}">
      <dgm:prSet/>
      <dgm:spPr/>
      <dgm:t>
        <a:bodyPr/>
        <a:lstStyle/>
        <a:p>
          <a:endParaRPr lang="cs-CZ"/>
        </a:p>
      </dgm:t>
    </dgm:pt>
    <dgm:pt modelId="{AD7AEDA2-38C6-4E24-8F82-B97770F728B1}" type="sibTrans" cxnId="{359365F2-5B32-474B-A8F5-B1450B7C1DE9}">
      <dgm:prSet/>
      <dgm:spPr/>
      <dgm:t>
        <a:bodyPr/>
        <a:lstStyle/>
        <a:p>
          <a:endParaRPr lang="cs-CZ"/>
        </a:p>
      </dgm:t>
    </dgm:pt>
    <dgm:pt modelId="{B99DE7CA-0F4B-461A-8DB2-179610BE5503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Děti vzdělanějších rodičů jsou silnějšími čtenáři</a:t>
          </a:r>
          <a:endParaRPr lang="cs-CZ" b="1" dirty="0">
            <a:solidFill>
              <a:schemeClr val="tx1"/>
            </a:solidFill>
          </a:endParaRPr>
        </a:p>
      </dgm:t>
    </dgm:pt>
    <dgm:pt modelId="{DA1CA9ED-C891-44A8-B726-D68A7B455111}" type="parTrans" cxnId="{36319FD5-2F2A-441D-A9F3-26A3388AE503}">
      <dgm:prSet/>
      <dgm:spPr/>
      <dgm:t>
        <a:bodyPr/>
        <a:lstStyle/>
        <a:p>
          <a:endParaRPr lang="cs-CZ"/>
        </a:p>
      </dgm:t>
    </dgm:pt>
    <dgm:pt modelId="{EA0AC96A-0F91-4279-9C82-4340368ED6A1}" type="sibTrans" cxnId="{36319FD5-2F2A-441D-A9F3-26A3388AE503}">
      <dgm:prSet/>
      <dgm:spPr/>
      <dgm:t>
        <a:bodyPr/>
        <a:lstStyle/>
        <a:p>
          <a:endParaRPr lang="cs-CZ"/>
        </a:p>
      </dgm:t>
    </dgm:pt>
    <dgm:pt modelId="{CD1B06C0-0836-4C91-A99A-D41BF259AD1C}">
      <dgm:prSet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Genderové rozdíly v čtenářství s věkem zesilují</a:t>
          </a:r>
          <a:endParaRPr lang="cs-CZ" b="1" dirty="0">
            <a:solidFill>
              <a:schemeClr val="tx1"/>
            </a:solidFill>
          </a:endParaRPr>
        </a:p>
      </dgm:t>
    </dgm:pt>
    <dgm:pt modelId="{507A3B22-F95A-4053-A031-F6A7C7AFFC38}" type="parTrans" cxnId="{BEBC77C0-6C0E-4142-86EB-DB085539000F}">
      <dgm:prSet/>
      <dgm:spPr/>
      <dgm:t>
        <a:bodyPr/>
        <a:lstStyle/>
        <a:p>
          <a:endParaRPr lang="cs-CZ"/>
        </a:p>
      </dgm:t>
    </dgm:pt>
    <dgm:pt modelId="{C18B7055-0D0A-4F40-B300-F4CC5D9624DD}" type="sibTrans" cxnId="{BEBC77C0-6C0E-4142-86EB-DB085539000F}">
      <dgm:prSet/>
      <dgm:spPr/>
      <dgm:t>
        <a:bodyPr/>
        <a:lstStyle/>
        <a:p>
          <a:endParaRPr lang="cs-CZ"/>
        </a:p>
      </dgm:t>
    </dgm:pt>
    <dgm:pt modelId="{57CB56F1-26D2-407A-A8D6-32C2E00327F5}">
      <dgm:prSet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cs-CZ" b="1" dirty="0">
            <a:solidFill>
              <a:schemeClr val="tx1"/>
            </a:solidFill>
          </a:endParaRPr>
        </a:p>
      </dgm:t>
    </dgm:pt>
    <dgm:pt modelId="{5B1F5818-0CC6-4EBA-95AA-1AE1CFF08C20}" type="parTrans" cxnId="{C2489CF8-E76D-44BA-A09C-BDC05C5BAC89}">
      <dgm:prSet/>
      <dgm:spPr/>
      <dgm:t>
        <a:bodyPr/>
        <a:lstStyle/>
        <a:p>
          <a:endParaRPr lang="cs-CZ"/>
        </a:p>
      </dgm:t>
    </dgm:pt>
    <dgm:pt modelId="{56DDBC8F-08F4-40F1-913C-022065D0E812}" type="sibTrans" cxnId="{C2489CF8-E76D-44BA-A09C-BDC05C5BAC89}">
      <dgm:prSet/>
      <dgm:spPr/>
      <dgm:t>
        <a:bodyPr/>
        <a:lstStyle/>
        <a:p>
          <a:endParaRPr lang="cs-CZ"/>
        </a:p>
      </dgm:t>
    </dgm:pt>
    <dgm:pt modelId="{42FAC3BA-CB6A-4A7D-B887-2C8A7C5A93C7}">
      <dgm:prSet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Vzdělanější rodiče častěji čtou sami i  předčítají dětem </a:t>
          </a:r>
          <a:endParaRPr lang="cs-CZ" b="1" dirty="0">
            <a:solidFill>
              <a:schemeClr val="tx1"/>
            </a:solidFill>
          </a:endParaRPr>
        </a:p>
      </dgm:t>
    </dgm:pt>
    <dgm:pt modelId="{BFD30A8B-51BD-4462-971B-978551142A94}" type="parTrans" cxnId="{D0DE2E0E-23A6-43E3-820B-168DA9C98545}">
      <dgm:prSet/>
      <dgm:spPr/>
      <dgm:t>
        <a:bodyPr/>
        <a:lstStyle/>
        <a:p>
          <a:endParaRPr lang="cs-CZ"/>
        </a:p>
      </dgm:t>
    </dgm:pt>
    <dgm:pt modelId="{B1F7DD05-4FFD-4941-A500-75E852038878}" type="sibTrans" cxnId="{D0DE2E0E-23A6-43E3-820B-168DA9C98545}">
      <dgm:prSet/>
      <dgm:spPr/>
      <dgm:t>
        <a:bodyPr/>
        <a:lstStyle/>
        <a:p>
          <a:endParaRPr lang="cs-CZ"/>
        </a:p>
      </dgm:t>
    </dgm:pt>
    <dgm:pt modelId="{646BBC66-DE6B-4FED-AE2D-800015C1C9C5}" type="pres">
      <dgm:prSet presAssocID="{5D747F21-619C-4B50-B2EB-6FB6F92F57CA}" presName="diagram" presStyleCnt="0">
        <dgm:presLayoutVars>
          <dgm:dir/>
          <dgm:animLvl val="lvl"/>
          <dgm:resizeHandles val="exact"/>
        </dgm:presLayoutVars>
      </dgm:prSet>
      <dgm:spPr/>
    </dgm:pt>
    <dgm:pt modelId="{C482BA58-BD9B-4E66-A725-D00E7E7F3187}" type="pres">
      <dgm:prSet presAssocID="{0E6D7888-6A8E-4B70-AEB7-935370CE7175}" presName="compNode" presStyleCnt="0"/>
      <dgm:spPr/>
    </dgm:pt>
    <dgm:pt modelId="{CBD841A4-8A8E-4D8F-A980-9BABEE0CBFD8}" type="pres">
      <dgm:prSet presAssocID="{0E6D7888-6A8E-4B70-AEB7-935370CE7175}" presName="childRect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81A518F-C6AA-4709-AD31-4D63AF287C5F}" type="pres">
      <dgm:prSet presAssocID="{0E6D7888-6A8E-4B70-AEB7-935370CE7175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0E17497-E0E6-4712-8078-94CBC73CD9F8}" type="pres">
      <dgm:prSet presAssocID="{0E6D7888-6A8E-4B70-AEB7-935370CE7175}" presName="parentRect" presStyleLbl="alignNode1" presStyleIdx="0" presStyleCnt="3"/>
      <dgm:spPr/>
      <dgm:t>
        <a:bodyPr/>
        <a:lstStyle/>
        <a:p>
          <a:endParaRPr lang="cs-CZ"/>
        </a:p>
      </dgm:t>
    </dgm:pt>
    <dgm:pt modelId="{F64FF9CC-CC04-4532-9F60-D88FDBE64DE6}" type="pres">
      <dgm:prSet presAssocID="{0E6D7888-6A8E-4B70-AEB7-935370CE7175}" presName="adorn" presStyleLbl="fgAccFollowNode1" presStyleIdx="0" presStyleCnt="3"/>
      <dgm:spPr/>
    </dgm:pt>
    <dgm:pt modelId="{9B2F9D12-26AC-4EE4-B02D-C77D37C1DBFE}" type="pres">
      <dgm:prSet presAssocID="{F211A661-D08B-420C-B657-E80849F73C6E}" presName="sibTrans" presStyleLbl="sibTrans2D1" presStyleIdx="0" presStyleCnt="0"/>
      <dgm:spPr/>
      <dgm:t>
        <a:bodyPr/>
        <a:lstStyle/>
        <a:p>
          <a:endParaRPr lang="cs-CZ"/>
        </a:p>
      </dgm:t>
    </dgm:pt>
    <dgm:pt modelId="{DF94F5B0-B014-4595-8AE0-820A7B7BCC51}" type="pres">
      <dgm:prSet presAssocID="{EA38B70F-83DC-4FA4-9EBD-B9972225F0F2}" presName="compNode" presStyleCnt="0"/>
      <dgm:spPr/>
    </dgm:pt>
    <dgm:pt modelId="{75181B62-F30E-4FAA-B73D-2794A6575469}" type="pres">
      <dgm:prSet presAssocID="{EA38B70F-83DC-4FA4-9EBD-B9972225F0F2}" presName="childRect" presStyleLbl="bgAcc1" presStyleIdx="1" presStyleCnt="3" custLinFactNeighborY="196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7846668-D9CA-4CAB-A57F-71ACD33130F5}" type="pres">
      <dgm:prSet presAssocID="{EA38B70F-83DC-4FA4-9EBD-B9972225F0F2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7CB3A26-A5FA-407C-98E4-BD107C499C4F}" type="pres">
      <dgm:prSet presAssocID="{EA38B70F-83DC-4FA4-9EBD-B9972225F0F2}" presName="parentRect" presStyleLbl="alignNode1" presStyleIdx="1" presStyleCnt="3"/>
      <dgm:spPr/>
      <dgm:t>
        <a:bodyPr/>
        <a:lstStyle/>
        <a:p>
          <a:endParaRPr lang="cs-CZ"/>
        </a:p>
      </dgm:t>
    </dgm:pt>
    <dgm:pt modelId="{9CB4B3EF-F278-4233-9BD7-BB6816719CAE}" type="pres">
      <dgm:prSet presAssocID="{EA38B70F-83DC-4FA4-9EBD-B9972225F0F2}" presName="adorn" presStyleLbl="fgAccFollowNode1" presStyleIdx="1" presStyleCnt="3"/>
      <dgm:spPr/>
    </dgm:pt>
    <dgm:pt modelId="{C15D9794-5002-4205-A13E-BBAE4DBE1044}" type="pres">
      <dgm:prSet presAssocID="{3316ACC9-DEEB-4195-81E0-B49D85FC70EA}" presName="sibTrans" presStyleLbl="sibTrans2D1" presStyleIdx="0" presStyleCnt="0"/>
      <dgm:spPr/>
      <dgm:t>
        <a:bodyPr/>
        <a:lstStyle/>
        <a:p>
          <a:endParaRPr lang="cs-CZ"/>
        </a:p>
      </dgm:t>
    </dgm:pt>
    <dgm:pt modelId="{243A5118-490F-4262-991A-3B2746B15E49}" type="pres">
      <dgm:prSet presAssocID="{8F9F73C5-0F71-4637-8632-90EFB5B0BF1E}" presName="compNode" presStyleCnt="0"/>
      <dgm:spPr/>
    </dgm:pt>
    <dgm:pt modelId="{B7EDB904-54D0-45ED-9E44-948994E51B40}" type="pres">
      <dgm:prSet presAssocID="{8F9F73C5-0F71-4637-8632-90EFB5B0BF1E}" presName="childRect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DDD79DB-E3A4-4688-86D9-E14E34B5D2E2}" type="pres">
      <dgm:prSet presAssocID="{8F9F73C5-0F71-4637-8632-90EFB5B0BF1E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48D1D09-E7B6-4154-B8EF-E094FED56234}" type="pres">
      <dgm:prSet presAssocID="{8F9F73C5-0F71-4637-8632-90EFB5B0BF1E}" presName="parentRect" presStyleLbl="alignNode1" presStyleIdx="2" presStyleCnt="3"/>
      <dgm:spPr/>
      <dgm:t>
        <a:bodyPr/>
        <a:lstStyle/>
        <a:p>
          <a:endParaRPr lang="cs-CZ"/>
        </a:p>
      </dgm:t>
    </dgm:pt>
    <dgm:pt modelId="{44889326-C083-4CED-A7EB-23623776B898}" type="pres">
      <dgm:prSet presAssocID="{8F9F73C5-0F71-4637-8632-90EFB5B0BF1E}" presName="adorn" presStyleLbl="fgAccFollowNode1" presStyleIdx="2" presStyleCnt="3"/>
      <dgm:spPr/>
    </dgm:pt>
  </dgm:ptLst>
  <dgm:cxnLst>
    <dgm:cxn modelId="{CB90E870-6D13-4E51-B11C-65C67F5FE123}" srcId="{EA38B70F-83DC-4FA4-9EBD-B9972225F0F2}" destId="{B3D3108C-CB43-41C7-A75E-924A257F9EF5}" srcOrd="0" destOrd="0" parTransId="{916B4C0D-5A4B-440A-BE5C-D6F93931454E}" sibTransId="{9977AAFC-D4C3-4173-847A-6DBF08A3CED2}"/>
    <dgm:cxn modelId="{359365F2-5B32-474B-A8F5-B1450B7C1DE9}" srcId="{EA38B70F-83DC-4FA4-9EBD-B9972225F0F2}" destId="{C8315FE4-825E-41D2-B89B-2D565DE01E75}" srcOrd="2" destOrd="0" parTransId="{564AD512-C531-4074-9487-25D85827E039}" sibTransId="{AD7AEDA2-38C6-4E24-8F82-B97770F728B1}"/>
    <dgm:cxn modelId="{B4635A61-28DC-433E-9D1D-FB9DEC3C0DC5}" type="presOf" srcId="{7218A249-51E2-4BF0-B901-AADD4EF17089}" destId="{CBD841A4-8A8E-4D8F-A980-9BABEE0CBFD8}" srcOrd="0" destOrd="1" presId="urn:microsoft.com/office/officeart/2005/8/layout/bList2"/>
    <dgm:cxn modelId="{967027E8-460E-4C34-A899-A373F040F039}" type="presOf" srcId="{C8315FE4-825E-41D2-B89B-2D565DE01E75}" destId="{75181B62-F30E-4FAA-B73D-2794A6575469}" srcOrd="0" destOrd="2" presId="urn:microsoft.com/office/officeart/2005/8/layout/bList2"/>
    <dgm:cxn modelId="{C5A3EBD9-58F5-47CB-BC1E-8CD813DF36BC}" type="presOf" srcId="{3316ACC9-DEEB-4195-81E0-B49D85FC70EA}" destId="{C15D9794-5002-4205-A13E-BBAE4DBE1044}" srcOrd="0" destOrd="0" presId="urn:microsoft.com/office/officeart/2005/8/layout/bList2"/>
    <dgm:cxn modelId="{C8A524DA-CD4E-4C9C-8801-BB7D4FE771EB}" type="presOf" srcId="{8F9F73C5-0F71-4637-8632-90EFB5B0BF1E}" destId="{748D1D09-E7B6-4154-B8EF-E094FED56234}" srcOrd="1" destOrd="0" presId="urn:microsoft.com/office/officeart/2005/8/layout/bList2"/>
    <dgm:cxn modelId="{BD739BE4-8BE0-40F2-998B-B5F3B5DADCC8}" type="presOf" srcId="{EA38B70F-83DC-4FA4-9EBD-B9972225F0F2}" destId="{D7CB3A26-A5FA-407C-98E4-BD107C499C4F}" srcOrd="1" destOrd="0" presId="urn:microsoft.com/office/officeart/2005/8/layout/bList2"/>
    <dgm:cxn modelId="{B86E4AB6-059D-491E-85B6-098F22F48B73}" type="presOf" srcId="{ABF24AD4-29DA-4AA0-A8A8-5ACAADCC549D}" destId="{CBD841A4-8A8E-4D8F-A980-9BABEE0CBFD8}" srcOrd="0" destOrd="2" presId="urn:microsoft.com/office/officeart/2005/8/layout/bList2"/>
    <dgm:cxn modelId="{D0DE2E0E-23A6-43E3-820B-168DA9C98545}" srcId="{8F9F73C5-0F71-4637-8632-90EFB5B0BF1E}" destId="{42FAC3BA-CB6A-4A7D-B887-2C8A7C5A93C7}" srcOrd="1" destOrd="0" parTransId="{BFD30A8B-51BD-4462-971B-978551142A94}" sibTransId="{B1F7DD05-4FFD-4941-A500-75E852038878}"/>
    <dgm:cxn modelId="{E5D0F35F-1375-4B55-9325-EEC3075BCF6B}" srcId="{5D747F21-619C-4B50-B2EB-6FB6F92F57CA}" destId="{8F9F73C5-0F71-4637-8632-90EFB5B0BF1E}" srcOrd="2" destOrd="0" parTransId="{8C5ABC3C-B515-47FE-870B-A5A50E60CA8A}" sibTransId="{D05685D7-65DE-4CA3-80B6-91E057C68944}"/>
    <dgm:cxn modelId="{1BACD8E7-0529-41BA-AB16-05FF8C3FA762}" type="presOf" srcId="{B99DE7CA-0F4B-461A-8DB2-179610BE5503}" destId="{B7EDB904-54D0-45ED-9E44-948994E51B40}" srcOrd="0" destOrd="2" presId="urn:microsoft.com/office/officeart/2005/8/layout/bList2"/>
    <dgm:cxn modelId="{E20CFEB0-5C04-4044-ABF4-CD9BEA9D955D}" type="presOf" srcId="{C41A8DE0-4193-4D32-930A-CC283994A2DD}" destId="{CBD841A4-8A8E-4D8F-A980-9BABEE0CBFD8}" srcOrd="0" destOrd="0" presId="urn:microsoft.com/office/officeart/2005/8/layout/bList2"/>
    <dgm:cxn modelId="{36319FD5-2F2A-441D-A9F3-26A3388AE503}" srcId="{8F9F73C5-0F71-4637-8632-90EFB5B0BF1E}" destId="{B99DE7CA-0F4B-461A-8DB2-179610BE5503}" srcOrd="2" destOrd="0" parTransId="{DA1CA9ED-C891-44A8-B726-D68A7B455111}" sibTransId="{EA0AC96A-0F91-4279-9C82-4340368ED6A1}"/>
    <dgm:cxn modelId="{C2489CF8-E76D-44BA-A09C-BDC05C5BAC89}" srcId="{EA38B70F-83DC-4FA4-9EBD-B9972225F0F2}" destId="{57CB56F1-26D2-407A-A8D6-32C2E00327F5}" srcOrd="1" destOrd="0" parTransId="{5B1F5818-0CC6-4EBA-95AA-1AE1CFF08C20}" sibTransId="{56DDBC8F-08F4-40F1-913C-022065D0E812}"/>
    <dgm:cxn modelId="{7DDD55FF-CFDF-4F7F-ACBC-A31BA003A435}" type="presOf" srcId="{8F9F73C5-0F71-4637-8632-90EFB5B0BF1E}" destId="{6DDD79DB-E3A4-4688-86D9-E14E34B5D2E2}" srcOrd="0" destOrd="0" presId="urn:microsoft.com/office/officeart/2005/8/layout/bList2"/>
    <dgm:cxn modelId="{EF66641F-C61D-4756-8DF3-6767F6C506DD}" type="presOf" srcId="{5D747F21-619C-4B50-B2EB-6FB6F92F57CA}" destId="{646BBC66-DE6B-4FED-AE2D-800015C1C9C5}" srcOrd="0" destOrd="0" presId="urn:microsoft.com/office/officeart/2005/8/layout/bList2"/>
    <dgm:cxn modelId="{6A32D03E-4789-489B-A2BF-25582C874F53}" srcId="{0E6D7888-6A8E-4B70-AEB7-935370CE7175}" destId="{ABF24AD4-29DA-4AA0-A8A8-5ACAADCC549D}" srcOrd="2" destOrd="0" parTransId="{8AE8C770-7BE6-41EA-8DF0-72F8191850DC}" sibTransId="{52EB9AF2-F283-4236-A506-FFF50061F671}"/>
    <dgm:cxn modelId="{1D83FD07-1872-4B55-81F3-2BEF20399139}" type="presOf" srcId="{42FAC3BA-CB6A-4A7D-B887-2C8A7C5A93C7}" destId="{B7EDB904-54D0-45ED-9E44-948994E51B40}" srcOrd="0" destOrd="1" presId="urn:microsoft.com/office/officeart/2005/8/layout/bList2"/>
    <dgm:cxn modelId="{71FAC2E5-F5B2-4754-8A69-163913F7980A}" type="presOf" srcId="{B7FDACC4-EF08-4FF1-A70C-D329E19DE512}" destId="{B7EDB904-54D0-45ED-9E44-948994E51B40}" srcOrd="0" destOrd="0" presId="urn:microsoft.com/office/officeart/2005/8/layout/bList2"/>
    <dgm:cxn modelId="{C2E46FE9-BD87-48E7-9908-24329C1269FD}" type="presOf" srcId="{0E6D7888-6A8E-4B70-AEB7-935370CE7175}" destId="{981A518F-C6AA-4709-AD31-4D63AF287C5F}" srcOrd="0" destOrd="0" presId="urn:microsoft.com/office/officeart/2005/8/layout/bList2"/>
    <dgm:cxn modelId="{D93035A0-C27A-4667-A198-3F6F5CDDDA99}" type="presOf" srcId="{0E6D7888-6A8E-4B70-AEB7-935370CE7175}" destId="{40E17497-E0E6-4712-8078-94CBC73CD9F8}" srcOrd="1" destOrd="0" presId="urn:microsoft.com/office/officeart/2005/8/layout/bList2"/>
    <dgm:cxn modelId="{42472DB1-DC75-4610-8EB7-E2A145D4BA38}" type="presOf" srcId="{57CB56F1-26D2-407A-A8D6-32C2E00327F5}" destId="{75181B62-F30E-4FAA-B73D-2794A6575469}" srcOrd="0" destOrd="1" presId="urn:microsoft.com/office/officeart/2005/8/layout/bList2"/>
    <dgm:cxn modelId="{A3E2A431-F85A-485B-8E65-2E23A32B6BE7}" type="presOf" srcId="{EA38B70F-83DC-4FA4-9EBD-B9972225F0F2}" destId="{D7846668-D9CA-4CAB-A57F-71ACD33130F5}" srcOrd="0" destOrd="0" presId="urn:microsoft.com/office/officeart/2005/8/layout/bList2"/>
    <dgm:cxn modelId="{EC19B62F-6BED-48C8-BDFA-02D6A55A75A8}" type="presOf" srcId="{B3D3108C-CB43-41C7-A75E-924A257F9EF5}" destId="{75181B62-F30E-4FAA-B73D-2794A6575469}" srcOrd="0" destOrd="0" presId="urn:microsoft.com/office/officeart/2005/8/layout/bList2"/>
    <dgm:cxn modelId="{CC4E8C48-AAEF-4848-9B33-2A3415B605D4}" srcId="{5D747F21-619C-4B50-B2EB-6FB6F92F57CA}" destId="{0E6D7888-6A8E-4B70-AEB7-935370CE7175}" srcOrd="0" destOrd="0" parTransId="{D30D8F12-0BE4-4411-A14A-36209747315F}" sibTransId="{F211A661-D08B-420C-B657-E80849F73C6E}"/>
    <dgm:cxn modelId="{4E311512-2E1C-4DFE-A1E1-EA17C7986100}" type="presOf" srcId="{CD1B06C0-0836-4C91-A99A-D41BF259AD1C}" destId="{CBD841A4-8A8E-4D8F-A980-9BABEE0CBFD8}" srcOrd="0" destOrd="3" presId="urn:microsoft.com/office/officeart/2005/8/layout/bList2"/>
    <dgm:cxn modelId="{516D431D-871D-42DB-866B-A8E9702EB618}" srcId="{5D747F21-619C-4B50-B2EB-6FB6F92F57CA}" destId="{EA38B70F-83DC-4FA4-9EBD-B9972225F0F2}" srcOrd="1" destOrd="0" parTransId="{F2BD8CA6-8E72-452A-ABF2-EDFA2BE8A9C5}" sibTransId="{3316ACC9-DEEB-4195-81E0-B49D85FC70EA}"/>
    <dgm:cxn modelId="{A4521605-3012-4F98-8973-66D9A9905B13}" type="presOf" srcId="{F211A661-D08B-420C-B657-E80849F73C6E}" destId="{9B2F9D12-26AC-4EE4-B02D-C77D37C1DBFE}" srcOrd="0" destOrd="0" presId="urn:microsoft.com/office/officeart/2005/8/layout/bList2"/>
    <dgm:cxn modelId="{8D0A12EE-E521-4EB7-AE9E-A653D39AC02B}" srcId="{0E6D7888-6A8E-4B70-AEB7-935370CE7175}" destId="{C41A8DE0-4193-4D32-930A-CC283994A2DD}" srcOrd="0" destOrd="0" parTransId="{1C7CC857-A133-43AE-B1FC-83A4B009A729}" sibTransId="{92AFE580-AD62-4AE1-92CB-77F1B081BF5E}"/>
    <dgm:cxn modelId="{6636F351-C0FF-421C-9CEF-E7E74CC64F50}" srcId="{8F9F73C5-0F71-4637-8632-90EFB5B0BF1E}" destId="{B7FDACC4-EF08-4FF1-A70C-D329E19DE512}" srcOrd="0" destOrd="0" parTransId="{2033BF0A-2614-474D-8E9E-8ED09C0C6842}" sibTransId="{7263CF18-61C9-4458-9695-165EF2BE9AAF}"/>
    <dgm:cxn modelId="{BEBC77C0-6C0E-4142-86EB-DB085539000F}" srcId="{0E6D7888-6A8E-4B70-AEB7-935370CE7175}" destId="{CD1B06C0-0836-4C91-A99A-D41BF259AD1C}" srcOrd="3" destOrd="0" parTransId="{507A3B22-F95A-4053-A031-F6A7C7AFFC38}" sibTransId="{C18B7055-0D0A-4F40-B300-F4CC5D9624DD}"/>
    <dgm:cxn modelId="{550F1DED-8A86-4908-8CA1-0B2141802A71}" srcId="{0E6D7888-6A8E-4B70-AEB7-935370CE7175}" destId="{7218A249-51E2-4BF0-B901-AADD4EF17089}" srcOrd="1" destOrd="0" parTransId="{2827A325-C4F3-4054-B57F-E043B41EE8CB}" sibTransId="{7F9AF53F-DD79-4322-974F-3E25369DD6F9}"/>
    <dgm:cxn modelId="{E47AACEC-3AF6-40C4-AEB2-F1CE1480C8DA}" type="presParOf" srcId="{646BBC66-DE6B-4FED-AE2D-800015C1C9C5}" destId="{C482BA58-BD9B-4E66-A725-D00E7E7F3187}" srcOrd="0" destOrd="0" presId="urn:microsoft.com/office/officeart/2005/8/layout/bList2"/>
    <dgm:cxn modelId="{64FB3428-358D-40BC-8134-E6362B7DE21B}" type="presParOf" srcId="{C482BA58-BD9B-4E66-A725-D00E7E7F3187}" destId="{CBD841A4-8A8E-4D8F-A980-9BABEE0CBFD8}" srcOrd="0" destOrd="0" presId="urn:microsoft.com/office/officeart/2005/8/layout/bList2"/>
    <dgm:cxn modelId="{73FE4DA4-0F8E-4B77-95D4-F0439A97FF04}" type="presParOf" srcId="{C482BA58-BD9B-4E66-A725-D00E7E7F3187}" destId="{981A518F-C6AA-4709-AD31-4D63AF287C5F}" srcOrd="1" destOrd="0" presId="urn:microsoft.com/office/officeart/2005/8/layout/bList2"/>
    <dgm:cxn modelId="{D1AC2172-7D51-49E0-868C-2FFA0CC3EDD6}" type="presParOf" srcId="{C482BA58-BD9B-4E66-A725-D00E7E7F3187}" destId="{40E17497-E0E6-4712-8078-94CBC73CD9F8}" srcOrd="2" destOrd="0" presId="urn:microsoft.com/office/officeart/2005/8/layout/bList2"/>
    <dgm:cxn modelId="{37E0CB32-9EB0-469D-9DF6-AF46CDE04D4E}" type="presParOf" srcId="{C482BA58-BD9B-4E66-A725-D00E7E7F3187}" destId="{F64FF9CC-CC04-4532-9F60-D88FDBE64DE6}" srcOrd="3" destOrd="0" presId="urn:microsoft.com/office/officeart/2005/8/layout/bList2"/>
    <dgm:cxn modelId="{52B8BDD3-B76B-4853-844D-09DA96644753}" type="presParOf" srcId="{646BBC66-DE6B-4FED-AE2D-800015C1C9C5}" destId="{9B2F9D12-26AC-4EE4-B02D-C77D37C1DBFE}" srcOrd="1" destOrd="0" presId="urn:microsoft.com/office/officeart/2005/8/layout/bList2"/>
    <dgm:cxn modelId="{D60F4ACB-7BCC-46DA-B676-E8C757B3002D}" type="presParOf" srcId="{646BBC66-DE6B-4FED-AE2D-800015C1C9C5}" destId="{DF94F5B0-B014-4595-8AE0-820A7B7BCC51}" srcOrd="2" destOrd="0" presId="urn:microsoft.com/office/officeart/2005/8/layout/bList2"/>
    <dgm:cxn modelId="{9F21742B-09F3-4D8F-A725-552C832AE213}" type="presParOf" srcId="{DF94F5B0-B014-4595-8AE0-820A7B7BCC51}" destId="{75181B62-F30E-4FAA-B73D-2794A6575469}" srcOrd="0" destOrd="0" presId="urn:microsoft.com/office/officeart/2005/8/layout/bList2"/>
    <dgm:cxn modelId="{13F47B04-E19E-4A1C-98BA-A70D38068D0F}" type="presParOf" srcId="{DF94F5B0-B014-4595-8AE0-820A7B7BCC51}" destId="{D7846668-D9CA-4CAB-A57F-71ACD33130F5}" srcOrd="1" destOrd="0" presId="urn:microsoft.com/office/officeart/2005/8/layout/bList2"/>
    <dgm:cxn modelId="{C24CBB61-463D-4952-9AD2-A0A501DCEBFB}" type="presParOf" srcId="{DF94F5B0-B014-4595-8AE0-820A7B7BCC51}" destId="{D7CB3A26-A5FA-407C-98E4-BD107C499C4F}" srcOrd="2" destOrd="0" presId="urn:microsoft.com/office/officeart/2005/8/layout/bList2"/>
    <dgm:cxn modelId="{C39A8675-1DA2-4C16-85D7-D19729E20985}" type="presParOf" srcId="{DF94F5B0-B014-4595-8AE0-820A7B7BCC51}" destId="{9CB4B3EF-F278-4233-9BD7-BB6816719CAE}" srcOrd="3" destOrd="0" presId="urn:microsoft.com/office/officeart/2005/8/layout/bList2"/>
    <dgm:cxn modelId="{E86F58F8-15D9-4B9F-9AAB-64E51465A2F3}" type="presParOf" srcId="{646BBC66-DE6B-4FED-AE2D-800015C1C9C5}" destId="{C15D9794-5002-4205-A13E-BBAE4DBE1044}" srcOrd="3" destOrd="0" presId="urn:microsoft.com/office/officeart/2005/8/layout/bList2"/>
    <dgm:cxn modelId="{69E62C02-D109-4369-B01B-A64403B23DE1}" type="presParOf" srcId="{646BBC66-DE6B-4FED-AE2D-800015C1C9C5}" destId="{243A5118-490F-4262-991A-3B2746B15E49}" srcOrd="4" destOrd="0" presId="urn:microsoft.com/office/officeart/2005/8/layout/bList2"/>
    <dgm:cxn modelId="{147C8C89-2015-4847-B674-CFE2862D2D07}" type="presParOf" srcId="{243A5118-490F-4262-991A-3B2746B15E49}" destId="{B7EDB904-54D0-45ED-9E44-948994E51B40}" srcOrd="0" destOrd="0" presId="urn:microsoft.com/office/officeart/2005/8/layout/bList2"/>
    <dgm:cxn modelId="{B7D5BB46-5E9E-468E-A1A5-59D39EBA1194}" type="presParOf" srcId="{243A5118-490F-4262-991A-3B2746B15E49}" destId="{6DDD79DB-E3A4-4688-86D9-E14E34B5D2E2}" srcOrd="1" destOrd="0" presId="urn:microsoft.com/office/officeart/2005/8/layout/bList2"/>
    <dgm:cxn modelId="{F873A511-2238-4431-898C-78678216E775}" type="presParOf" srcId="{243A5118-490F-4262-991A-3B2746B15E49}" destId="{748D1D09-E7B6-4154-B8EF-E094FED56234}" srcOrd="2" destOrd="0" presId="urn:microsoft.com/office/officeart/2005/8/layout/bList2"/>
    <dgm:cxn modelId="{3999FEE0-9D9D-4321-8FE2-75892EF0F58C}" type="presParOf" srcId="{243A5118-490F-4262-991A-3B2746B15E49}" destId="{44889326-C083-4CED-A7EB-23623776B898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D841A4-8A8E-4D8F-A980-9BABEE0CBFD8}">
      <dsp:nvSpPr>
        <dsp:cNvPr id="0" name=""/>
        <dsp:cNvSpPr/>
      </dsp:nvSpPr>
      <dsp:spPr>
        <a:xfrm>
          <a:off x="5840" y="12217"/>
          <a:ext cx="2522414" cy="1882928"/>
        </a:xfrm>
        <a:prstGeom prst="round2SameRect">
          <a:avLst>
            <a:gd name="adj1" fmla="val 8000"/>
            <a:gd name="adj2" fmla="val 0"/>
          </a:avLst>
        </a:prstGeom>
        <a:solidFill>
          <a:schemeClr val="lt1"/>
        </a:solidFill>
        <a:ln w="1270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17780" tIns="53340" rIns="17780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b="1" kern="1200" dirty="0" smtClean="0">
              <a:solidFill>
                <a:schemeClr val="tx1"/>
              </a:solidFill>
            </a:rPr>
            <a:t>Mladší děti potřebují získat čtenářskou dovednost</a:t>
          </a:r>
          <a:endParaRPr lang="cs-CZ" sz="1400" b="1" kern="1200" dirty="0">
            <a:solidFill>
              <a:schemeClr val="tx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b="1" kern="1200" dirty="0" smtClean="0">
              <a:solidFill>
                <a:schemeClr val="tx1"/>
              </a:solidFill>
            </a:rPr>
            <a:t>Starší děti čtou méně často, ale déle</a:t>
          </a:r>
          <a:endParaRPr lang="cs-CZ" sz="1400" b="1" kern="1200" dirty="0">
            <a:solidFill>
              <a:schemeClr val="tx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b="1" kern="1200" dirty="0" smtClean="0">
              <a:solidFill>
                <a:schemeClr val="tx1"/>
              </a:solidFill>
            </a:rPr>
            <a:t>S věkem roste podíl dětí, které nečtou vůbec</a:t>
          </a:r>
          <a:endParaRPr lang="cs-CZ" sz="1400" b="1" kern="1200" dirty="0">
            <a:solidFill>
              <a:schemeClr val="tx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b="1" kern="1200" dirty="0" smtClean="0">
              <a:solidFill>
                <a:schemeClr val="tx1"/>
              </a:solidFill>
            </a:rPr>
            <a:t>Genderové rozdíly v čtenářství s věkem zesilují</a:t>
          </a:r>
          <a:endParaRPr lang="cs-CZ" sz="1400" b="1" kern="1200" dirty="0">
            <a:solidFill>
              <a:schemeClr val="tx1"/>
            </a:solidFill>
          </a:endParaRPr>
        </a:p>
      </dsp:txBody>
      <dsp:txXfrm>
        <a:off x="49959" y="56336"/>
        <a:ext cx="2434176" cy="1838809"/>
      </dsp:txXfrm>
    </dsp:sp>
    <dsp:sp modelId="{40E17497-E0E6-4712-8078-94CBC73CD9F8}">
      <dsp:nvSpPr>
        <dsp:cNvPr id="0" name=""/>
        <dsp:cNvSpPr/>
      </dsp:nvSpPr>
      <dsp:spPr>
        <a:xfrm>
          <a:off x="5840" y="1895145"/>
          <a:ext cx="2522414" cy="809659"/>
        </a:xfrm>
        <a:prstGeom prst="rect">
          <a:avLst/>
        </a:prstGeom>
        <a:solidFill>
          <a:schemeClr val="accent3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110490" tIns="0" rIns="36830" bIns="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kern="1200" dirty="0" smtClean="0"/>
            <a:t>Věk</a:t>
          </a:r>
          <a:endParaRPr lang="cs-CZ" sz="2900" kern="1200" dirty="0"/>
        </a:p>
      </dsp:txBody>
      <dsp:txXfrm>
        <a:off x="5840" y="1895145"/>
        <a:ext cx="1776348" cy="809659"/>
      </dsp:txXfrm>
    </dsp:sp>
    <dsp:sp modelId="{F64FF9CC-CC04-4532-9F60-D88FDBE64DE6}">
      <dsp:nvSpPr>
        <dsp:cNvPr id="0" name=""/>
        <dsp:cNvSpPr/>
      </dsp:nvSpPr>
      <dsp:spPr>
        <a:xfrm>
          <a:off x="1853543" y="2023752"/>
          <a:ext cx="882844" cy="882844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181B62-F30E-4FAA-B73D-2794A6575469}">
      <dsp:nvSpPr>
        <dsp:cNvPr id="0" name=""/>
        <dsp:cNvSpPr/>
      </dsp:nvSpPr>
      <dsp:spPr>
        <a:xfrm>
          <a:off x="2955107" y="49254"/>
          <a:ext cx="2522414" cy="1882928"/>
        </a:xfrm>
        <a:prstGeom prst="round2SameRect">
          <a:avLst>
            <a:gd name="adj1" fmla="val 8000"/>
            <a:gd name="adj2" fmla="val 0"/>
          </a:avLst>
        </a:prstGeom>
        <a:solidFill>
          <a:schemeClr val="lt1"/>
        </a:solidFill>
        <a:ln w="1270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17780" tIns="53340" rIns="17780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b="1" kern="1200" dirty="0" smtClean="0">
              <a:solidFill>
                <a:schemeClr val="tx1"/>
              </a:solidFill>
            </a:rPr>
            <a:t>Dívky čtou výrazně více – častěji a déle než chlapci</a:t>
          </a:r>
          <a:endParaRPr lang="cs-CZ" sz="1400" b="1" kern="1200" dirty="0">
            <a:solidFill>
              <a:schemeClr val="tx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cs-CZ" sz="1400" b="1" kern="1200" dirty="0">
            <a:solidFill>
              <a:schemeClr val="tx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b="1" kern="1200" dirty="0" smtClean="0">
              <a:solidFill>
                <a:schemeClr val="tx1"/>
              </a:solidFill>
            </a:rPr>
            <a:t>Maminky čtou výrazně častěji než tatínkové a také častěji navštěvují knihovny</a:t>
          </a:r>
          <a:endParaRPr lang="cs-CZ" sz="1400" b="1" kern="1200" dirty="0">
            <a:solidFill>
              <a:schemeClr val="tx1"/>
            </a:solidFill>
          </a:endParaRPr>
        </a:p>
      </dsp:txBody>
      <dsp:txXfrm>
        <a:off x="2999226" y="93373"/>
        <a:ext cx="2434176" cy="1838809"/>
      </dsp:txXfrm>
    </dsp:sp>
    <dsp:sp modelId="{D7CB3A26-A5FA-407C-98E4-BD107C499C4F}">
      <dsp:nvSpPr>
        <dsp:cNvPr id="0" name=""/>
        <dsp:cNvSpPr/>
      </dsp:nvSpPr>
      <dsp:spPr>
        <a:xfrm>
          <a:off x="2955107" y="1895145"/>
          <a:ext cx="2522414" cy="809659"/>
        </a:xfrm>
        <a:prstGeom prst="rect">
          <a:avLst/>
        </a:prstGeom>
        <a:solidFill>
          <a:schemeClr val="accent4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110490" tIns="0" rIns="36830" bIns="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kern="1200" dirty="0" smtClean="0"/>
            <a:t>Gender</a:t>
          </a:r>
          <a:endParaRPr lang="cs-CZ" sz="2900" kern="1200" dirty="0"/>
        </a:p>
      </dsp:txBody>
      <dsp:txXfrm>
        <a:off x="2955107" y="1895145"/>
        <a:ext cx="1776348" cy="809659"/>
      </dsp:txXfrm>
    </dsp:sp>
    <dsp:sp modelId="{9CB4B3EF-F278-4233-9BD7-BB6816719CAE}">
      <dsp:nvSpPr>
        <dsp:cNvPr id="0" name=""/>
        <dsp:cNvSpPr/>
      </dsp:nvSpPr>
      <dsp:spPr>
        <a:xfrm>
          <a:off x="4802810" y="2023752"/>
          <a:ext cx="882844" cy="882844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EDB904-54D0-45ED-9E44-948994E51B40}">
      <dsp:nvSpPr>
        <dsp:cNvPr id="0" name=""/>
        <dsp:cNvSpPr/>
      </dsp:nvSpPr>
      <dsp:spPr>
        <a:xfrm>
          <a:off x="5904374" y="12217"/>
          <a:ext cx="2522414" cy="1882928"/>
        </a:xfrm>
        <a:prstGeom prst="round2SameRect">
          <a:avLst>
            <a:gd name="adj1" fmla="val 8000"/>
            <a:gd name="adj2" fmla="val 0"/>
          </a:avLst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7780" tIns="53340" rIns="17780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b="1" kern="1200" dirty="0" smtClean="0">
              <a:solidFill>
                <a:schemeClr val="tx1"/>
              </a:solidFill>
            </a:rPr>
            <a:t>Vzdělání rodičů ovlivňuje čtenářství dětí v mnoha ohledech</a:t>
          </a:r>
          <a:endParaRPr lang="cs-CZ" sz="1400" b="1" kern="1200" dirty="0">
            <a:solidFill>
              <a:schemeClr val="tx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b="1" kern="1200" dirty="0" smtClean="0">
              <a:solidFill>
                <a:schemeClr val="tx1"/>
              </a:solidFill>
            </a:rPr>
            <a:t>Vzdělanější rodiče častěji čtou sami i  předčítají dětem </a:t>
          </a:r>
          <a:endParaRPr lang="cs-CZ" sz="1400" b="1" kern="1200" dirty="0">
            <a:solidFill>
              <a:schemeClr val="tx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400" b="1" kern="1200" dirty="0" smtClean="0">
              <a:solidFill>
                <a:schemeClr val="tx1"/>
              </a:solidFill>
            </a:rPr>
            <a:t>Děti vzdělanějších rodičů jsou silnějšími čtenáři</a:t>
          </a:r>
          <a:endParaRPr lang="cs-CZ" sz="1400" b="1" kern="1200" dirty="0">
            <a:solidFill>
              <a:schemeClr val="tx1"/>
            </a:solidFill>
          </a:endParaRPr>
        </a:p>
      </dsp:txBody>
      <dsp:txXfrm>
        <a:off x="5948493" y="56336"/>
        <a:ext cx="2434176" cy="1838809"/>
      </dsp:txXfrm>
    </dsp:sp>
    <dsp:sp modelId="{748D1D09-E7B6-4154-B8EF-E094FED56234}">
      <dsp:nvSpPr>
        <dsp:cNvPr id="0" name=""/>
        <dsp:cNvSpPr/>
      </dsp:nvSpPr>
      <dsp:spPr>
        <a:xfrm>
          <a:off x="5904374" y="1895145"/>
          <a:ext cx="2522414" cy="809659"/>
        </a:xfrm>
        <a:prstGeom prst="rect">
          <a:avLst/>
        </a:prstGeom>
        <a:solidFill>
          <a:schemeClr val="accent6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110490" tIns="0" rIns="36830" bIns="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kern="1200" dirty="0" smtClean="0"/>
            <a:t>Vzdělání rodičů</a:t>
          </a:r>
          <a:endParaRPr lang="cs-CZ" sz="2900" kern="1200" dirty="0"/>
        </a:p>
      </dsp:txBody>
      <dsp:txXfrm>
        <a:off x="5904374" y="1895145"/>
        <a:ext cx="1776348" cy="809659"/>
      </dsp:txXfrm>
    </dsp:sp>
    <dsp:sp modelId="{44889326-C083-4CED-A7EB-23623776B898}">
      <dsp:nvSpPr>
        <dsp:cNvPr id="0" name=""/>
        <dsp:cNvSpPr/>
      </dsp:nvSpPr>
      <dsp:spPr>
        <a:xfrm>
          <a:off x="7752077" y="2023752"/>
          <a:ext cx="882844" cy="882844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0.24688</cdr:x>
      <cdr:y>0.32853</cdr:y>
    </cdr:from>
    <cdr:to>
      <cdr:x>0.44045</cdr:x>
      <cdr:y>0.32853</cdr:y>
    </cdr:to>
    <cdr:cxnSp macro="">
      <cdr:nvCxnSpPr>
        <cdr:cNvPr id="3" name="Přímá spojnice 2"/>
        <cdr:cNvCxnSpPr/>
      </cdr:nvCxnSpPr>
      <cdr:spPr>
        <a:xfrm xmlns:a="http://schemas.openxmlformats.org/drawingml/2006/main">
          <a:off x="1066257" y="1977240"/>
          <a:ext cx="836023" cy="0"/>
        </a:xfrm>
        <a:prstGeom xmlns:a="http://schemas.openxmlformats.org/drawingml/2006/main" prst="line">
          <a:avLst/>
        </a:prstGeom>
        <a:ln xmlns:a="http://schemas.openxmlformats.org/drawingml/2006/main" w="38100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0.17698</cdr:x>
      <cdr:y>0.48674</cdr:y>
    </cdr:from>
    <cdr:to>
      <cdr:x>0.4707</cdr:x>
      <cdr:y>0.48698</cdr:y>
    </cdr:to>
    <cdr:cxnSp macro="">
      <cdr:nvCxnSpPr>
        <cdr:cNvPr id="4" name="Přímá spojnice 3"/>
        <cdr:cNvCxnSpPr/>
      </cdr:nvCxnSpPr>
      <cdr:spPr>
        <a:xfrm xmlns:a="http://schemas.openxmlformats.org/drawingml/2006/main">
          <a:off x="764360" y="2929377"/>
          <a:ext cx="1268548" cy="1452"/>
        </a:xfrm>
        <a:prstGeom xmlns:a="http://schemas.openxmlformats.org/drawingml/2006/main" prst="line">
          <a:avLst/>
        </a:prstGeom>
        <a:ln xmlns:a="http://schemas.openxmlformats.org/drawingml/2006/main" w="38100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0.3225</cdr:x>
      <cdr:y>0.74961</cdr:y>
    </cdr:from>
    <cdr:to>
      <cdr:x>0.46129</cdr:x>
      <cdr:y>0.75153</cdr:y>
    </cdr:to>
    <cdr:cxnSp macro="">
      <cdr:nvCxnSpPr>
        <cdr:cNvPr id="6" name="Přímá spojnice 5"/>
        <cdr:cNvCxnSpPr/>
      </cdr:nvCxnSpPr>
      <cdr:spPr>
        <a:xfrm xmlns:a="http://schemas.openxmlformats.org/drawingml/2006/main">
          <a:off x="1392828" y="4511435"/>
          <a:ext cx="599441" cy="11610"/>
        </a:xfrm>
        <a:prstGeom xmlns:a="http://schemas.openxmlformats.org/drawingml/2006/main" prst="line">
          <a:avLst/>
        </a:prstGeom>
        <a:ln xmlns:a="http://schemas.openxmlformats.org/drawingml/2006/main" w="38100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0.16929</cdr:x>
      <cdr:y>0.13797</cdr:y>
    </cdr:from>
    <cdr:to>
      <cdr:x>0.44234</cdr:x>
      <cdr:y>0.13826</cdr:y>
    </cdr:to>
    <cdr:cxnSp macro="">
      <cdr:nvCxnSpPr>
        <cdr:cNvPr id="2" name="Přímá spojnice 1"/>
        <cdr:cNvCxnSpPr/>
      </cdr:nvCxnSpPr>
      <cdr:spPr>
        <a:xfrm xmlns:a="http://schemas.openxmlformats.org/drawingml/2006/main">
          <a:off x="764313" y="848893"/>
          <a:ext cx="1232806" cy="1783"/>
        </a:xfrm>
        <a:prstGeom xmlns:a="http://schemas.openxmlformats.org/drawingml/2006/main" prst="line">
          <a:avLst/>
        </a:prstGeom>
        <a:ln xmlns:a="http://schemas.openxmlformats.org/drawingml/2006/main" w="38100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0.44736</cdr:x>
      <cdr:y>0.64484</cdr:y>
    </cdr:from>
    <cdr:to>
      <cdr:x>0.59891</cdr:x>
      <cdr:y>0.70412</cdr:y>
    </cdr:to>
    <cdr:sp macro="" textlink="">
      <cdr:nvSpPr>
        <cdr:cNvPr id="2" name="TextovéPole 7"/>
        <cdr:cNvSpPr txBox="1"/>
      </cdr:nvSpPr>
      <cdr:spPr>
        <a:xfrm xmlns:a="http://schemas.openxmlformats.org/drawingml/2006/main">
          <a:off x="1879520" y="4018001"/>
          <a:ext cx="636713" cy="369332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cs-CZ" b="1" dirty="0" smtClean="0">
              <a:latin typeface="Arial Narrow" panose="020B0606020202030204" pitchFamily="34" charset="0"/>
            </a:rPr>
            <a:t>43 %</a:t>
          </a:r>
          <a:endParaRPr lang="cs-CZ" b="1" dirty="0">
            <a:latin typeface="Arial Narrow" panose="020B0606020202030204" pitchFamily="34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0.02032</cdr:x>
      <cdr:y>0.39281</cdr:y>
    </cdr:from>
    <cdr:to>
      <cdr:x>0.15709</cdr:x>
      <cdr:y>0.46077</cdr:y>
    </cdr:to>
    <cdr:sp macro="" textlink="">
      <cdr:nvSpPr>
        <cdr:cNvPr id="2" name="TextovéPole 1"/>
        <cdr:cNvSpPr txBox="1"/>
      </cdr:nvSpPr>
      <cdr:spPr>
        <a:xfrm xmlns:a="http://schemas.openxmlformats.org/drawingml/2006/main">
          <a:off x="91747" y="2134577"/>
          <a:ext cx="617477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cs-CZ" b="1" dirty="0" smtClean="0">
              <a:latin typeface="Arial Narrow" panose="020B0606020202030204" pitchFamily="34" charset="0"/>
            </a:rPr>
            <a:t>66 %</a:t>
          </a:r>
          <a:endParaRPr lang="cs-CZ" b="1" dirty="0">
            <a:latin typeface="Arial Narrow" panose="020B060602020203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028D20-AC90-4808-B21E-DEF9069FDFE7}" type="datetimeFigureOut">
              <a:rPr lang="cs-CZ" smtClean="0"/>
              <a:t>19.02.2018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FAD435-9E45-4694-904F-692190739C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3582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Uvod</a:t>
            </a:r>
            <a:r>
              <a:rPr lang="cs-CZ" dirty="0" smtClean="0"/>
              <a:t> - vlastní</a:t>
            </a:r>
            <a:r>
              <a:rPr lang="cs-CZ" baseline="0" dirty="0" smtClean="0"/>
              <a:t> zkušenost se zafungováním VR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82F8C-24C3-4D04-B2E2-BD37517028A6}" type="slidenum">
              <a:rPr lang="cs-CZ" altLang="cs-CZ" smtClean="0"/>
              <a:pPr/>
              <a:t>46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26181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800" b="1">
                <a:latin typeface="Arial Narrow" panose="020B0606020202030204" pitchFamily="34" charset="0"/>
              </a:defRPr>
            </a:lvl1pPr>
          </a:lstStyle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6444E-99FA-4485-87B5-1F5AD2404A4A}" type="datetimeFigureOut">
              <a:rPr lang="cs-CZ" smtClean="0"/>
              <a:t>19.02.2018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ED688-6E67-4E6C-9876-1A21D69D43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2553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6444E-99FA-4485-87B5-1F5AD2404A4A}" type="datetimeFigureOut">
              <a:rPr lang="cs-CZ" smtClean="0"/>
              <a:t>19.02.2018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ED688-6E67-4E6C-9876-1A21D69D43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095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6444E-99FA-4485-87B5-1F5AD2404A4A}" type="datetimeFigureOut">
              <a:rPr lang="cs-CZ" smtClean="0"/>
              <a:t>19.02.2018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ED688-6E67-4E6C-9876-1A21D69D43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63934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razdy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276443"/>
            <a:ext cx="8496300" cy="490066"/>
          </a:xfrm>
        </p:spPr>
        <p:txBody>
          <a:bodyPr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3AA9AED-53A8-465B-8162-E272F9A7780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225697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2_Table"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594360" y="472282"/>
            <a:ext cx="8155940" cy="571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None/>
              <a:defRPr sz="3000" b="0" i="0" u="none" strike="noStrike" cap="none">
                <a:solidFill>
                  <a:schemeClr val="dk2"/>
                </a:solidFill>
                <a:latin typeface="Calibri" panose="020F0502020204030204" pitchFamily="34" charset="0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 dirty="0"/>
          </a:p>
        </p:txBody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594361" y="1093171"/>
            <a:ext cx="8160321" cy="3151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chemeClr val="dk2"/>
              </a:buClr>
              <a:buNone/>
              <a:defRPr sz="1800" i="0" u="none" strike="noStrike" cap="none">
                <a:solidFill>
                  <a:schemeClr val="dk2"/>
                </a:solidFill>
                <a:latin typeface="Calibri" panose="020F0502020204030204" pitchFamily="34" charset="0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800"/>
              </a:spcBef>
              <a:buClr>
                <a:schemeClr val="dk2"/>
              </a:buClr>
              <a:buNone/>
              <a:defRPr sz="2000" b="1" i="0" u="none" strike="noStrike" cap="none">
                <a:solidFill>
                  <a:schemeClr val="dk2"/>
                </a:solidFill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700"/>
              </a:spcBef>
              <a:buClr>
                <a:schemeClr val="dk2"/>
              </a:buClr>
              <a:buNone/>
              <a:defRPr sz="1800" b="1" i="0" u="none" strike="noStrike" cap="none">
                <a:solidFill>
                  <a:schemeClr val="dk2"/>
                </a:solidFill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700"/>
              </a:spcBef>
              <a:buClr>
                <a:schemeClr val="dk2"/>
              </a:buClr>
              <a:buNone/>
              <a:defRPr sz="1600" b="1" i="0" u="none" strike="noStrike" cap="none">
                <a:solidFill>
                  <a:schemeClr val="dk2"/>
                </a:solidFill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700"/>
              </a:spcBef>
              <a:buClr>
                <a:schemeClr val="dk2"/>
              </a:buClr>
              <a:buNone/>
              <a:defRPr sz="1600" b="1" i="0" u="none" strike="noStrike" cap="none">
                <a:solidFill>
                  <a:schemeClr val="dk2"/>
                </a:solidFill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None/>
              <a:defRPr sz="1600" b="1" i="0" u="none" strike="noStrike" cap="none">
                <a:solidFill>
                  <a:schemeClr val="dk1"/>
                </a:solidFill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None/>
              <a:defRPr sz="1600" b="1" i="0" u="none" strike="noStrike" cap="none">
                <a:solidFill>
                  <a:schemeClr val="dk1"/>
                </a:solidFill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None/>
              <a:defRPr sz="1600" b="1" i="0" u="none" strike="noStrike" cap="none">
                <a:solidFill>
                  <a:schemeClr val="dk1"/>
                </a:solidFill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None/>
              <a:defRPr sz="1600" b="1" i="0" u="none" strike="noStrike" cap="none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45" name="Shape 145"/>
          <p:cNvSpPr txBox="1">
            <a:spLocks noGrp="1"/>
          </p:cNvSpPr>
          <p:nvPr>
            <p:ph type="body" idx="2"/>
          </p:nvPr>
        </p:nvSpPr>
        <p:spPr>
          <a:xfrm>
            <a:off x="594359" y="6373369"/>
            <a:ext cx="8165591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60"/>
              </a:spcBef>
              <a:buClr>
                <a:schemeClr val="dk2"/>
              </a:buClr>
              <a:buNone/>
              <a:defRPr sz="800" i="0" u="none" strike="noStrike" cap="none">
                <a:solidFill>
                  <a:schemeClr val="dk2"/>
                </a:solidFill>
                <a:latin typeface="Calibri" panose="020F0502020204030204" pitchFamily="34" charset="0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800"/>
              </a:spcBef>
              <a:buClr>
                <a:schemeClr val="dk2"/>
              </a:buClr>
              <a:buNone/>
              <a:defRPr sz="2000" b="1" i="0" u="none" strike="noStrike" cap="none">
                <a:solidFill>
                  <a:schemeClr val="dk2"/>
                </a:solidFill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700"/>
              </a:spcBef>
              <a:buClr>
                <a:schemeClr val="dk2"/>
              </a:buClr>
              <a:buNone/>
              <a:defRPr sz="1800" b="1" i="0" u="none" strike="noStrike" cap="none">
                <a:solidFill>
                  <a:schemeClr val="dk2"/>
                </a:solidFill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700"/>
              </a:spcBef>
              <a:buClr>
                <a:schemeClr val="dk2"/>
              </a:buClr>
              <a:buNone/>
              <a:defRPr sz="1600" b="1" i="0" u="none" strike="noStrike" cap="none">
                <a:solidFill>
                  <a:schemeClr val="dk2"/>
                </a:solidFill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700"/>
              </a:spcBef>
              <a:buClr>
                <a:schemeClr val="dk2"/>
              </a:buClr>
              <a:buNone/>
              <a:defRPr sz="1600" b="1" i="0" u="none" strike="noStrike" cap="none">
                <a:solidFill>
                  <a:schemeClr val="dk2"/>
                </a:solidFill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None/>
              <a:defRPr sz="1600" b="1" i="0" u="none" strike="noStrike" cap="none">
                <a:solidFill>
                  <a:schemeClr val="dk1"/>
                </a:solidFill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None/>
              <a:defRPr sz="1600" b="1" i="0" u="none" strike="noStrike" cap="none">
                <a:solidFill>
                  <a:schemeClr val="dk1"/>
                </a:solidFill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None/>
              <a:defRPr sz="1600" b="1" i="0" u="none" strike="noStrike" cap="none">
                <a:solidFill>
                  <a:schemeClr val="dk1"/>
                </a:solidFill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None/>
              <a:defRPr sz="1600" b="1" i="0" u="none" strike="noStrike" cap="none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350"/>
          <p:cNvSpPr/>
          <p:nvPr userDrawn="1"/>
        </p:nvSpPr>
        <p:spPr>
          <a:xfrm rot="-5400000">
            <a:off x="-1971900" y="4625201"/>
            <a:ext cx="4126000" cy="18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6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Copyright © 2017 The Nielsen Company. Confidential and proprietary.</a:t>
            </a:r>
          </a:p>
        </p:txBody>
      </p:sp>
    </p:spTree>
    <p:extLst>
      <p:ext uri="{BB962C8B-B14F-4D97-AF65-F5344CB8AC3E}">
        <p14:creationId xmlns:p14="http://schemas.microsoft.com/office/powerpoint/2010/main" val="29881146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23850" y="44624"/>
            <a:ext cx="8496300" cy="49053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114549B-AA54-43D7-BC7B-4FB88DB3F51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21205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324172" y="1529542"/>
            <a:ext cx="8496300" cy="4597864"/>
          </a:xfrm>
        </p:spPr>
        <p:txBody>
          <a:bodyPr/>
          <a:lstStyle>
            <a:lvl1pPr marL="0" indent="0">
              <a:defRPr b="0">
                <a:solidFill>
                  <a:schemeClr val="bg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44624"/>
            <a:ext cx="8496300" cy="1255973"/>
          </a:xfrm>
        </p:spPr>
        <p:txBody>
          <a:bodyPr/>
          <a:lstStyle>
            <a:lvl1pPr>
              <a:defRPr b="1">
                <a:latin typeface="Arial Narrow" panose="020B0606020202030204" pitchFamily="34" charset="0"/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7CDE4F-B961-4CB5-BDED-C4FAA642AFE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731441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1">
                <a:latin typeface="Arial Narrow" panose="020B0606020202030204" pitchFamily="34" charset="0"/>
              </a:defRPr>
            </a:lvl1pPr>
          </a:lstStyle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>
                <a:latin typeface="Arial Narrow" panose="020B0606020202030204" pitchFamily="34" charset="0"/>
              </a:defRPr>
            </a:lvl1pPr>
            <a:lvl2pPr>
              <a:defRPr b="1">
                <a:solidFill>
                  <a:srgbClr val="FF0000"/>
                </a:solidFill>
                <a:latin typeface="Arial Narrow" panose="020B0606020202030204" pitchFamily="34" charset="0"/>
              </a:defRPr>
            </a:lvl2pPr>
            <a:lvl3pPr>
              <a:defRPr b="1">
                <a:solidFill>
                  <a:srgbClr val="0070C0"/>
                </a:solidFill>
                <a:latin typeface="Arial Narrow" panose="020B0606020202030204" pitchFamily="34" charset="0"/>
              </a:defRPr>
            </a:lvl3pPr>
            <a:lvl4pPr>
              <a:defRPr b="1">
                <a:latin typeface="Arial Narrow" panose="020B0606020202030204" pitchFamily="34" charset="0"/>
              </a:defRPr>
            </a:lvl4pPr>
            <a:lvl5pPr>
              <a:defRPr b="1">
                <a:latin typeface="Arial Narrow" panose="020B0606020202030204" pitchFamily="34" charset="0"/>
              </a:defRPr>
            </a:lvl5pPr>
          </a:lstStyle>
          <a:p>
            <a:pPr lvl="0"/>
            <a:r>
              <a:rPr lang="cs-CZ" dirty="0" smtClean="0"/>
              <a:t>Upravte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6444E-99FA-4485-87B5-1F5AD2404A4A}" type="datetimeFigureOut">
              <a:rPr lang="cs-CZ" smtClean="0"/>
              <a:t>19.02.2018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ED688-6E67-4E6C-9876-1A21D69D43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572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6444E-99FA-4485-87B5-1F5AD2404A4A}" type="datetimeFigureOut">
              <a:rPr lang="cs-CZ" smtClean="0"/>
              <a:t>19.02.2018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ED688-6E67-4E6C-9876-1A21D69D43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3498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1">
                <a:latin typeface="Arial Narrow" panose="020B0606020202030204" pitchFamily="34" charset="0"/>
              </a:defRPr>
            </a:lvl1pPr>
          </a:lstStyle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>
            <a:normAutofit/>
          </a:bodyPr>
          <a:lstStyle>
            <a:lvl1pPr>
              <a:defRPr sz="2400" b="1">
                <a:latin typeface="Arial Narrow" panose="020B0606020202030204" pitchFamily="34" charset="0"/>
              </a:defRPr>
            </a:lvl1pPr>
            <a:lvl2pPr>
              <a:defRPr sz="2000" b="1">
                <a:solidFill>
                  <a:srgbClr val="FF0000"/>
                </a:solidFill>
                <a:latin typeface="Arial Narrow" panose="020B0606020202030204" pitchFamily="34" charset="0"/>
              </a:defRPr>
            </a:lvl2pPr>
            <a:lvl3pPr>
              <a:defRPr sz="1800" b="1">
                <a:solidFill>
                  <a:srgbClr val="0070C0"/>
                </a:solidFill>
                <a:latin typeface="Arial Narrow" panose="020B0606020202030204" pitchFamily="34" charset="0"/>
              </a:defRPr>
            </a:lvl3pPr>
            <a:lvl4pPr>
              <a:defRPr sz="1600" b="1">
                <a:latin typeface="Arial Narrow" panose="020B0606020202030204" pitchFamily="34" charset="0"/>
              </a:defRPr>
            </a:lvl4pPr>
            <a:lvl5pPr>
              <a:defRPr sz="1600" b="1">
                <a:latin typeface="Arial Narrow" panose="020B0606020202030204" pitchFamily="34" charset="0"/>
              </a:defRPr>
            </a:lvl5pPr>
          </a:lstStyle>
          <a:p>
            <a:pPr lvl="0"/>
            <a:r>
              <a:rPr lang="cs-CZ" dirty="0" smtClean="0"/>
              <a:t>Upravte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>
            <a:normAutofit/>
          </a:bodyPr>
          <a:lstStyle>
            <a:lvl1pPr>
              <a:defRPr sz="2400" b="1">
                <a:latin typeface="Arial Narrow" panose="020B0606020202030204" pitchFamily="34" charset="0"/>
              </a:defRPr>
            </a:lvl1pPr>
            <a:lvl2pPr>
              <a:defRPr sz="2000" b="1">
                <a:solidFill>
                  <a:srgbClr val="FF0000"/>
                </a:solidFill>
                <a:latin typeface="Arial Narrow" panose="020B0606020202030204" pitchFamily="34" charset="0"/>
              </a:defRPr>
            </a:lvl2pPr>
            <a:lvl3pPr>
              <a:defRPr sz="1800" b="1">
                <a:solidFill>
                  <a:srgbClr val="0070C0"/>
                </a:solidFill>
                <a:latin typeface="Arial Narrow" panose="020B0606020202030204" pitchFamily="34" charset="0"/>
              </a:defRPr>
            </a:lvl3pPr>
            <a:lvl4pPr>
              <a:defRPr sz="1600" b="1">
                <a:latin typeface="Arial Narrow" panose="020B0606020202030204" pitchFamily="34" charset="0"/>
              </a:defRPr>
            </a:lvl4pPr>
            <a:lvl5pPr>
              <a:defRPr sz="1600" b="1">
                <a:latin typeface="Arial Narrow" panose="020B0606020202030204" pitchFamily="34" charset="0"/>
              </a:defRPr>
            </a:lvl5pPr>
          </a:lstStyle>
          <a:p>
            <a:pPr lvl="0"/>
            <a:r>
              <a:rPr lang="cs-CZ" dirty="0" smtClean="0"/>
              <a:t>Upravte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6444E-99FA-4485-87B5-1F5AD2404A4A}" type="datetimeFigureOut">
              <a:rPr lang="cs-CZ" smtClean="0"/>
              <a:t>19.02.2018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ED688-6E67-4E6C-9876-1A21D69D43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9418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6444E-99FA-4485-87B5-1F5AD2404A4A}" type="datetimeFigureOut">
              <a:rPr lang="cs-CZ" smtClean="0"/>
              <a:t>19.02.2018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ED688-6E67-4E6C-9876-1A21D69D43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527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6444E-99FA-4485-87B5-1F5AD2404A4A}" type="datetimeFigureOut">
              <a:rPr lang="cs-CZ" smtClean="0"/>
              <a:t>19.02.2018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ED688-6E67-4E6C-9876-1A21D69D43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6962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6444E-99FA-4485-87B5-1F5AD2404A4A}" type="datetimeFigureOut">
              <a:rPr lang="cs-CZ" smtClean="0"/>
              <a:t>19.02.2018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ED688-6E67-4E6C-9876-1A21D69D43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7101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6444E-99FA-4485-87B5-1F5AD2404A4A}" type="datetimeFigureOut">
              <a:rPr lang="cs-CZ" smtClean="0"/>
              <a:t>19.02.2018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ED688-6E67-4E6C-9876-1A21D69D43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1580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6444E-99FA-4485-87B5-1F5AD2404A4A}" type="datetimeFigureOut">
              <a:rPr lang="cs-CZ" smtClean="0"/>
              <a:t>19.02.2018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ED688-6E67-4E6C-9876-1A21D69D43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6733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6444E-99FA-4485-87B5-1F5AD2404A4A}" type="datetimeFigureOut">
              <a:rPr lang="cs-CZ" smtClean="0"/>
              <a:t>19.02.2018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ED688-6E67-4E6C-9876-1A21D69D43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9624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emf"/><Relationship Id="rId3" Type="http://schemas.openxmlformats.org/officeDocument/2006/relationships/image" Target="../media/image15.png"/><Relationship Id="rId7" Type="http://schemas.openxmlformats.org/officeDocument/2006/relationships/image" Target="../media/image19.em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emf"/><Relationship Id="rId5" Type="http://schemas.openxmlformats.org/officeDocument/2006/relationships/image" Target="../media/image17.png"/><Relationship Id="rId10" Type="http://schemas.openxmlformats.org/officeDocument/2006/relationships/image" Target="../media/image22.emf"/><Relationship Id="rId4" Type="http://schemas.openxmlformats.org/officeDocument/2006/relationships/image" Target="../media/image16.png"/><Relationship Id="rId9" Type="http://schemas.openxmlformats.org/officeDocument/2006/relationships/image" Target="../media/image21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e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4.xml"/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6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8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1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jpe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3.png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65760" y="1122362"/>
            <a:ext cx="8347166" cy="2992437"/>
          </a:xfrm>
        </p:spPr>
        <p:txBody>
          <a:bodyPr>
            <a:normAutofit fontScale="90000"/>
          </a:bodyPr>
          <a:lstStyle/>
          <a:p>
            <a:r>
              <a:rPr lang="cs-CZ" sz="4400" b="1" dirty="0" smtClean="0">
                <a:latin typeface="Arial Narrow" panose="020B0606020202030204" pitchFamily="34" charset="0"/>
              </a:rPr>
              <a:t>Česká mládež 15 až 19 let jako čtenáři</a:t>
            </a:r>
            <a:br>
              <a:rPr lang="cs-CZ" sz="4400" b="1" dirty="0" smtClean="0">
                <a:latin typeface="Arial Narrow" panose="020B0606020202030204" pitchFamily="34" charset="0"/>
              </a:rPr>
            </a:br>
            <a:r>
              <a:rPr lang="cs-CZ" sz="4400" b="1" dirty="0" smtClean="0">
                <a:latin typeface="Arial Narrow" panose="020B0606020202030204" pitchFamily="34" charset="0"/>
              </a:rPr>
              <a:t/>
            </a:r>
            <a:br>
              <a:rPr lang="cs-CZ" sz="4400" b="1" dirty="0" smtClean="0">
                <a:latin typeface="Arial Narrow" panose="020B0606020202030204" pitchFamily="34" charset="0"/>
              </a:rPr>
            </a:br>
            <a:r>
              <a:rPr lang="cs-CZ" sz="4400" dirty="0" smtClean="0"/>
              <a:t>Čtení a prospěch ve škole</a:t>
            </a:r>
            <a:br>
              <a:rPr lang="cs-CZ" sz="4400" dirty="0" smtClean="0"/>
            </a:br>
            <a:r>
              <a:rPr lang="cs-CZ" sz="4400" dirty="0" smtClean="0"/>
              <a:t>9 až 19 let</a:t>
            </a:r>
            <a:endParaRPr lang="cs-CZ" sz="4400" b="1" dirty="0">
              <a:latin typeface="Arial Narrow" panose="020B060602020203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90611" y="4738255"/>
            <a:ext cx="6903720" cy="1629295"/>
          </a:xfrm>
        </p:spPr>
        <p:txBody>
          <a:bodyPr>
            <a:normAutofit/>
          </a:bodyPr>
          <a:lstStyle/>
          <a:p>
            <a:r>
              <a:rPr lang="cs-CZ" sz="1400" b="1" dirty="0" smtClean="0">
                <a:latin typeface="Arial Narrow" panose="020B0606020202030204" pitchFamily="34" charset="0"/>
              </a:rPr>
              <a:t>Vít Richter</a:t>
            </a:r>
          </a:p>
          <a:p>
            <a:r>
              <a:rPr lang="cs-CZ" sz="1400" b="1" dirty="0" smtClean="0">
                <a:latin typeface="Arial Narrow" panose="020B0606020202030204" pitchFamily="34" charset="0"/>
              </a:rPr>
              <a:t>Národní knihovna ČR</a:t>
            </a:r>
          </a:p>
          <a:p>
            <a:r>
              <a:rPr lang="cs-CZ" sz="1400" b="1" dirty="0">
                <a:latin typeface="Arial Narrow" panose="020B0606020202030204" pitchFamily="34" charset="0"/>
              </a:rPr>
              <a:t>vit.richter@nkp.cz</a:t>
            </a:r>
            <a:endParaRPr lang="cs-CZ" sz="1400" b="1" dirty="0" smtClean="0">
              <a:latin typeface="Arial Narrow" panose="020B0606020202030204" pitchFamily="34" charset="0"/>
            </a:endParaRPr>
          </a:p>
          <a:p>
            <a:r>
              <a:rPr lang="cs-CZ" sz="1400" b="1" dirty="0" smtClean="0">
                <a:latin typeface="Arial Narrow" panose="020B0606020202030204" pitchFamily="34" charset="0"/>
              </a:rPr>
              <a:t>19. 2. 2018</a:t>
            </a:r>
          </a:p>
          <a:p>
            <a:r>
              <a:rPr lang="cs-CZ" sz="1400" b="1" dirty="0" smtClean="0">
                <a:latin typeface="Arial Narrow" panose="020B0606020202030204" pitchFamily="34" charset="0"/>
              </a:rPr>
              <a:t>Sekce veřejných knihoven SKIP</a:t>
            </a:r>
            <a:endParaRPr lang="cs-CZ" sz="1400" b="1" dirty="0">
              <a:latin typeface="Arial Narrow" panose="020B0606020202030204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" y="311179"/>
            <a:ext cx="2818015" cy="528906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4330" y="59371"/>
            <a:ext cx="870753" cy="870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30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199506"/>
            <a:ext cx="7886700" cy="723208"/>
          </a:xfrm>
        </p:spPr>
        <p:txBody>
          <a:bodyPr>
            <a:normAutofit fontScale="90000"/>
          </a:bodyPr>
          <a:lstStyle/>
          <a:p>
            <a:r>
              <a:rPr lang="cs-CZ" sz="2400" dirty="0"/>
              <a:t>Kolik času v minutách věnuješ obvykle následujícím činnostem v den, kdy se těmto činnostem věnuješ </a:t>
            </a:r>
          </a:p>
        </p:txBody>
      </p:sp>
      <p:graphicFrame>
        <p:nvGraphicFramePr>
          <p:cNvPr id="4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9379014"/>
              </p:ext>
            </p:extLst>
          </p:nvPr>
        </p:nvGraphicFramePr>
        <p:xfrm>
          <a:off x="323850" y="1088967"/>
          <a:ext cx="8338012" cy="26268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6273676"/>
              </p:ext>
            </p:extLst>
          </p:nvPr>
        </p:nvGraphicFramePr>
        <p:xfrm>
          <a:off x="323850" y="3640974"/>
          <a:ext cx="8496300" cy="30590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5812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224444"/>
            <a:ext cx="7886700" cy="723207"/>
          </a:xfrm>
        </p:spPr>
        <p:txBody>
          <a:bodyPr>
            <a:normAutofit/>
          </a:bodyPr>
          <a:lstStyle/>
          <a:p>
            <a:r>
              <a:rPr lang="cs-CZ" dirty="0" smtClean="0"/>
              <a:t>Volný čas a prospěch ve škole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58172606"/>
              </p:ext>
            </p:extLst>
          </p:nvPr>
        </p:nvGraphicFramePr>
        <p:xfrm>
          <a:off x="4629150" y="1080655"/>
          <a:ext cx="4215592" cy="5453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Zástupný symbol pro obsah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12793448"/>
              </p:ext>
            </p:extLst>
          </p:nvPr>
        </p:nvGraphicFramePr>
        <p:xfrm>
          <a:off x="174567" y="1022466"/>
          <a:ext cx="4340283" cy="551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4" name="Přímá spojnice se šipkou 3"/>
          <p:cNvCxnSpPr/>
          <p:nvPr/>
        </p:nvCxnSpPr>
        <p:spPr>
          <a:xfrm flipH="1">
            <a:off x="4115839" y="1654232"/>
            <a:ext cx="448887" cy="399011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/>
          <p:nvPr/>
        </p:nvCxnSpPr>
        <p:spPr>
          <a:xfrm flipH="1">
            <a:off x="2846762" y="2213956"/>
            <a:ext cx="448887" cy="399011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 flipH="1">
            <a:off x="2996392" y="5763490"/>
            <a:ext cx="448887" cy="399011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55710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Motivace ke čtení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80311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418645"/>
          </a:xfrm>
        </p:spPr>
        <p:txBody>
          <a:bodyPr>
            <a:noAutofit/>
          </a:bodyPr>
          <a:lstStyle/>
          <a:p>
            <a:r>
              <a:rPr lang="cs-CZ" dirty="0"/>
              <a:t>Co si myslíš o čtení knih</a:t>
            </a:r>
            <a:r>
              <a:rPr lang="cs-CZ" dirty="0" smtClean="0"/>
              <a:t>?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7712826"/>
              </p:ext>
            </p:extLst>
          </p:nvPr>
        </p:nvGraphicFramePr>
        <p:xfrm>
          <a:off x="0" y="1175656"/>
          <a:ext cx="9144000" cy="5682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" name="Přímá spojnice se šipkou 3"/>
          <p:cNvCxnSpPr/>
          <p:nvPr/>
        </p:nvCxnSpPr>
        <p:spPr>
          <a:xfrm flipH="1">
            <a:off x="4947112" y="2984268"/>
            <a:ext cx="448887" cy="399011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se šipkou 5"/>
          <p:cNvCxnSpPr/>
          <p:nvPr/>
        </p:nvCxnSpPr>
        <p:spPr>
          <a:xfrm flipH="1">
            <a:off x="7698625" y="3707475"/>
            <a:ext cx="448887" cy="399011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65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af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8032732"/>
              </p:ext>
            </p:extLst>
          </p:nvPr>
        </p:nvGraphicFramePr>
        <p:xfrm>
          <a:off x="174566" y="307571"/>
          <a:ext cx="8736677" cy="6425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3" name="Přímá spojnice se šipkou 2"/>
          <p:cNvCxnSpPr/>
          <p:nvPr/>
        </p:nvCxnSpPr>
        <p:spPr>
          <a:xfrm flipH="1">
            <a:off x="3176501" y="3320934"/>
            <a:ext cx="448887" cy="399011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Přímá spojnice se šipkou 3"/>
          <p:cNvCxnSpPr/>
          <p:nvPr/>
        </p:nvCxnSpPr>
        <p:spPr>
          <a:xfrm flipH="1">
            <a:off x="1347701" y="3050770"/>
            <a:ext cx="448887" cy="399011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83392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497023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Baví tě čtení knih?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5995912"/>
              </p:ext>
            </p:extLst>
          </p:nvPr>
        </p:nvGraphicFramePr>
        <p:xfrm>
          <a:off x="365760" y="862149"/>
          <a:ext cx="8503920" cy="27562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8558185"/>
              </p:ext>
            </p:extLst>
          </p:nvPr>
        </p:nvGraphicFramePr>
        <p:xfrm>
          <a:off x="365761" y="3618411"/>
          <a:ext cx="8503920" cy="30442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1423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0663065"/>
              </p:ext>
            </p:extLst>
          </p:nvPr>
        </p:nvGraphicFramePr>
        <p:xfrm>
          <a:off x="299258" y="307571"/>
          <a:ext cx="8620298" cy="62677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3" name="Přímá spojnice se šipkou 2"/>
          <p:cNvCxnSpPr/>
          <p:nvPr/>
        </p:nvCxnSpPr>
        <p:spPr>
          <a:xfrm flipH="1">
            <a:off x="8470669" y="1562792"/>
            <a:ext cx="448887" cy="399011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Přímá spojnice se šipkou 3"/>
          <p:cNvCxnSpPr/>
          <p:nvPr/>
        </p:nvCxnSpPr>
        <p:spPr>
          <a:xfrm flipH="1">
            <a:off x="6759286" y="2867890"/>
            <a:ext cx="448887" cy="399011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3981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Výběr knih ke čtení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13411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209006"/>
            <a:ext cx="7886700" cy="836023"/>
          </a:xfrm>
        </p:spPr>
        <p:txBody>
          <a:bodyPr>
            <a:normAutofit fontScale="90000"/>
          </a:bodyPr>
          <a:lstStyle/>
          <a:p>
            <a:r>
              <a:rPr lang="cs-CZ" sz="2800" dirty="0"/>
              <a:t>Za jakých okolností / v jakém období se většinou věnuješ četbě knížek  (tj. čteš častěji, déle atd</a:t>
            </a:r>
            <a:r>
              <a:rPr lang="cs-CZ" sz="2800" dirty="0" smtClean="0"/>
              <a:t>.)?</a:t>
            </a:r>
            <a:endParaRPr lang="cs-CZ" sz="28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8676983"/>
              </p:ext>
            </p:extLst>
          </p:nvPr>
        </p:nvGraphicFramePr>
        <p:xfrm>
          <a:off x="91440" y="1280160"/>
          <a:ext cx="9052560" cy="53035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3821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487210"/>
              </p:ext>
            </p:extLst>
          </p:nvPr>
        </p:nvGraphicFramePr>
        <p:xfrm>
          <a:off x="232756" y="207818"/>
          <a:ext cx="8753302" cy="65504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3" name="Přímá spojnice se šipkou 2"/>
          <p:cNvCxnSpPr/>
          <p:nvPr/>
        </p:nvCxnSpPr>
        <p:spPr>
          <a:xfrm flipH="1">
            <a:off x="8537171" y="2468880"/>
            <a:ext cx="448887" cy="399011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9980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Calibri" panose="020F0502020204030204" pitchFamily="34" charset="0"/>
              </a:rPr>
              <a:t>Metodologie výzkumu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405416-09FA-4228-876A-6CD57B32A1D8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11" name="Obdélník 10"/>
          <p:cNvSpPr/>
          <p:nvPr/>
        </p:nvSpPr>
        <p:spPr>
          <a:xfrm>
            <a:off x="4648204" y="2726854"/>
            <a:ext cx="3589200" cy="368220"/>
          </a:xfrm>
          <a:prstGeom prst="rect">
            <a:avLst/>
          </a:prstGeom>
          <a:solidFill>
            <a:srgbClr val="FF9900"/>
          </a:solidFill>
          <a:ln w="25400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TERÉNNÍ SBĚR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574944" y="820836"/>
            <a:ext cx="3587781" cy="306553"/>
          </a:xfrm>
          <a:prstGeom prst="rect">
            <a:avLst/>
          </a:prstGeom>
          <a:solidFill>
            <a:srgbClr val="FF9900"/>
          </a:solidFill>
          <a:ln w="25400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METODOLOGIE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4648204" y="820724"/>
            <a:ext cx="3589200" cy="368220"/>
          </a:xfrm>
          <a:prstGeom prst="rect">
            <a:avLst/>
          </a:prstGeom>
          <a:solidFill>
            <a:srgbClr val="FF9900"/>
          </a:solidFill>
          <a:ln w="25400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CÍLOVÁ SKUPINA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4648204" y="4637308"/>
            <a:ext cx="3589200" cy="1468800"/>
          </a:xfrm>
          <a:prstGeom prst="rect">
            <a:avLst/>
          </a:prstGeom>
          <a:noFill/>
          <a:ln w="25400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4648204" y="4637148"/>
            <a:ext cx="3589200" cy="368220"/>
          </a:xfrm>
          <a:prstGeom prst="rect">
            <a:avLst/>
          </a:prstGeom>
          <a:solidFill>
            <a:srgbClr val="FF9900"/>
          </a:solidFill>
          <a:ln w="25400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KVALITA</a:t>
            </a:r>
          </a:p>
        </p:txBody>
      </p:sp>
      <p:pic>
        <p:nvPicPr>
          <p:cNvPr id="16" name="Obrázek 15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3248" y="3276163"/>
            <a:ext cx="711933" cy="711933"/>
          </a:xfrm>
          <a:prstGeom prst="rect">
            <a:avLst/>
          </a:prstGeom>
        </p:spPr>
      </p:pic>
      <p:sp>
        <p:nvSpPr>
          <p:cNvPr id="17" name="Obdélník 16"/>
          <p:cNvSpPr/>
          <p:nvPr/>
        </p:nvSpPr>
        <p:spPr>
          <a:xfrm>
            <a:off x="5333257" y="3107416"/>
            <a:ext cx="2983159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cs-CZ" sz="1300" b="1" dirty="0" smtClean="0">
                <a:solidFill>
                  <a:srgbClr val="707276"/>
                </a:solidFill>
                <a:latin typeface="Calibri"/>
              </a:rPr>
              <a:t>Kvantitativní část</a:t>
            </a:r>
            <a:r>
              <a:rPr lang="cs-CZ" sz="1300" dirty="0" smtClean="0">
                <a:solidFill>
                  <a:srgbClr val="707276"/>
                </a:solidFill>
                <a:latin typeface="Calibri"/>
              </a:rPr>
              <a:t>: září - říjen 2017.</a:t>
            </a:r>
          </a:p>
          <a:p>
            <a:pPr eaLnBrk="1" hangingPunct="1"/>
            <a:r>
              <a:rPr lang="cs-CZ" sz="1300" b="1" dirty="0" smtClean="0">
                <a:solidFill>
                  <a:srgbClr val="707276"/>
                </a:solidFill>
                <a:latin typeface="Calibri"/>
              </a:rPr>
              <a:t>Kvalitativní část:</a:t>
            </a:r>
          </a:p>
          <a:p>
            <a:pPr eaLnBrk="1" hangingPunct="1"/>
            <a:r>
              <a:rPr lang="cs-CZ" sz="1300" b="1" dirty="0" smtClean="0">
                <a:solidFill>
                  <a:srgbClr val="707276"/>
                </a:solidFill>
                <a:latin typeface="Calibri"/>
              </a:rPr>
              <a:t>1. fáze: </a:t>
            </a:r>
            <a:r>
              <a:rPr lang="cs-CZ" sz="1300" dirty="0" smtClean="0">
                <a:solidFill>
                  <a:srgbClr val="707276"/>
                </a:solidFill>
                <a:latin typeface="Calibri"/>
              </a:rPr>
              <a:t>individuální rozhovory květen – červen 2017</a:t>
            </a:r>
          </a:p>
          <a:p>
            <a:pPr eaLnBrk="1" hangingPunct="1"/>
            <a:r>
              <a:rPr lang="cs-CZ" sz="1300" b="1" dirty="0" smtClean="0">
                <a:solidFill>
                  <a:srgbClr val="707276"/>
                </a:solidFill>
                <a:latin typeface="Calibri"/>
              </a:rPr>
              <a:t>2. fáze </a:t>
            </a:r>
            <a:r>
              <a:rPr lang="cs-CZ" sz="1300" dirty="0" smtClean="0">
                <a:solidFill>
                  <a:srgbClr val="707276"/>
                </a:solidFill>
                <a:latin typeface="Calibri"/>
              </a:rPr>
              <a:t>„čtenářský deník“ – říjen 2017</a:t>
            </a:r>
          </a:p>
          <a:p>
            <a:pPr eaLnBrk="1" hangingPunct="1"/>
            <a:endParaRPr lang="cs-CZ" sz="1300" b="1" dirty="0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1187145" y="1096096"/>
            <a:ext cx="3431651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pl-PL" sz="1300" b="1" dirty="0" smtClean="0">
                <a:solidFill>
                  <a:srgbClr val="707276"/>
                </a:solidFill>
                <a:latin typeface="Calibri"/>
                <a:cs typeface="Arial" panose="020B0604020202020204" pitchFamily="34" charset="0"/>
              </a:rPr>
              <a:t>Kvantiativní část: </a:t>
            </a:r>
          </a:p>
          <a:p>
            <a:pPr eaLnBrk="1" hangingPunct="1"/>
            <a:r>
              <a:rPr lang="pl-PL" sz="1300" dirty="0" smtClean="0">
                <a:solidFill>
                  <a:srgbClr val="707276"/>
                </a:solidFill>
                <a:latin typeface="Calibri"/>
              </a:rPr>
              <a:t>F2F  dotazování </a:t>
            </a:r>
            <a:r>
              <a:rPr lang="pl-PL" sz="1300" dirty="0">
                <a:solidFill>
                  <a:srgbClr val="707276"/>
                </a:solidFill>
                <a:latin typeface="Calibri"/>
              </a:rPr>
              <a:t>za pomoci počítače </a:t>
            </a:r>
            <a:r>
              <a:rPr lang="pl-PL" sz="1300" dirty="0" smtClean="0">
                <a:solidFill>
                  <a:srgbClr val="707276"/>
                </a:solidFill>
                <a:latin typeface="Calibri"/>
              </a:rPr>
              <a:t>(</a:t>
            </a:r>
            <a:r>
              <a:rPr lang="pl-PL" sz="1300" dirty="0" smtClean="0">
                <a:solidFill>
                  <a:srgbClr val="707276"/>
                </a:solidFill>
                <a:latin typeface="Calibri"/>
                <a:cs typeface="Arial" panose="020B0604020202020204" pitchFamily="34" charset="0"/>
              </a:rPr>
              <a:t>CAPI).</a:t>
            </a:r>
          </a:p>
          <a:p>
            <a:pPr eaLnBrk="1" hangingPunct="1"/>
            <a:r>
              <a:rPr lang="pl-PL" sz="1300" b="1" dirty="0" smtClean="0">
                <a:solidFill>
                  <a:srgbClr val="707276"/>
                </a:solidFill>
                <a:latin typeface="Calibri"/>
              </a:rPr>
              <a:t>Kvalitativní část:</a:t>
            </a:r>
          </a:p>
          <a:p>
            <a:pPr eaLnBrk="1" hangingPunct="1"/>
            <a:r>
              <a:rPr lang="pl-PL" sz="1300" dirty="0" smtClean="0">
                <a:solidFill>
                  <a:srgbClr val="707276"/>
                </a:solidFill>
                <a:latin typeface="Calibri"/>
                <a:cs typeface="Arial" panose="020B0604020202020204" pitchFamily="34" charset="0"/>
              </a:rPr>
              <a:t>1. Individuální rozhovory</a:t>
            </a:r>
          </a:p>
          <a:p>
            <a:pPr eaLnBrk="1" hangingPunct="1"/>
            <a:r>
              <a:rPr lang="pl-PL" sz="1300" dirty="0" smtClean="0">
                <a:solidFill>
                  <a:srgbClr val="707276"/>
                </a:solidFill>
                <a:latin typeface="Calibri"/>
              </a:rPr>
              <a:t>2. Čtenářský deník</a:t>
            </a:r>
            <a:endParaRPr lang="pl-PL" sz="1300" dirty="0">
              <a:solidFill>
                <a:srgbClr val="707276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5569202" y="5005368"/>
            <a:ext cx="2606454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cs-CZ" sz="1300" dirty="0" smtClean="0">
                <a:solidFill>
                  <a:srgbClr val="707276"/>
                </a:solidFill>
                <a:latin typeface="Calibri"/>
              </a:rPr>
              <a:t>Dodržujeme standardy </a:t>
            </a:r>
            <a:r>
              <a:rPr lang="cs-CZ" sz="1300" dirty="0">
                <a:solidFill>
                  <a:srgbClr val="707276"/>
                </a:solidFill>
                <a:latin typeface="Calibri"/>
              </a:rPr>
              <a:t>ESOMAR (</a:t>
            </a:r>
            <a:r>
              <a:rPr lang="cs-CZ" sz="1300" dirty="0" err="1">
                <a:solidFill>
                  <a:srgbClr val="707276"/>
                </a:solidFill>
                <a:latin typeface="Calibri"/>
              </a:rPr>
              <a:t>European</a:t>
            </a:r>
            <a:r>
              <a:rPr lang="cs-CZ" sz="1300" dirty="0">
                <a:solidFill>
                  <a:srgbClr val="707276"/>
                </a:solidFill>
                <a:latin typeface="Calibri"/>
              </a:rPr>
              <a:t> Society </a:t>
            </a:r>
            <a:r>
              <a:rPr lang="cs-CZ" sz="1300" dirty="0" err="1">
                <a:solidFill>
                  <a:srgbClr val="707276"/>
                </a:solidFill>
                <a:latin typeface="Calibri"/>
              </a:rPr>
              <a:t>for</a:t>
            </a:r>
            <a:r>
              <a:rPr lang="cs-CZ" sz="1300" dirty="0">
                <a:solidFill>
                  <a:srgbClr val="707276"/>
                </a:solidFill>
                <a:latin typeface="Calibri"/>
              </a:rPr>
              <a:t> </a:t>
            </a:r>
            <a:r>
              <a:rPr lang="cs-CZ" sz="1300" dirty="0" err="1">
                <a:solidFill>
                  <a:srgbClr val="707276"/>
                </a:solidFill>
                <a:latin typeface="Calibri"/>
              </a:rPr>
              <a:t>Opinion</a:t>
            </a:r>
            <a:r>
              <a:rPr lang="cs-CZ" sz="1300" dirty="0">
                <a:solidFill>
                  <a:srgbClr val="707276"/>
                </a:solidFill>
                <a:latin typeface="Calibri"/>
              </a:rPr>
              <a:t> and Marketing </a:t>
            </a:r>
            <a:r>
              <a:rPr lang="cs-CZ" sz="1300" dirty="0" err="1">
                <a:solidFill>
                  <a:srgbClr val="707276"/>
                </a:solidFill>
                <a:latin typeface="Calibri"/>
              </a:rPr>
              <a:t>Research</a:t>
            </a:r>
            <a:r>
              <a:rPr lang="cs-CZ" sz="1300" dirty="0">
                <a:solidFill>
                  <a:srgbClr val="707276"/>
                </a:solidFill>
                <a:latin typeface="Calibri"/>
              </a:rPr>
              <a:t>) a </a:t>
            </a:r>
            <a:r>
              <a:rPr lang="cs-CZ" sz="1300" dirty="0" smtClean="0">
                <a:solidFill>
                  <a:srgbClr val="707276"/>
                </a:solidFill>
                <a:latin typeface="Calibri"/>
              </a:rPr>
              <a:t>SIMAR </a:t>
            </a:r>
            <a:r>
              <a:rPr lang="cs-CZ" sz="1300" dirty="0">
                <a:solidFill>
                  <a:srgbClr val="707276"/>
                </a:solidFill>
                <a:latin typeface="Calibri"/>
              </a:rPr>
              <a:t>(Sdružení agentur pro výzkum trhu a veřejného </a:t>
            </a:r>
            <a:r>
              <a:rPr lang="cs-CZ" sz="1300" dirty="0" smtClean="0">
                <a:solidFill>
                  <a:srgbClr val="707276"/>
                </a:solidFill>
                <a:latin typeface="Calibri"/>
              </a:rPr>
              <a:t>mínění).</a:t>
            </a:r>
            <a:endParaRPr lang="cs-CZ" sz="1300" dirty="0">
              <a:solidFill>
                <a:srgbClr val="707276"/>
              </a:solidFill>
              <a:latin typeface="Calibri"/>
            </a:endParaRPr>
          </a:p>
        </p:txBody>
      </p:sp>
      <p:pic>
        <p:nvPicPr>
          <p:cNvPr id="20" name="Obrázek 19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052" y="5144807"/>
            <a:ext cx="700771" cy="700771"/>
          </a:xfrm>
          <a:prstGeom prst="rect">
            <a:avLst/>
          </a:prstGeom>
        </p:spPr>
      </p:pic>
      <p:pic>
        <p:nvPicPr>
          <p:cNvPr id="21" name="Obrázek 20"/>
          <p:cNvPicPr>
            <a:picLocks noChangeAspect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536" y="1397826"/>
            <a:ext cx="735101" cy="735101"/>
          </a:xfrm>
          <a:prstGeom prst="rect">
            <a:avLst/>
          </a:prstGeom>
        </p:spPr>
      </p:pic>
      <p:sp>
        <p:nvSpPr>
          <p:cNvPr id="22" name="Obdélník 21"/>
          <p:cNvSpPr/>
          <p:nvPr/>
        </p:nvSpPr>
        <p:spPr>
          <a:xfrm>
            <a:off x="4648204" y="820884"/>
            <a:ext cx="3589200" cy="1468800"/>
          </a:xfrm>
          <a:prstGeom prst="rect">
            <a:avLst/>
          </a:prstGeom>
          <a:noFill/>
          <a:ln w="25400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Obdélník 22"/>
          <p:cNvSpPr/>
          <p:nvPr/>
        </p:nvSpPr>
        <p:spPr>
          <a:xfrm>
            <a:off x="574944" y="820996"/>
            <a:ext cx="3587740" cy="1468576"/>
          </a:xfrm>
          <a:prstGeom prst="rect">
            <a:avLst/>
          </a:prstGeom>
          <a:noFill/>
          <a:ln w="25400" cap="flat" cmpd="sng" algn="ctr">
            <a:solidFill>
              <a:srgbClr val="7F7F7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Obdélník 23"/>
          <p:cNvSpPr/>
          <p:nvPr/>
        </p:nvSpPr>
        <p:spPr>
          <a:xfrm>
            <a:off x="5651037" y="1260570"/>
            <a:ext cx="228834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cs-CZ" sz="1300" dirty="0" smtClean="0">
                <a:solidFill>
                  <a:srgbClr val="707276"/>
                </a:solidFill>
                <a:latin typeface="Calibri"/>
              </a:rPr>
              <a:t>Obecná populace dětí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cs-CZ" sz="1300" dirty="0" smtClean="0">
                <a:solidFill>
                  <a:srgbClr val="707276"/>
                </a:solidFill>
                <a:latin typeface="Calibri"/>
              </a:rPr>
              <a:t>6-8 let + rodič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cs-CZ" sz="1300" dirty="0" smtClean="0">
                <a:solidFill>
                  <a:srgbClr val="707276"/>
                </a:solidFill>
                <a:latin typeface="Calibri"/>
              </a:rPr>
              <a:t>9-14 let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cs-CZ" sz="1300" dirty="0" smtClean="0">
                <a:solidFill>
                  <a:srgbClr val="707276"/>
                </a:solidFill>
                <a:latin typeface="Calibri"/>
              </a:rPr>
              <a:t>15-19 let</a:t>
            </a:r>
            <a:endParaRPr lang="en-GB" sz="1300" dirty="0">
              <a:solidFill>
                <a:srgbClr val="707276"/>
              </a:solidFill>
              <a:latin typeface="Calibri"/>
            </a:endParaRPr>
          </a:p>
        </p:txBody>
      </p:sp>
      <p:sp>
        <p:nvSpPr>
          <p:cNvPr id="25" name="Obdélník 24"/>
          <p:cNvSpPr/>
          <p:nvPr/>
        </p:nvSpPr>
        <p:spPr>
          <a:xfrm>
            <a:off x="4648204" y="2727014"/>
            <a:ext cx="3589200" cy="1468800"/>
          </a:xfrm>
          <a:prstGeom prst="rect">
            <a:avLst/>
          </a:prstGeom>
          <a:noFill/>
          <a:ln w="25400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Obdélník 25"/>
          <p:cNvSpPr/>
          <p:nvPr/>
        </p:nvSpPr>
        <p:spPr>
          <a:xfrm>
            <a:off x="574944" y="2721256"/>
            <a:ext cx="3587781" cy="306553"/>
          </a:xfrm>
          <a:prstGeom prst="rect">
            <a:avLst/>
          </a:prstGeom>
          <a:solidFill>
            <a:srgbClr val="FF9900"/>
          </a:solidFill>
          <a:ln w="25400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VZOREK</a:t>
            </a:r>
          </a:p>
        </p:txBody>
      </p:sp>
      <p:sp>
        <p:nvSpPr>
          <p:cNvPr id="27" name="Obdélník 26"/>
          <p:cNvSpPr/>
          <p:nvPr/>
        </p:nvSpPr>
        <p:spPr>
          <a:xfrm>
            <a:off x="574944" y="2721416"/>
            <a:ext cx="3587740" cy="1468576"/>
          </a:xfrm>
          <a:prstGeom prst="rect">
            <a:avLst/>
          </a:prstGeom>
          <a:noFill/>
          <a:ln w="25400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Obdélník 27"/>
          <p:cNvSpPr/>
          <p:nvPr/>
        </p:nvSpPr>
        <p:spPr>
          <a:xfrm>
            <a:off x="1660696" y="3255868"/>
            <a:ext cx="2134171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cs-CZ" sz="1300" dirty="0">
                <a:solidFill>
                  <a:srgbClr val="707276"/>
                </a:solidFill>
                <a:latin typeface="Calibri"/>
              </a:rPr>
              <a:t>Analýza dat byla uskutečněna na vzorku </a:t>
            </a:r>
            <a:r>
              <a:rPr lang="cs-CZ" sz="1300" dirty="0" smtClean="0">
                <a:solidFill>
                  <a:srgbClr val="707276"/>
                </a:solidFill>
                <a:latin typeface="Calibri"/>
              </a:rPr>
              <a:t>504 respondentů 6-8 let a 1505 respondentů 9-14 let</a:t>
            </a:r>
            <a:endParaRPr lang="cs-CZ" sz="1300" dirty="0">
              <a:solidFill>
                <a:srgbClr val="707276"/>
              </a:solidFill>
              <a:latin typeface="Calibri"/>
            </a:endParaRPr>
          </a:p>
        </p:txBody>
      </p:sp>
      <p:sp>
        <p:nvSpPr>
          <p:cNvPr id="29" name="Obdélník 28"/>
          <p:cNvSpPr/>
          <p:nvPr/>
        </p:nvSpPr>
        <p:spPr>
          <a:xfrm>
            <a:off x="574944" y="4631550"/>
            <a:ext cx="3587781" cy="306553"/>
          </a:xfrm>
          <a:prstGeom prst="rect">
            <a:avLst/>
          </a:prstGeom>
          <a:solidFill>
            <a:srgbClr val="FF9900"/>
          </a:solidFill>
          <a:ln w="25400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VÝBĚROVÉ ZNAKY</a:t>
            </a:r>
          </a:p>
        </p:txBody>
      </p:sp>
      <p:sp>
        <p:nvSpPr>
          <p:cNvPr id="30" name="Obdélník 29"/>
          <p:cNvSpPr/>
          <p:nvPr/>
        </p:nvSpPr>
        <p:spPr>
          <a:xfrm>
            <a:off x="1480749" y="5105395"/>
            <a:ext cx="2626937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cs-CZ" sz="1300" dirty="0">
                <a:solidFill>
                  <a:srgbClr val="707276"/>
                </a:solidFill>
                <a:latin typeface="Calibri"/>
              </a:rPr>
              <a:t>Výběrové a vážící kvóty: pohlaví, </a:t>
            </a:r>
            <a:r>
              <a:rPr lang="cs-CZ" sz="1300" dirty="0" smtClean="0">
                <a:solidFill>
                  <a:srgbClr val="707276"/>
                </a:solidFill>
                <a:latin typeface="Calibri"/>
              </a:rPr>
              <a:t>kraj, velikost </a:t>
            </a:r>
            <a:r>
              <a:rPr lang="cs-CZ" sz="1300" dirty="0">
                <a:solidFill>
                  <a:srgbClr val="707276"/>
                </a:solidFill>
                <a:latin typeface="Calibri"/>
              </a:rPr>
              <a:t>místa </a:t>
            </a:r>
            <a:r>
              <a:rPr lang="cs-CZ" sz="1300" dirty="0" smtClean="0">
                <a:solidFill>
                  <a:srgbClr val="707276"/>
                </a:solidFill>
                <a:latin typeface="Calibri"/>
              </a:rPr>
              <a:t>bydliště a počet členů domácnosti.</a:t>
            </a:r>
            <a:endParaRPr lang="cs-CZ" sz="1300" dirty="0">
              <a:solidFill>
                <a:srgbClr val="707276"/>
              </a:solidFill>
              <a:latin typeface="Calibri"/>
            </a:endParaRPr>
          </a:p>
          <a:p>
            <a:pPr algn="ctr" eaLnBrk="1" hangingPunct="1"/>
            <a:r>
              <a:rPr lang="cs-CZ" sz="1300" dirty="0">
                <a:solidFill>
                  <a:srgbClr val="707276"/>
                </a:solidFill>
                <a:latin typeface="Calibri"/>
              </a:rPr>
              <a:t>Váhy jsou v intervalu: </a:t>
            </a:r>
            <a:r>
              <a:rPr lang="cs-CZ" sz="1300" dirty="0" smtClean="0">
                <a:solidFill>
                  <a:srgbClr val="707276"/>
                </a:solidFill>
                <a:latin typeface="Calibri"/>
              </a:rPr>
              <a:t>0,30 </a:t>
            </a:r>
            <a:r>
              <a:rPr lang="cs-CZ" sz="1300" dirty="0">
                <a:solidFill>
                  <a:srgbClr val="707276"/>
                </a:solidFill>
                <a:latin typeface="Calibri"/>
              </a:rPr>
              <a:t>– </a:t>
            </a:r>
            <a:r>
              <a:rPr lang="cs-CZ" sz="1300" dirty="0" smtClean="0">
                <a:solidFill>
                  <a:srgbClr val="707276"/>
                </a:solidFill>
                <a:latin typeface="Calibri"/>
              </a:rPr>
              <a:t>2,58.</a:t>
            </a:r>
            <a:endParaRPr lang="cs-CZ" sz="1300" dirty="0">
              <a:solidFill>
                <a:srgbClr val="707276"/>
              </a:solidFill>
              <a:latin typeface="Calibri"/>
            </a:endParaRPr>
          </a:p>
        </p:txBody>
      </p:sp>
      <p:sp>
        <p:nvSpPr>
          <p:cNvPr id="31" name="Obdélník 30"/>
          <p:cNvSpPr/>
          <p:nvPr/>
        </p:nvSpPr>
        <p:spPr>
          <a:xfrm>
            <a:off x="574944" y="4631710"/>
            <a:ext cx="3587740" cy="1468576"/>
          </a:xfrm>
          <a:prstGeom prst="rect">
            <a:avLst/>
          </a:prstGeom>
          <a:noFill/>
          <a:ln w="25400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2" name="Obrázek 31"/>
          <p:cNvPicPr>
            <a:picLocks noChangeAspect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945" y="3255868"/>
            <a:ext cx="734400" cy="734400"/>
          </a:xfrm>
          <a:prstGeom prst="rect">
            <a:avLst/>
          </a:prstGeom>
        </p:spPr>
      </p:pic>
      <p:pic>
        <p:nvPicPr>
          <p:cNvPr id="33" name="Obrázek 32"/>
          <p:cNvPicPr>
            <a:picLocks noChangeAspect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028" y="5163602"/>
            <a:ext cx="734400" cy="734400"/>
          </a:xfrm>
          <a:prstGeom prst="rect">
            <a:avLst/>
          </a:prstGeom>
        </p:spPr>
      </p:pic>
      <p:pic>
        <p:nvPicPr>
          <p:cNvPr id="34" name="Obrázek 33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7229" y="1422883"/>
            <a:ext cx="734400" cy="73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729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82278"/>
          </a:xfrm>
        </p:spPr>
        <p:txBody>
          <a:bodyPr/>
          <a:lstStyle/>
          <a:p>
            <a:r>
              <a:rPr lang="cs-CZ" dirty="0" smtClean="0"/>
              <a:t>Četba – prospěch - rodiče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80754400"/>
              </p:ext>
            </p:extLst>
          </p:nvPr>
        </p:nvGraphicFramePr>
        <p:xfrm>
          <a:off x="4629150" y="1130532"/>
          <a:ext cx="4215592" cy="53284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Zástupný symbol pro obsah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98130208"/>
              </p:ext>
            </p:extLst>
          </p:nvPr>
        </p:nvGraphicFramePr>
        <p:xfrm>
          <a:off x="232756" y="1338350"/>
          <a:ext cx="4247169" cy="5220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5" name="Přímá spojnice se šipkou 4"/>
          <p:cNvCxnSpPr/>
          <p:nvPr/>
        </p:nvCxnSpPr>
        <p:spPr>
          <a:xfrm flipH="1">
            <a:off x="3881207" y="4355869"/>
            <a:ext cx="448887" cy="399011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687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14588"/>
          </a:xfrm>
        </p:spPr>
        <p:txBody>
          <a:bodyPr/>
          <a:lstStyle/>
          <a:p>
            <a:r>
              <a:rPr lang="cs-CZ" dirty="0"/>
              <a:t>Proč nečteš častěji knihy</a:t>
            </a:r>
            <a:r>
              <a:rPr lang="cs-CZ" dirty="0" smtClean="0"/>
              <a:t>?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820970"/>
              </p:ext>
            </p:extLst>
          </p:nvPr>
        </p:nvGraphicFramePr>
        <p:xfrm>
          <a:off x="195943" y="1201782"/>
          <a:ext cx="8830491" cy="5408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8511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49" y="365127"/>
            <a:ext cx="8110401" cy="797468"/>
          </a:xfrm>
        </p:spPr>
        <p:txBody>
          <a:bodyPr>
            <a:normAutofit/>
          </a:bodyPr>
          <a:lstStyle/>
          <a:p>
            <a:r>
              <a:rPr lang="cs-CZ" sz="2800" dirty="0"/>
              <a:t>Na základě čeho si nejčastěji vybíráš knížky, které čteš</a:t>
            </a:r>
            <a:r>
              <a:rPr lang="cs-CZ" sz="2800" dirty="0" smtClean="0"/>
              <a:t>?</a:t>
            </a:r>
            <a:endParaRPr lang="cs-CZ" sz="28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6929516"/>
              </p:ext>
            </p:extLst>
          </p:nvPr>
        </p:nvGraphicFramePr>
        <p:xfrm>
          <a:off x="628650" y="1162596"/>
          <a:ext cx="8110400" cy="5695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Přímá spojnice se šipkou 4"/>
          <p:cNvCxnSpPr/>
          <p:nvPr/>
        </p:nvCxnSpPr>
        <p:spPr>
          <a:xfrm flipH="1">
            <a:off x="7623810" y="1396537"/>
            <a:ext cx="448887" cy="399011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se šipkou 5"/>
          <p:cNvCxnSpPr/>
          <p:nvPr/>
        </p:nvCxnSpPr>
        <p:spPr>
          <a:xfrm flipH="1" flipV="1">
            <a:off x="6243899" y="2975955"/>
            <a:ext cx="489410" cy="523703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 flipH="1" flipV="1">
            <a:off x="4767004" y="5181599"/>
            <a:ext cx="489410" cy="523703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/>
          <p:nvPr/>
        </p:nvCxnSpPr>
        <p:spPr>
          <a:xfrm flipH="1" flipV="1">
            <a:off x="5415397" y="3402675"/>
            <a:ext cx="489410" cy="523703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 flipH="1" flipV="1">
            <a:off x="5256414" y="4010298"/>
            <a:ext cx="489410" cy="523703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662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6571" y="365126"/>
            <a:ext cx="8188779" cy="862783"/>
          </a:xfrm>
        </p:spPr>
        <p:txBody>
          <a:bodyPr>
            <a:normAutofit/>
          </a:bodyPr>
          <a:lstStyle/>
          <a:p>
            <a:r>
              <a:rPr lang="cs-CZ" sz="2400" dirty="0"/>
              <a:t>Jak často získáváš knížky, které čteš, z následujících zdrojů</a:t>
            </a:r>
            <a:r>
              <a:rPr lang="cs-CZ" sz="2400" dirty="0" smtClean="0"/>
              <a:t>? (nejčastější zdroj)</a:t>
            </a:r>
            <a:endParaRPr lang="cs-CZ" sz="24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3819532"/>
              </p:ext>
            </p:extLst>
          </p:nvPr>
        </p:nvGraphicFramePr>
        <p:xfrm>
          <a:off x="326571" y="1227909"/>
          <a:ext cx="8425543" cy="5212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Přímá spojnice se šipkou 4"/>
          <p:cNvCxnSpPr/>
          <p:nvPr/>
        </p:nvCxnSpPr>
        <p:spPr>
          <a:xfrm flipH="1" flipV="1">
            <a:off x="1364328" y="6178137"/>
            <a:ext cx="489410" cy="523703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069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71500" y="247561"/>
            <a:ext cx="7886700" cy="43170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Jaké knihy nejraději čteš?</a:t>
            </a:r>
            <a:endParaRPr lang="cs-CZ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289015" y="966651"/>
          <a:ext cx="4340133" cy="57084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Zástupný symbol pro obsah 7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4629149" y="522515"/>
          <a:ext cx="4514851" cy="61526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5" name="Přímá spojnice 4"/>
          <p:cNvCxnSpPr/>
          <p:nvPr/>
        </p:nvCxnSpPr>
        <p:spPr>
          <a:xfrm>
            <a:off x="4749624" y="2313742"/>
            <a:ext cx="1713806" cy="357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 flipV="1">
            <a:off x="4749624" y="2755726"/>
            <a:ext cx="1713806" cy="895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 flipV="1">
            <a:off x="5837129" y="4144325"/>
            <a:ext cx="626301" cy="179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>
            <a:off x="4704304" y="4580953"/>
            <a:ext cx="1759126" cy="357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4704304" y="5028317"/>
            <a:ext cx="175912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2781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08105"/>
            <a:ext cx="7886700" cy="422212"/>
          </a:xfrm>
        </p:spPr>
        <p:txBody>
          <a:bodyPr>
            <a:normAutofit fontScale="90000"/>
          </a:bodyPr>
          <a:lstStyle/>
          <a:p>
            <a:r>
              <a:rPr lang="cs-CZ" dirty="0"/>
              <a:t>Knihy přečtené v posledním roce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A9AED-53A8-465B-8162-E272F9A77800}" type="slidenum">
              <a:rPr lang="cs-CZ" altLang="cs-CZ" smtClean="0"/>
              <a:pPr/>
              <a:t>25</a:t>
            </a:fld>
            <a:endParaRPr lang="cs-CZ" altLang="cs-CZ"/>
          </a:p>
        </p:txBody>
      </p:sp>
      <p:sp>
        <p:nvSpPr>
          <p:cNvPr id="7" name="Obdélník 6"/>
          <p:cNvSpPr/>
          <p:nvPr/>
        </p:nvSpPr>
        <p:spPr>
          <a:xfrm>
            <a:off x="953589" y="1957130"/>
            <a:ext cx="3471204" cy="4764346"/>
          </a:xfrm>
          <a:prstGeom prst="rect">
            <a:avLst/>
          </a:prstGeom>
          <a:noFill/>
          <a:ln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200" dirty="0">
              <a:solidFill>
                <a:srgbClr val="707276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953589" y="1597091"/>
            <a:ext cx="3466850" cy="360040"/>
          </a:xfrm>
          <a:prstGeom prst="rect">
            <a:avLst/>
          </a:prstGeom>
          <a:solidFill>
            <a:srgbClr val="7F7F7F"/>
          </a:solidFill>
          <a:ln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/>
              <a:t>Děti </a:t>
            </a:r>
            <a:r>
              <a:rPr lang="cs-CZ" dirty="0" smtClean="0"/>
              <a:t>15-16 </a:t>
            </a:r>
            <a:r>
              <a:rPr lang="cs-CZ" dirty="0"/>
              <a:t>let</a:t>
            </a:r>
          </a:p>
        </p:txBody>
      </p:sp>
      <p:pic>
        <p:nvPicPr>
          <p:cNvPr id="21" name="Obrázek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7447" y="4272499"/>
            <a:ext cx="345600" cy="345600"/>
          </a:xfrm>
          <a:prstGeom prst="rect">
            <a:avLst/>
          </a:prstGeom>
        </p:spPr>
      </p:pic>
      <p:grpSp>
        <p:nvGrpSpPr>
          <p:cNvPr id="3" name="Skupina 2"/>
          <p:cNvGrpSpPr/>
          <p:nvPr/>
        </p:nvGrpSpPr>
        <p:grpSpPr>
          <a:xfrm>
            <a:off x="2362005" y="2065742"/>
            <a:ext cx="1529624" cy="345600"/>
            <a:chOff x="2362005" y="2065742"/>
            <a:chExt cx="1529624" cy="345600"/>
          </a:xfrm>
        </p:grpSpPr>
        <p:pic>
          <p:nvPicPr>
            <p:cNvPr id="23" name="Obrázek 2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62005" y="2065742"/>
              <a:ext cx="345600" cy="345600"/>
            </a:xfrm>
            <a:prstGeom prst="rect">
              <a:avLst/>
            </a:prstGeom>
          </p:spPr>
        </p:pic>
        <p:sp>
          <p:nvSpPr>
            <p:cNvPr id="24" name="TextovéPole 23"/>
            <p:cNvSpPr txBox="1"/>
            <p:nvPr/>
          </p:nvSpPr>
          <p:spPr>
            <a:xfrm>
              <a:off x="2851621" y="2084367"/>
              <a:ext cx="10400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b="1" dirty="0" smtClean="0">
                  <a:solidFill>
                    <a:schemeClr val="bg1">
                      <a:lumMod val="50000"/>
                    </a:schemeClr>
                  </a:solidFill>
                  <a:latin typeface="+mn-lt"/>
                </a:rPr>
                <a:t>Chlapci</a:t>
              </a:r>
            </a:p>
          </p:txBody>
        </p:sp>
      </p:grpSp>
      <p:sp>
        <p:nvSpPr>
          <p:cNvPr id="25" name="TextovéPole 24"/>
          <p:cNvSpPr txBox="1"/>
          <p:nvPr/>
        </p:nvSpPr>
        <p:spPr>
          <a:xfrm>
            <a:off x="2890232" y="4272853"/>
            <a:ext cx="1040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Dívky</a:t>
            </a:r>
          </a:p>
        </p:txBody>
      </p:sp>
      <p:cxnSp>
        <p:nvCxnSpPr>
          <p:cNvPr id="27" name="Přímá spojnice 26"/>
          <p:cNvCxnSpPr/>
          <p:nvPr/>
        </p:nvCxnSpPr>
        <p:spPr>
          <a:xfrm>
            <a:off x="1831387" y="4168406"/>
            <a:ext cx="163677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Obdélník 74"/>
          <p:cNvSpPr/>
          <p:nvPr/>
        </p:nvSpPr>
        <p:spPr>
          <a:xfrm>
            <a:off x="8037107" y="800398"/>
            <a:ext cx="870395" cy="3089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bg1">
                    <a:lumMod val="50000"/>
                  </a:schemeClr>
                </a:solidFill>
              </a:rPr>
              <a:t>TOP 5</a:t>
            </a:r>
            <a:endParaRPr lang="cs-CZ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0" name="Obdélník 49"/>
          <p:cNvSpPr/>
          <p:nvPr/>
        </p:nvSpPr>
        <p:spPr>
          <a:xfrm>
            <a:off x="4664245" y="1957130"/>
            <a:ext cx="3372862" cy="4764346"/>
          </a:xfrm>
          <a:prstGeom prst="rect">
            <a:avLst/>
          </a:prstGeom>
          <a:noFill/>
          <a:ln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200" dirty="0">
              <a:solidFill>
                <a:srgbClr val="707276"/>
              </a:solidFill>
            </a:endParaRPr>
          </a:p>
        </p:txBody>
      </p:sp>
      <p:sp>
        <p:nvSpPr>
          <p:cNvPr id="51" name="Obdélník 50"/>
          <p:cNvSpPr/>
          <p:nvPr/>
        </p:nvSpPr>
        <p:spPr>
          <a:xfrm>
            <a:off x="4664245" y="1597091"/>
            <a:ext cx="3372862" cy="360040"/>
          </a:xfrm>
          <a:prstGeom prst="rect">
            <a:avLst/>
          </a:prstGeom>
          <a:solidFill>
            <a:srgbClr val="7F7F7F"/>
          </a:solidFill>
          <a:ln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/>
              <a:t>Děti </a:t>
            </a:r>
            <a:r>
              <a:rPr lang="cs-CZ" dirty="0" smtClean="0"/>
              <a:t>17-19 let</a:t>
            </a:r>
            <a:endParaRPr lang="cs-CZ" dirty="0"/>
          </a:p>
        </p:txBody>
      </p:sp>
      <p:grpSp>
        <p:nvGrpSpPr>
          <p:cNvPr id="18" name="Skupina 17"/>
          <p:cNvGrpSpPr/>
          <p:nvPr/>
        </p:nvGrpSpPr>
        <p:grpSpPr>
          <a:xfrm>
            <a:off x="5273904" y="2065971"/>
            <a:ext cx="1529624" cy="345600"/>
            <a:chOff x="2362005" y="2065742"/>
            <a:chExt cx="1529624" cy="345600"/>
          </a:xfrm>
        </p:grpSpPr>
        <p:pic>
          <p:nvPicPr>
            <p:cNvPr id="19" name="Obrázek 1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62005" y="2065742"/>
              <a:ext cx="345600" cy="345600"/>
            </a:xfrm>
            <a:prstGeom prst="rect">
              <a:avLst/>
            </a:prstGeom>
          </p:spPr>
        </p:pic>
        <p:sp>
          <p:nvSpPr>
            <p:cNvPr id="20" name="TextovéPole 19"/>
            <p:cNvSpPr txBox="1"/>
            <p:nvPr/>
          </p:nvSpPr>
          <p:spPr>
            <a:xfrm>
              <a:off x="2851621" y="2084367"/>
              <a:ext cx="10400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b="1" dirty="0" smtClean="0">
                  <a:solidFill>
                    <a:schemeClr val="bg1">
                      <a:lumMod val="50000"/>
                    </a:schemeClr>
                  </a:solidFill>
                  <a:latin typeface="+mn-lt"/>
                </a:rPr>
                <a:t>Chlapci</a:t>
              </a:r>
            </a:p>
          </p:txBody>
        </p:sp>
      </p:grpSp>
      <p:grpSp>
        <p:nvGrpSpPr>
          <p:cNvPr id="22" name="Skupina 21"/>
          <p:cNvGrpSpPr/>
          <p:nvPr/>
        </p:nvGrpSpPr>
        <p:grpSpPr>
          <a:xfrm>
            <a:off x="5273904" y="4268717"/>
            <a:ext cx="1651239" cy="345600"/>
            <a:chOff x="683568" y="4247485"/>
            <a:chExt cx="1651239" cy="345600"/>
          </a:xfrm>
        </p:grpSpPr>
        <p:pic>
          <p:nvPicPr>
            <p:cNvPr id="26" name="Obrázek 2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3568" y="4247485"/>
              <a:ext cx="345600" cy="345600"/>
            </a:xfrm>
            <a:prstGeom prst="rect">
              <a:avLst/>
            </a:prstGeom>
          </p:spPr>
        </p:pic>
        <p:sp>
          <p:nvSpPr>
            <p:cNvPr id="28" name="TextovéPole 27"/>
            <p:cNvSpPr txBox="1"/>
            <p:nvPr/>
          </p:nvSpPr>
          <p:spPr>
            <a:xfrm>
              <a:off x="1294799" y="4249002"/>
              <a:ext cx="10400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b="1" dirty="0" smtClean="0">
                  <a:solidFill>
                    <a:schemeClr val="bg1">
                      <a:lumMod val="50000"/>
                    </a:schemeClr>
                  </a:solidFill>
                  <a:latin typeface="+mn-lt"/>
                </a:rPr>
                <a:t>Dívky</a:t>
              </a:r>
            </a:p>
          </p:txBody>
        </p:sp>
      </p:grpSp>
      <p:cxnSp>
        <p:nvCxnSpPr>
          <p:cNvPr id="29" name="Přímá spojnice 28"/>
          <p:cNvCxnSpPr/>
          <p:nvPr/>
        </p:nvCxnSpPr>
        <p:spPr>
          <a:xfrm>
            <a:off x="4860032" y="4168406"/>
            <a:ext cx="163677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Obrázek 33"/>
          <p:cNvPicPr>
            <a:picLocks noChangeAspect="1"/>
          </p:cNvPicPr>
          <p:nvPr/>
        </p:nvPicPr>
        <p:blipFill>
          <a:blip r:embed="rId4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4419" y="1623566"/>
            <a:ext cx="319128" cy="319128"/>
          </a:xfrm>
          <a:prstGeom prst="rect">
            <a:avLst/>
          </a:prstGeom>
        </p:spPr>
      </p:pic>
      <p:pic>
        <p:nvPicPr>
          <p:cNvPr id="35" name="Obrázek 34"/>
          <p:cNvPicPr>
            <a:picLocks noChangeAspect="1"/>
          </p:cNvPicPr>
          <p:nvPr/>
        </p:nvPicPr>
        <p:blipFill>
          <a:blip r:embed="rId5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4954" y="1617543"/>
            <a:ext cx="331174" cy="331174"/>
          </a:xfrm>
          <a:prstGeom prst="rect">
            <a:avLst/>
          </a:prstGeom>
        </p:spPr>
      </p:pic>
      <p:pic>
        <p:nvPicPr>
          <p:cNvPr id="38" name="Obrázek 37"/>
          <p:cNvPicPr>
            <a:picLocks noChangeAspect="1"/>
          </p:cNvPicPr>
          <p:nvPr/>
        </p:nvPicPr>
        <p:blipFill rotWithShape="1">
          <a:blip r:embed="rId6"/>
          <a:srcRect b="88244"/>
          <a:stretch/>
        </p:blipFill>
        <p:spPr>
          <a:xfrm>
            <a:off x="228476" y="865644"/>
            <a:ext cx="8255000" cy="626156"/>
          </a:xfrm>
          <a:prstGeom prst="rect">
            <a:avLst/>
          </a:prstGeom>
        </p:spPr>
      </p:pic>
      <p:pic>
        <p:nvPicPr>
          <p:cNvPr id="39" name="Obrázek 38"/>
          <p:cNvPicPr>
            <a:picLocks noChangeAspect="1"/>
          </p:cNvPicPr>
          <p:nvPr/>
        </p:nvPicPr>
        <p:blipFill rotWithShape="1">
          <a:blip r:embed="rId7"/>
          <a:srcRect t="17727" r="65168" b="47284"/>
          <a:stretch/>
        </p:blipFill>
        <p:spPr>
          <a:xfrm>
            <a:off x="1176232" y="2331307"/>
            <a:ext cx="3270940" cy="2117893"/>
          </a:xfrm>
          <a:prstGeom prst="rect">
            <a:avLst/>
          </a:prstGeom>
        </p:spPr>
      </p:pic>
      <p:pic>
        <p:nvPicPr>
          <p:cNvPr id="40" name="Obrázek 39"/>
          <p:cNvPicPr>
            <a:picLocks noChangeAspect="1"/>
          </p:cNvPicPr>
          <p:nvPr/>
        </p:nvPicPr>
        <p:blipFill rotWithShape="1">
          <a:blip r:embed="rId8"/>
          <a:srcRect t="16643" r="65468" b="43722"/>
          <a:stretch/>
        </p:blipFill>
        <p:spPr>
          <a:xfrm>
            <a:off x="1453635" y="4365104"/>
            <a:ext cx="2850635" cy="2356372"/>
          </a:xfrm>
          <a:prstGeom prst="rect">
            <a:avLst/>
          </a:prstGeom>
        </p:spPr>
      </p:pic>
      <p:pic>
        <p:nvPicPr>
          <p:cNvPr id="41" name="Obrázek 40"/>
          <p:cNvPicPr>
            <a:picLocks noChangeAspect="1"/>
          </p:cNvPicPr>
          <p:nvPr/>
        </p:nvPicPr>
        <p:blipFill rotWithShape="1">
          <a:blip r:embed="rId9"/>
          <a:srcRect t="17882" r="65468" b="44496"/>
          <a:stretch/>
        </p:blipFill>
        <p:spPr>
          <a:xfrm>
            <a:off x="4304270" y="2346171"/>
            <a:ext cx="3311858" cy="2325679"/>
          </a:xfrm>
          <a:prstGeom prst="rect">
            <a:avLst/>
          </a:prstGeom>
        </p:spPr>
      </p:pic>
      <p:pic>
        <p:nvPicPr>
          <p:cNvPr id="42" name="Obrázek 41"/>
          <p:cNvPicPr>
            <a:picLocks noChangeAspect="1"/>
          </p:cNvPicPr>
          <p:nvPr/>
        </p:nvPicPr>
        <p:blipFill rotWithShape="1">
          <a:blip r:embed="rId10"/>
          <a:srcRect t="16644" r="64470" b="44342"/>
          <a:stretch/>
        </p:blipFill>
        <p:spPr>
          <a:xfrm>
            <a:off x="4355975" y="4377401"/>
            <a:ext cx="3311859" cy="2344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445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850" y="216110"/>
            <a:ext cx="8496300" cy="352283"/>
          </a:xfrm>
        </p:spPr>
        <p:txBody>
          <a:bodyPr>
            <a:noAutofit/>
          </a:bodyPr>
          <a:lstStyle/>
          <a:p>
            <a:r>
              <a:rPr lang="cs-CZ" sz="2800" dirty="0">
                <a:latin typeface="Arial Narrow" panose="020B0606020202030204" pitchFamily="34" charset="0"/>
              </a:rPr>
              <a:t>Knihy přečtené v posledním roce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AA9AED-53A8-465B-8162-E272F9A77800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/>
          <a:srcRect l="-695" t="232" b="86930"/>
          <a:stretch/>
        </p:blipFill>
        <p:spPr>
          <a:xfrm>
            <a:off x="387178" y="774358"/>
            <a:ext cx="8312322" cy="683739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 rotWithShape="1">
          <a:blip r:embed="rId3"/>
          <a:srcRect l="49703" t="14818" r="11527" b="20339"/>
          <a:stretch/>
        </p:blipFill>
        <p:spPr>
          <a:xfrm>
            <a:off x="939551" y="2711811"/>
            <a:ext cx="3200401" cy="3453493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4"/>
          <a:srcRect l="44956" t="12825" r="10242" b="20492"/>
          <a:stretch/>
        </p:blipFill>
        <p:spPr>
          <a:xfrm>
            <a:off x="5004048" y="2610002"/>
            <a:ext cx="3698423" cy="3551464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3932967" y="2823181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7F7F7F"/>
                </a:solidFill>
                <a:latin typeface="+mn-lt"/>
              </a:rPr>
              <a:t>9-10 let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3932967" y="3503374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7F7F7F"/>
                </a:solidFill>
                <a:latin typeface="+mn-lt"/>
              </a:rPr>
              <a:t>11-12 let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3932967" y="4183567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7F7F7F"/>
                </a:solidFill>
                <a:latin typeface="+mn-lt"/>
              </a:rPr>
              <a:t>13-14 let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3932967" y="486376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7F7F7F"/>
                </a:solidFill>
                <a:latin typeface="+mn-lt"/>
              </a:rPr>
              <a:t>15-16 let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3932967" y="554395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7F7F7F"/>
                </a:solidFill>
                <a:latin typeface="+mn-lt"/>
              </a:rPr>
              <a:t>17-19 let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939552" y="1544894"/>
            <a:ext cx="3128392" cy="360040"/>
          </a:xfrm>
          <a:prstGeom prst="rect">
            <a:avLst/>
          </a:prstGeom>
          <a:solidFill>
            <a:srgbClr val="7F7F7F"/>
          </a:solidFill>
          <a:ln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50" dirty="0"/>
              <a:t>Počet přečtených knih od začátku do konce v uplynulém měsíci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5332032" y="1517745"/>
            <a:ext cx="3128400" cy="360040"/>
          </a:xfrm>
          <a:prstGeom prst="rect">
            <a:avLst/>
          </a:prstGeom>
          <a:solidFill>
            <a:srgbClr val="7F7F7F"/>
          </a:solidFill>
          <a:ln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50" dirty="0"/>
              <a:t>Počet přečtených knih v uplynulém roce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2915816" y="2332183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BD281D"/>
                </a:solidFill>
                <a:latin typeface="+mn-lt"/>
              </a:rPr>
              <a:t>Dívky</a:t>
            </a:r>
          </a:p>
        </p:txBody>
      </p:sp>
      <p:pic>
        <p:nvPicPr>
          <p:cNvPr id="18" name="Obrázek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8317" y="1975039"/>
            <a:ext cx="331200" cy="331200"/>
          </a:xfrm>
          <a:prstGeom prst="rect">
            <a:avLst/>
          </a:prstGeom>
        </p:spPr>
      </p:pic>
      <p:sp>
        <p:nvSpPr>
          <p:cNvPr id="19" name="TextovéPole 18"/>
          <p:cNvSpPr txBox="1"/>
          <p:nvPr/>
        </p:nvSpPr>
        <p:spPr>
          <a:xfrm>
            <a:off x="475051" y="2328111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07214D"/>
                </a:solidFill>
                <a:latin typeface="+mn-lt"/>
              </a:rPr>
              <a:t>Chlapci</a:t>
            </a:r>
          </a:p>
        </p:txBody>
      </p:sp>
      <p:pic>
        <p:nvPicPr>
          <p:cNvPr id="20" name="Obrázek 1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124" y="1978447"/>
            <a:ext cx="330211" cy="330211"/>
          </a:xfrm>
          <a:prstGeom prst="rect">
            <a:avLst/>
          </a:prstGeom>
        </p:spPr>
      </p:pic>
      <p:sp>
        <p:nvSpPr>
          <p:cNvPr id="21" name="TextovéPole 20"/>
          <p:cNvSpPr txBox="1"/>
          <p:nvPr/>
        </p:nvSpPr>
        <p:spPr>
          <a:xfrm>
            <a:off x="7375883" y="2327344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BD281D"/>
                </a:solidFill>
                <a:latin typeface="+mn-lt"/>
              </a:rPr>
              <a:t>Dívky</a:t>
            </a:r>
          </a:p>
        </p:txBody>
      </p:sp>
      <p:pic>
        <p:nvPicPr>
          <p:cNvPr id="22" name="Obrázek 2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1970200"/>
            <a:ext cx="331200" cy="331200"/>
          </a:xfrm>
          <a:prstGeom prst="rect">
            <a:avLst/>
          </a:prstGeom>
        </p:spPr>
      </p:pic>
      <p:sp>
        <p:nvSpPr>
          <p:cNvPr id="23" name="TextovéPole 22"/>
          <p:cNvSpPr txBox="1"/>
          <p:nvPr/>
        </p:nvSpPr>
        <p:spPr>
          <a:xfrm>
            <a:off x="4935118" y="232327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07214D"/>
                </a:solidFill>
                <a:latin typeface="+mn-lt"/>
              </a:rPr>
              <a:t>Chlapci</a:t>
            </a:r>
          </a:p>
        </p:txBody>
      </p:sp>
      <p:pic>
        <p:nvPicPr>
          <p:cNvPr id="24" name="Obrázek 2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6191" y="1973608"/>
            <a:ext cx="330211" cy="330211"/>
          </a:xfrm>
          <a:prstGeom prst="rect">
            <a:avLst/>
          </a:prstGeom>
        </p:spPr>
      </p:pic>
      <p:sp>
        <p:nvSpPr>
          <p:cNvPr id="25" name="TextovéPole 24"/>
          <p:cNvSpPr txBox="1"/>
          <p:nvPr/>
        </p:nvSpPr>
        <p:spPr>
          <a:xfrm>
            <a:off x="1666261" y="233893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3F996A"/>
                </a:solidFill>
                <a:latin typeface="+mn-lt"/>
              </a:rPr>
              <a:t>Rozdíl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6155501" y="2344056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3F996A"/>
                </a:solidFill>
                <a:latin typeface="+mn-lt"/>
              </a:rPr>
              <a:t>Rozdíl</a:t>
            </a:r>
          </a:p>
        </p:txBody>
      </p:sp>
      <p:cxnSp>
        <p:nvCxnSpPr>
          <p:cNvPr id="27" name="Straight Arrow Connector 5"/>
          <p:cNvCxnSpPr/>
          <p:nvPr/>
        </p:nvCxnSpPr>
        <p:spPr>
          <a:xfrm flipV="1">
            <a:off x="1818937" y="5804133"/>
            <a:ext cx="411548" cy="109151"/>
          </a:xfrm>
          <a:prstGeom prst="straightConnector1">
            <a:avLst/>
          </a:prstGeom>
          <a:ln>
            <a:solidFill>
              <a:srgbClr val="FF9900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8" name="Straight Arrow Connector 5"/>
          <p:cNvCxnSpPr/>
          <p:nvPr/>
        </p:nvCxnSpPr>
        <p:spPr>
          <a:xfrm flipV="1">
            <a:off x="6247473" y="5867905"/>
            <a:ext cx="411548" cy="109151"/>
          </a:xfrm>
          <a:prstGeom prst="straightConnector1">
            <a:avLst/>
          </a:prstGeom>
          <a:ln>
            <a:solidFill>
              <a:srgbClr val="FF9900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9" name="Obdélník 28"/>
          <p:cNvSpPr/>
          <p:nvPr/>
        </p:nvSpPr>
        <p:spPr>
          <a:xfrm>
            <a:off x="7590037" y="846466"/>
            <a:ext cx="870395" cy="3089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bg1">
                    <a:lumMod val="50000"/>
                  </a:schemeClr>
                </a:solidFill>
              </a:rPr>
              <a:t>Průměr</a:t>
            </a:r>
            <a:endParaRPr lang="cs-CZ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30" name="Přímá spojnice 29"/>
          <p:cNvCxnSpPr/>
          <p:nvPr/>
        </p:nvCxnSpPr>
        <p:spPr>
          <a:xfrm>
            <a:off x="387178" y="4689567"/>
            <a:ext cx="8432972" cy="2162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se šipkou 32"/>
          <p:cNvCxnSpPr/>
          <p:nvPr/>
        </p:nvCxnSpPr>
        <p:spPr>
          <a:xfrm>
            <a:off x="387178" y="4719974"/>
            <a:ext cx="0" cy="112714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se šipkou 33"/>
          <p:cNvCxnSpPr/>
          <p:nvPr/>
        </p:nvCxnSpPr>
        <p:spPr>
          <a:xfrm>
            <a:off x="8820150" y="4689567"/>
            <a:ext cx="0" cy="112714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584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E-knihy, audioknihy</a:t>
            </a:r>
            <a:endParaRPr lang="cs-CZ" dirty="0"/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23936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Zástupný symbol pro obsah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20946297"/>
              </p:ext>
            </p:extLst>
          </p:nvPr>
        </p:nvGraphicFramePr>
        <p:xfrm>
          <a:off x="4629150" y="261257"/>
          <a:ext cx="3886200" cy="62309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Zástupný symbol pro obsah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77368390"/>
              </p:ext>
            </p:extLst>
          </p:nvPr>
        </p:nvGraphicFramePr>
        <p:xfrm>
          <a:off x="313509" y="261257"/>
          <a:ext cx="4201341" cy="62309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ovéPole 8"/>
          <p:cNvSpPr txBox="1"/>
          <p:nvPr/>
        </p:nvSpPr>
        <p:spPr>
          <a:xfrm>
            <a:off x="199209" y="4555364"/>
            <a:ext cx="636713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cs-CZ" b="1" dirty="0" smtClean="0">
                <a:latin typeface="Arial Narrow" panose="020B0606020202030204" pitchFamily="34" charset="0"/>
              </a:rPr>
              <a:t>37 %</a:t>
            </a:r>
            <a:endParaRPr lang="cs-CZ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774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8823" y="391886"/>
            <a:ext cx="8136527" cy="796834"/>
          </a:xfrm>
        </p:spPr>
        <p:txBody>
          <a:bodyPr>
            <a:noAutofit/>
          </a:bodyPr>
          <a:lstStyle/>
          <a:p>
            <a:r>
              <a:rPr lang="cs-CZ" sz="2800" b="1" dirty="0" smtClean="0">
                <a:latin typeface="Arial Narrow" panose="020B0606020202030204" pitchFamily="34" charset="0"/>
              </a:rPr>
              <a:t>Jaká zařízení využíváš pro čtení e-knih? (9 až19 let)</a:t>
            </a:r>
            <a:endParaRPr lang="cs-CZ" sz="2800" b="1" dirty="0">
              <a:latin typeface="Arial Narrow" panose="020B0606020202030204" pitchFamily="34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327" y="2708014"/>
            <a:ext cx="8813346" cy="3269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12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799330544"/>
              </p:ext>
            </p:extLst>
          </p:nvPr>
        </p:nvGraphicFramePr>
        <p:xfrm>
          <a:off x="307352" y="1878336"/>
          <a:ext cx="8640763" cy="29188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Zástupný symbol pro obsah 5"/>
          <p:cNvSpPr>
            <a:spLocks noGrp="1"/>
          </p:cNvSpPr>
          <p:nvPr>
            <p:ph idx="11"/>
          </p:nvPr>
        </p:nvSpPr>
        <p:spPr>
          <a:xfrm>
            <a:off x="323850" y="5013176"/>
            <a:ext cx="8791483" cy="1570504"/>
          </a:xfrm>
        </p:spPr>
        <p:txBody>
          <a:bodyPr/>
          <a:lstStyle/>
          <a:p>
            <a:pPr algn="just"/>
            <a:r>
              <a:rPr lang="cs-CZ" sz="16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</a:p>
          <a:p>
            <a:pPr algn="just"/>
            <a:r>
              <a:rPr lang="cs-CZ" sz="1600" dirty="0" smtClean="0">
                <a:solidFill>
                  <a:schemeClr val="tx1"/>
                </a:solidFill>
                <a:latin typeface="Calibri" panose="020F0502020204030204" pitchFamily="34" charset="0"/>
              </a:rPr>
              <a:t>„</a:t>
            </a:r>
            <a:r>
              <a:rPr lang="cs-CZ" sz="1600" b="1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Rodiče </a:t>
            </a:r>
            <a:r>
              <a:rPr lang="cs-CZ" sz="1600" b="1" i="1" dirty="0">
                <a:solidFill>
                  <a:schemeClr val="tx1"/>
                </a:solidFill>
                <a:latin typeface="Calibri" panose="020F0502020204030204" pitchFamily="34" charset="0"/>
              </a:rPr>
              <a:t>mi četli úplně odmalinka</a:t>
            </a:r>
            <a:r>
              <a:rPr lang="cs-CZ" sz="1600" i="1" dirty="0">
                <a:solidFill>
                  <a:schemeClr val="tx1"/>
                </a:solidFill>
                <a:latin typeface="Calibri" panose="020F0502020204030204" pitchFamily="34" charset="0"/>
              </a:rPr>
              <a:t>. První </a:t>
            </a:r>
            <a:r>
              <a:rPr lang="cs-CZ" sz="1600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knížka </a:t>
            </a:r>
            <a:r>
              <a:rPr lang="cs-CZ" sz="1600" i="1" dirty="0">
                <a:solidFill>
                  <a:schemeClr val="tx1"/>
                </a:solidFill>
                <a:latin typeface="Calibri" panose="020F0502020204030204" pitchFamily="34" charset="0"/>
              </a:rPr>
              <a:t>byla encyklopedie dinosaurů, v těch 5 letech. </a:t>
            </a:r>
            <a:r>
              <a:rPr lang="cs-CZ" sz="1600" b="1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Naučila </a:t>
            </a:r>
            <a:r>
              <a:rPr lang="cs-CZ" sz="1600" b="1" i="1" dirty="0">
                <a:solidFill>
                  <a:schemeClr val="tx1"/>
                </a:solidFill>
                <a:latin typeface="Calibri" panose="020F0502020204030204" pitchFamily="34" charset="0"/>
              </a:rPr>
              <a:t>jsem se číst asi v 5 letech, to jsem si pak začala číst knížky sama. </a:t>
            </a:r>
            <a:r>
              <a:rPr lang="cs-CZ" sz="1600" i="1" dirty="0">
                <a:solidFill>
                  <a:schemeClr val="tx1"/>
                </a:solidFill>
                <a:latin typeface="Calibri" panose="020F0502020204030204" pitchFamily="34" charset="0"/>
              </a:rPr>
              <a:t>Sama od sebe, rodiče mě nenutili. </a:t>
            </a:r>
            <a:r>
              <a:rPr lang="cs-CZ" sz="1600" b="1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Tak </a:t>
            </a:r>
            <a:r>
              <a:rPr lang="cs-CZ" sz="1600" b="1" i="1" dirty="0">
                <a:solidFill>
                  <a:schemeClr val="tx1"/>
                </a:solidFill>
                <a:latin typeface="Calibri" panose="020F0502020204030204" pitchFamily="34" charset="0"/>
              </a:rPr>
              <a:t>těch 10 let jsem četla každý týden tak 3 knížky. Postupem času to klesalo a teď už moc nečtu.</a:t>
            </a:r>
            <a:r>
              <a:rPr lang="cs-CZ" sz="1600" i="1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323850" y="448886"/>
            <a:ext cx="8496300" cy="1014153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Čtenářství nejvíce ovlivněno věkem, pohlavím a vzděláním rodičů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6A6ED-C252-403B-8F1B-19ABC1FDAA03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1344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Vztah ke knihovnám</a:t>
            </a:r>
            <a:endParaRPr lang="cs-CZ" dirty="0"/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20355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28650" y="222070"/>
            <a:ext cx="7886700" cy="731520"/>
          </a:xfrm>
        </p:spPr>
        <p:txBody>
          <a:bodyPr/>
          <a:lstStyle/>
          <a:p>
            <a:r>
              <a:rPr lang="cs-CZ" dirty="0"/>
              <a:t>Chodíš někdy do školní knihovny?</a:t>
            </a: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313509" y="953590"/>
          <a:ext cx="4201341" cy="56692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Zástupný symbol pro obsah 6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4629149" y="953589"/>
          <a:ext cx="4318908" cy="56692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ovéPole 1"/>
          <p:cNvSpPr txBox="1"/>
          <p:nvPr/>
        </p:nvSpPr>
        <p:spPr>
          <a:xfrm>
            <a:off x="313509" y="4457700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latin typeface="Arial Narrow" panose="020B0606020202030204" pitchFamily="34" charset="0"/>
              </a:rPr>
              <a:t>40 %</a:t>
            </a:r>
            <a:endParaRPr lang="cs-CZ" b="1" dirty="0">
              <a:latin typeface="Arial Narrow" panose="020B0606020202030204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310543" y="4372652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latin typeface="Arial Narrow" panose="020B0606020202030204" pitchFamily="34" charset="0"/>
              </a:rPr>
              <a:t>43 %</a:t>
            </a:r>
            <a:endParaRPr lang="cs-CZ" b="1" dirty="0">
              <a:latin typeface="Arial Narrow" panose="020B0606020202030204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4730178" y="4741984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latin typeface="Arial Narrow" panose="020B0606020202030204" pitchFamily="34" charset="0"/>
              </a:rPr>
              <a:t>34 %</a:t>
            </a:r>
            <a:endParaRPr lang="cs-CZ" b="1" dirty="0">
              <a:latin typeface="Arial Narrow" panose="020B0606020202030204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6690862" y="4012223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latin typeface="Arial Narrow" panose="020B0606020202030204" pitchFamily="34" charset="0"/>
              </a:rPr>
              <a:t>50 %</a:t>
            </a:r>
            <a:endParaRPr lang="cs-CZ" b="1" dirty="0">
              <a:latin typeface="Arial Narrow" panose="020B0606020202030204" pitchFamily="34" charset="0"/>
            </a:endParaRPr>
          </a:p>
        </p:txBody>
      </p:sp>
      <p:cxnSp>
        <p:nvCxnSpPr>
          <p:cNvPr id="5" name="Přímá spojnice 4"/>
          <p:cNvCxnSpPr>
            <a:stCxn id="3" idx="2"/>
          </p:cNvCxnSpPr>
          <p:nvPr/>
        </p:nvCxnSpPr>
        <p:spPr>
          <a:xfrm>
            <a:off x="4572000" y="953590"/>
            <a:ext cx="0" cy="55439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2718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9" grpId="0"/>
      <p:bldP spid="10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392520"/>
          </a:xfrm>
        </p:spPr>
        <p:txBody>
          <a:bodyPr>
            <a:normAutofit fontScale="90000"/>
          </a:bodyPr>
          <a:lstStyle/>
          <a:p>
            <a:r>
              <a:rPr lang="cs-CZ" dirty="0"/>
              <a:t>Chodíš někdy do veřejné knihovny</a:t>
            </a:r>
            <a:r>
              <a:rPr lang="cs-CZ" dirty="0" smtClean="0"/>
              <a:t>?</a:t>
            </a:r>
            <a:endParaRPr lang="cs-CZ" dirty="0"/>
          </a:p>
        </p:txBody>
      </p:sp>
      <p:graphicFrame>
        <p:nvGraphicFramePr>
          <p:cNvPr id="9" name="Zástupný symbol pro obsah 8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4629149" y="1018903"/>
          <a:ext cx="4514851" cy="5434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Zástupný symbol pro obsah 9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0" y="1018903"/>
          <a:ext cx="4514850" cy="5434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2257425" y="3366645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latin typeface="Arial Narrow" panose="020B0606020202030204" pitchFamily="34" charset="0"/>
              </a:rPr>
              <a:t>61 %</a:t>
            </a:r>
            <a:endParaRPr lang="cs-CZ" b="1" dirty="0">
              <a:latin typeface="Arial Narrow" panose="020B0606020202030204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813970" y="3551311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latin typeface="Arial Narrow" panose="020B0606020202030204" pitchFamily="34" charset="0"/>
              </a:rPr>
              <a:t>55 %</a:t>
            </a:r>
            <a:endParaRPr lang="cs-CZ" b="1" dirty="0">
              <a:latin typeface="Arial Narrow" panose="020B0606020202030204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6886574" y="2866293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latin typeface="Arial Narrow" panose="020B0606020202030204" pitchFamily="34" charset="0"/>
              </a:rPr>
              <a:t>72 %</a:t>
            </a:r>
            <a:endParaRPr lang="cs-CZ" b="1" dirty="0">
              <a:latin typeface="Arial Narrow" panose="020B0606020202030204" pitchFamily="34" charset="0"/>
            </a:endParaRPr>
          </a:p>
        </p:txBody>
      </p:sp>
      <p:cxnSp>
        <p:nvCxnSpPr>
          <p:cNvPr id="8" name="Přímá spojnice 7"/>
          <p:cNvCxnSpPr/>
          <p:nvPr/>
        </p:nvCxnSpPr>
        <p:spPr>
          <a:xfrm>
            <a:off x="4572000" y="953590"/>
            <a:ext cx="0" cy="55439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5795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P spid="6" grpId="0"/>
      <p:bldP spid="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66840"/>
          </a:xfrm>
        </p:spPr>
        <p:txBody>
          <a:bodyPr/>
          <a:lstStyle/>
          <a:p>
            <a:r>
              <a:rPr lang="cs-CZ" dirty="0" smtClean="0"/>
              <a:t>Jak často chodíš do veřejné knihovny</a:t>
            </a:r>
            <a:endParaRPr lang="cs-CZ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4817762"/>
              </p:ext>
            </p:extLst>
          </p:nvPr>
        </p:nvGraphicFramePr>
        <p:xfrm>
          <a:off x="313509" y="1384663"/>
          <a:ext cx="8582297" cy="5212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0410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249382"/>
            <a:ext cx="7886700" cy="532015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Návštěva knihovny a prospěch ve škole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4629150" y="1088967"/>
          <a:ext cx="4290406" cy="5253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Zástupný symbol pro obsah 8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216131" y="1263534"/>
          <a:ext cx="4298719" cy="52785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1955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57281446"/>
              </p:ext>
            </p:extLst>
          </p:nvPr>
        </p:nvGraphicFramePr>
        <p:xfrm>
          <a:off x="4629149" y="783771"/>
          <a:ext cx="4345033" cy="594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Zástupný symbol pro obsah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06692429"/>
              </p:ext>
            </p:extLst>
          </p:nvPr>
        </p:nvGraphicFramePr>
        <p:xfrm>
          <a:off x="130629" y="613954"/>
          <a:ext cx="4384221" cy="61134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6882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af 4"/>
          <p:cNvGraphicFramePr>
            <a:graphicFrameLocks/>
          </p:cNvGraphicFramePr>
          <p:nvPr>
            <p:extLst/>
          </p:nvPr>
        </p:nvGraphicFramePr>
        <p:xfrm>
          <a:off x="315885" y="216131"/>
          <a:ext cx="8429104" cy="63841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3" name="Přímá spojnice se šipkou 2"/>
          <p:cNvCxnSpPr/>
          <p:nvPr/>
        </p:nvCxnSpPr>
        <p:spPr>
          <a:xfrm flipH="1" flipV="1">
            <a:off x="8180765" y="1645919"/>
            <a:ext cx="489410" cy="523703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Přímá spojnice se šipkou 3"/>
          <p:cNvCxnSpPr/>
          <p:nvPr/>
        </p:nvCxnSpPr>
        <p:spPr>
          <a:xfrm flipH="1" flipV="1">
            <a:off x="8047761" y="2676696"/>
            <a:ext cx="489410" cy="523703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se šipkou 5"/>
          <p:cNvCxnSpPr/>
          <p:nvPr/>
        </p:nvCxnSpPr>
        <p:spPr>
          <a:xfrm flipH="1" flipV="1">
            <a:off x="6227274" y="4821381"/>
            <a:ext cx="489410" cy="523703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898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15466"/>
              </p:ext>
            </p:extLst>
          </p:nvPr>
        </p:nvGraphicFramePr>
        <p:xfrm>
          <a:off x="431074" y="209006"/>
          <a:ext cx="8464732" cy="6466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4845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7911904"/>
              </p:ext>
            </p:extLst>
          </p:nvPr>
        </p:nvGraphicFramePr>
        <p:xfrm>
          <a:off x="274320" y="156754"/>
          <a:ext cx="8686799" cy="65444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928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1634039"/>
              </p:ext>
            </p:extLst>
          </p:nvPr>
        </p:nvGraphicFramePr>
        <p:xfrm>
          <a:off x="241069" y="124691"/>
          <a:ext cx="8686800" cy="65088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3" name="Přímá spojnice se šipkou 2"/>
          <p:cNvCxnSpPr/>
          <p:nvPr/>
        </p:nvCxnSpPr>
        <p:spPr>
          <a:xfrm flipH="1" flipV="1">
            <a:off x="4584469" y="4979322"/>
            <a:ext cx="489410" cy="523703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612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 1"/>
          <p:cNvGraphicFramePr>
            <a:graphicFrameLocks/>
          </p:cNvGraphicFramePr>
          <p:nvPr>
            <p:extLst/>
          </p:nvPr>
        </p:nvGraphicFramePr>
        <p:xfrm>
          <a:off x="282633" y="432261"/>
          <a:ext cx="8329352" cy="60516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6254958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Povinný školní četba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531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4000955"/>
              </p:ext>
            </p:extLst>
          </p:nvPr>
        </p:nvGraphicFramePr>
        <p:xfrm>
          <a:off x="169817" y="117566"/>
          <a:ext cx="8882743" cy="65575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8091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8823" y="222069"/>
            <a:ext cx="8425543" cy="1084218"/>
          </a:xfrm>
        </p:spPr>
        <p:txBody>
          <a:bodyPr>
            <a:noAutofit/>
          </a:bodyPr>
          <a:lstStyle/>
          <a:p>
            <a:r>
              <a:rPr lang="cs-CZ" sz="2400" dirty="0"/>
              <a:t>Jsou u vás ve třídě děti, které přesto knížky k povinné školní četbě většinou nečtou a čtenářské deníky nebo referáty připravují většinou na základě informací z internetu nebo jiných zdrojů?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9320854"/>
              </p:ext>
            </p:extLst>
          </p:nvPr>
        </p:nvGraphicFramePr>
        <p:xfrm>
          <a:off x="274320" y="1593669"/>
          <a:ext cx="8530046" cy="5068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2655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Co si myslí o knihovnách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610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/>
          <p:cNvGraphicFramePr>
            <a:graphicFrameLocks/>
          </p:cNvGraphicFramePr>
          <p:nvPr>
            <p:extLst/>
          </p:nvPr>
        </p:nvGraphicFramePr>
        <p:xfrm>
          <a:off x="418011" y="287383"/>
          <a:ext cx="8438606" cy="63485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Přímá spojnice se šipkou 5"/>
          <p:cNvCxnSpPr/>
          <p:nvPr/>
        </p:nvCxnSpPr>
        <p:spPr>
          <a:xfrm flipH="1">
            <a:off x="6435969" y="4853354"/>
            <a:ext cx="773723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 flipH="1">
            <a:off x="6822830" y="5586047"/>
            <a:ext cx="773723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/>
          <p:nvPr/>
        </p:nvCxnSpPr>
        <p:spPr>
          <a:xfrm flipH="1">
            <a:off x="6368561" y="6333393"/>
            <a:ext cx="773723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920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7281" y="1378181"/>
            <a:ext cx="5366557" cy="5283569"/>
          </a:xfrm>
          <a:prstGeom prst="rect">
            <a:avLst/>
          </a:prstGeom>
        </p:spPr>
      </p:pic>
      <p:sp>
        <p:nvSpPr>
          <p:cNvPr id="8" name="Obdélník 7"/>
          <p:cNvSpPr/>
          <p:nvPr/>
        </p:nvSpPr>
        <p:spPr>
          <a:xfrm>
            <a:off x="357447" y="175497"/>
            <a:ext cx="824622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defRPr sz="28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r>
              <a:rPr lang="cs-CZ" b="1" dirty="0">
                <a:latin typeface="Arial Narrow" panose="020B0606020202030204" pitchFamily="34" charset="0"/>
              </a:rPr>
              <a:t>Názory rodičů, dětí a mládeže na </a:t>
            </a:r>
            <a:r>
              <a:rPr lang="cs-CZ" b="1" dirty="0" smtClean="0">
                <a:latin typeface="Arial Narrow" panose="020B0606020202030204" pitchFamily="34" charset="0"/>
              </a:rPr>
              <a:t>knihovny</a:t>
            </a:r>
          </a:p>
          <a:p>
            <a:pPr lvl="0" algn="ctr" defTabSz="914400">
              <a:defRPr sz="28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r>
              <a:rPr lang="cs-CZ" b="1" dirty="0" smtClean="0">
                <a:latin typeface="Arial Narrow" panose="020B0606020202030204" pitchFamily="34" charset="0"/>
              </a:rPr>
              <a:t>Vztah k prospěchu ve škole</a:t>
            </a:r>
            <a:endParaRPr lang="cs-CZ" b="1" dirty="0">
              <a:latin typeface="Arial Narrow" panose="020B0606020202030204" pitchFamily="34" charset="0"/>
            </a:endParaRPr>
          </a:p>
        </p:txBody>
      </p:sp>
      <p:cxnSp>
        <p:nvCxnSpPr>
          <p:cNvPr id="4" name="Přímá spojnice se šipkou 3"/>
          <p:cNvCxnSpPr/>
          <p:nvPr/>
        </p:nvCxnSpPr>
        <p:spPr>
          <a:xfrm flipH="1" flipV="1">
            <a:off x="6393528" y="5195453"/>
            <a:ext cx="489410" cy="523703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nice se šipkou 4"/>
          <p:cNvCxnSpPr/>
          <p:nvPr/>
        </p:nvCxnSpPr>
        <p:spPr>
          <a:xfrm flipH="1" flipV="1">
            <a:off x="6044394" y="5835533"/>
            <a:ext cx="489410" cy="523703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 flipH="1" flipV="1">
            <a:off x="5506148" y="6517177"/>
            <a:ext cx="489410" cy="523703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156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Jak by měla vypadat knihovna „na přání“?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3"/>
          <a:srcRect l="3042" t="4977" b="30293"/>
          <a:stretch/>
        </p:blipFill>
        <p:spPr>
          <a:xfrm>
            <a:off x="431162" y="1640086"/>
            <a:ext cx="8098579" cy="3490584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1065251" y="5403808"/>
            <a:ext cx="74644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200" dirty="0"/>
              <a:t>Dotazovaným jsme dále předložili sérii fotografií, ze kterých si mohli vybrat 1-10 obrázků, které podle nich představují knihovnu na přání. Graf zobrazuje celkové pořadí fotografií s počtem hlasů od všech dotázaných respondentů. Největší počet hlasů získali fotografie, které jsou okomentované a zhodnocené v následujících snímcích.</a:t>
            </a:r>
          </a:p>
        </p:txBody>
      </p:sp>
    </p:spTree>
    <p:extLst>
      <p:ext uri="{BB962C8B-B14F-4D97-AF65-F5344CB8AC3E}">
        <p14:creationId xmlns:p14="http://schemas.microsoft.com/office/powerpoint/2010/main" val="127754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487728"/>
          </a:xfrm>
        </p:spPr>
        <p:txBody>
          <a:bodyPr>
            <a:normAutofit/>
          </a:bodyPr>
          <a:lstStyle/>
          <a:p>
            <a:r>
              <a:rPr lang="cs-CZ" sz="2800" dirty="0" smtClean="0"/>
              <a:t>Knihovny na přání</a:t>
            </a:r>
            <a:endParaRPr lang="cs-CZ" sz="280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708" y="1019767"/>
            <a:ext cx="2312195" cy="3481895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8603" y="1019767"/>
            <a:ext cx="2755110" cy="2066333"/>
          </a:xfrm>
          <a:prstGeom prst="rect">
            <a:avLst/>
          </a:prstGeom>
        </p:spPr>
      </p:pic>
      <p:pic>
        <p:nvPicPr>
          <p:cNvPr id="9" name="Picture 4" descr="Související obrázek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7862" y="1019767"/>
            <a:ext cx="3113119" cy="2066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ovéPole 9"/>
          <p:cNvSpPr txBox="1"/>
          <p:nvPr/>
        </p:nvSpPr>
        <p:spPr>
          <a:xfrm>
            <a:off x="5797861" y="3301333"/>
            <a:ext cx="3113119" cy="15871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200" b="1" i="1" dirty="0">
                <a:latin typeface="Calibri" panose="020F0502020204030204" pitchFamily="34" charset="0"/>
              </a:rPr>
              <a:t>Útulný, příjemný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200" b="1" i="1" dirty="0">
                <a:latin typeface="Calibri" panose="020F0502020204030204" pitchFamily="34" charset="0"/>
              </a:rPr>
              <a:t>Spořádané, má to systém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200" b="1" i="1" dirty="0">
                <a:latin typeface="Calibri" panose="020F0502020204030204" pitchFamily="34" charset="0"/>
              </a:rPr>
              <a:t>Já bych tu knihovnu asi nechala, tak jak je.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200" b="1" i="1" dirty="0">
                <a:latin typeface="Calibri" panose="020F0502020204030204" pitchFamily="34" charset="0"/>
              </a:rPr>
              <a:t>Typická knihovny s regály knížek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200" b="1" i="1" dirty="0">
                <a:latin typeface="Calibri" panose="020F0502020204030204" pitchFamily="34" charset="0"/>
              </a:rPr>
              <a:t>Líbí se mi tato knihovna i když je tam </a:t>
            </a:r>
            <a:r>
              <a:rPr lang="cs-CZ" sz="1200" b="1" i="1" dirty="0" smtClean="0">
                <a:latin typeface="Calibri" panose="020F0502020204030204" pitchFamily="34" charset="0"/>
              </a:rPr>
              <a:t>poměrně málo </a:t>
            </a:r>
            <a:r>
              <a:rPr lang="cs-CZ" sz="1200" b="1" i="1" dirty="0">
                <a:latin typeface="Calibri" panose="020F0502020204030204" pitchFamily="34" charset="0"/>
              </a:rPr>
              <a:t>prostoru, kde by se člověk mohl uvelebit.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2798603" y="3301333"/>
            <a:ext cx="275511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cs-CZ" sz="1200" b="1" i="1" dirty="0" smtClean="0">
                <a:latin typeface="Calibri" panose="020F0502020204030204" pitchFamily="34" charset="0"/>
              </a:rPr>
              <a:t>Kouzelné jsou postele s výhledem ven</a:t>
            </a:r>
            <a:r>
              <a:rPr lang="cs-CZ" sz="1200" i="1" dirty="0" smtClean="0">
                <a:latin typeface="Calibri" panose="020F0502020204030204" pitchFamily="34" charset="0"/>
              </a:rPr>
              <a:t>…prostě si takhle lehnout, koukat se ven a číst si knížku, to se mi moc líbí, do téhle knihovny bych určitě někdy ráda zašla.</a:t>
            </a:r>
          </a:p>
          <a:p>
            <a:pPr algn="just"/>
            <a:endParaRPr lang="cs-CZ" sz="1200" b="1" i="1" dirty="0">
              <a:latin typeface="Calibri" panose="020F0502020204030204" pitchFamily="34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198708" y="4888523"/>
            <a:ext cx="2430192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cs-CZ" sz="1200" b="1" i="1" dirty="0">
                <a:latin typeface="Calibri" panose="020F0502020204030204" pitchFamily="34" charset="0"/>
              </a:rPr>
              <a:t>Připomíná mi společenskou místnost z </a:t>
            </a:r>
            <a:r>
              <a:rPr lang="cs-CZ" sz="1200" b="1" i="1" dirty="0" err="1">
                <a:latin typeface="Calibri" panose="020F0502020204030204" pitchFamily="34" charset="0"/>
              </a:rPr>
              <a:t>Harryho</a:t>
            </a:r>
            <a:r>
              <a:rPr lang="cs-CZ" sz="1200" b="1" i="1" dirty="0">
                <a:latin typeface="Calibri" panose="020F0502020204030204" pitchFamily="34" charset="0"/>
              </a:rPr>
              <a:t> </a:t>
            </a:r>
            <a:r>
              <a:rPr lang="cs-CZ" sz="1200" b="1" i="1" dirty="0" err="1">
                <a:latin typeface="Calibri" panose="020F0502020204030204" pitchFamily="34" charset="0"/>
              </a:rPr>
              <a:t>Pottera</a:t>
            </a:r>
            <a:r>
              <a:rPr lang="cs-CZ" sz="1200" i="1" dirty="0">
                <a:latin typeface="Calibri" panose="020F0502020204030204" pitchFamily="34" charset="0"/>
              </a:rPr>
              <a:t>, líbí se mi její osvětlení – přijde mi </a:t>
            </a:r>
            <a:r>
              <a:rPr lang="cs-CZ" sz="1200" i="1" dirty="0" smtClean="0">
                <a:latin typeface="Calibri" panose="020F0502020204030204" pitchFamily="34" charset="0"/>
              </a:rPr>
              <a:t>sympatické…</a:t>
            </a:r>
          </a:p>
          <a:p>
            <a:pPr algn="just"/>
            <a:endParaRPr lang="cs-CZ" sz="1200" i="1" dirty="0" smtClean="0">
              <a:latin typeface="Calibri" panose="020F0502020204030204" pitchFamily="34" charset="0"/>
            </a:endParaRPr>
          </a:p>
          <a:p>
            <a:pPr algn="just"/>
            <a:r>
              <a:rPr lang="cs-CZ" sz="1200" i="1" dirty="0" smtClean="0">
                <a:latin typeface="Calibri" panose="020F0502020204030204" pitchFamily="34" charset="0"/>
              </a:rPr>
              <a:t>Přesně </a:t>
            </a:r>
            <a:r>
              <a:rPr lang="cs-CZ" sz="1200" i="1" dirty="0">
                <a:latin typeface="Calibri" panose="020F0502020204030204" pitchFamily="34" charset="0"/>
              </a:rPr>
              <a:t>takhle si představuji knihovnu jak by měla </a:t>
            </a:r>
            <a:r>
              <a:rPr lang="cs-CZ" sz="1200" b="1" i="1" dirty="0">
                <a:latin typeface="Calibri" panose="020F0502020204030204" pitchFamily="34" charset="0"/>
              </a:rPr>
              <a:t>vypadat…takový skoro magický </a:t>
            </a:r>
            <a:r>
              <a:rPr lang="cs-CZ" sz="1200" b="1" i="1" dirty="0" smtClean="0">
                <a:latin typeface="Calibri" panose="020F0502020204030204" pitchFamily="34" charset="0"/>
              </a:rPr>
              <a:t>místo…</a:t>
            </a:r>
            <a:endParaRPr lang="cs-CZ" sz="1200" b="1" i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7509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65760" y="1122363"/>
            <a:ext cx="8347166" cy="2387600"/>
          </a:xfrm>
        </p:spPr>
        <p:txBody>
          <a:bodyPr>
            <a:normAutofit/>
          </a:bodyPr>
          <a:lstStyle/>
          <a:p>
            <a:r>
              <a:rPr lang="cs-CZ" sz="4400" b="1" dirty="0" smtClean="0">
                <a:latin typeface="Arial Narrow" panose="020B0606020202030204" pitchFamily="34" charset="0"/>
              </a:rPr>
              <a:t>Česká mládež 15 až 19 let jako čtenáři</a:t>
            </a:r>
            <a:endParaRPr lang="cs-CZ" sz="4400" b="1" dirty="0">
              <a:latin typeface="Arial Narrow" panose="020B060602020203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5120640"/>
            <a:ext cx="6858000" cy="1230284"/>
          </a:xfrm>
        </p:spPr>
        <p:txBody>
          <a:bodyPr>
            <a:normAutofit fontScale="77500" lnSpcReduction="20000"/>
          </a:bodyPr>
          <a:lstStyle/>
          <a:p>
            <a:r>
              <a:rPr lang="cs-CZ" sz="1400" b="1" dirty="0" smtClean="0">
                <a:latin typeface="Arial Narrow" panose="020B0606020202030204" pitchFamily="34" charset="0"/>
              </a:rPr>
              <a:t>Vít Richter</a:t>
            </a:r>
          </a:p>
          <a:p>
            <a:r>
              <a:rPr lang="cs-CZ" sz="1400" b="1" dirty="0" smtClean="0">
                <a:latin typeface="Arial Narrow" panose="020B0606020202030204" pitchFamily="34" charset="0"/>
              </a:rPr>
              <a:t>Národní knihovna ČR</a:t>
            </a:r>
          </a:p>
          <a:p>
            <a:r>
              <a:rPr lang="cs-CZ" sz="1400" b="1" dirty="0">
                <a:latin typeface="Arial Narrow" panose="020B0606020202030204" pitchFamily="34" charset="0"/>
              </a:rPr>
              <a:t>vit.richter@nkp.cz</a:t>
            </a:r>
            <a:endParaRPr lang="cs-CZ" sz="1400" b="1" dirty="0" smtClean="0">
              <a:latin typeface="Arial Narrow" panose="020B0606020202030204" pitchFamily="34" charset="0"/>
            </a:endParaRPr>
          </a:p>
          <a:p>
            <a:r>
              <a:rPr lang="cs-CZ" sz="1400" b="1" dirty="0" smtClean="0">
                <a:latin typeface="Arial Narrow" panose="020B0606020202030204" pitchFamily="34" charset="0"/>
              </a:rPr>
              <a:t>19. 2. 2018</a:t>
            </a:r>
          </a:p>
          <a:p>
            <a:r>
              <a:rPr lang="cs-CZ" sz="1400" b="1" dirty="0" smtClean="0">
                <a:latin typeface="Arial Narrow" panose="020B0606020202030204" pitchFamily="34" charset="0"/>
              </a:rPr>
              <a:t>Sekce veřejných knihoven SKIP</a:t>
            </a:r>
            <a:endParaRPr lang="cs-CZ" sz="1400" b="1" dirty="0">
              <a:latin typeface="Arial Narrow" panose="020B0606020202030204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" y="311178"/>
            <a:ext cx="4076711" cy="765147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7546" y="59371"/>
            <a:ext cx="1187538" cy="1187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476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257696"/>
            <a:ext cx="7886700" cy="689956"/>
          </a:xfrm>
        </p:spPr>
        <p:txBody>
          <a:bodyPr>
            <a:normAutofit/>
          </a:bodyPr>
          <a:lstStyle/>
          <a:p>
            <a:r>
              <a:rPr lang="cs-CZ" dirty="0" smtClean="0"/>
              <a:t>Prospěch ve škole: gender a věk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33986800"/>
              </p:ext>
            </p:extLst>
          </p:nvPr>
        </p:nvGraphicFramePr>
        <p:xfrm>
          <a:off x="235131" y="1396538"/>
          <a:ext cx="4279719" cy="4780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Zástupný symbol pro obsah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06023403"/>
              </p:ext>
            </p:extLst>
          </p:nvPr>
        </p:nvGraphicFramePr>
        <p:xfrm>
          <a:off x="4629149" y="1396538"/>
          <a:ext cx="4279719" cy="4780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86364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5400" dirty="0" smtClean="0"/>
              <a:t>Dobrá zpráva</a:t>
            </a:r>
            <a:br>
              <a:rPr lang="cs-CZ" sz="5400" dirty="0" smtClean="0"/>
            </a:br>
            <a:r>
              <a:rPr lang="cs-CZ" sz="3200" dirty="0" smtClean="0"/>
              <a:t>Děti 9/10 až 14 let</a:t>
            </a:r>
            <a:endParaRPr lang="cs-CZ" sz="3200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b="1" dirty="0" smtClean="0">
              <a:latin typeface="Arial Narrow" panose="020B0606020202030204" pitchFamily="34" charset="0"/>
            </a:endParaRPr>
          </a:p>
          <a:p>
            <a:r>
              <a:rPr lang="cs-CZ" b="1" dirty="0" smtClean="0">
                <a:latin typeface="Arial Narrow" panose="020B0606020202030204" pitchFamily="34" charset="0"/>
              </a:rPr>
              <a:t>Vztah </a:t>
            </a:r>
            <a:r>
              <a:rPr lang="cs-CZ" b="1" dirty="0">
                <a:latin typeface="Arial Narrow" panose="020B0606020202030204" pitchFamily="34" charset="0"/>
              </a:rPr>
              <a:t>dětí ke čtení se mezi lety 2013 – 2017 nezhoršil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5110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Obrázek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0734" y="1096868"/>
            <a:ext cx="4583266" cy="2748404"/>
          </a:xfrm>
          <a:prstGeom prst="rect">
            <a:avLst/>
          </a:prstGeom>
        </p:spPr>
      </p:pic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300597" y="126698"/>
            <a:ext cx="8843403" cy="871257"/>
          </a:xfrm>
        </p:spPr>
        <p:txBody>
          <a:bodyPr>
            <a:noAutofit/>
          </a:bodyPr>
          <a:lstStyle/>
          <a:p>
            <a:r>
              <a:rPr lang="cs-CZ" sz="3200" b="1" dirty="0">
                <a:latin typeface="Arial Narrow" panose="020B0606020202030204" pitchFamily="34" charset="0"/>
              </a:rPr>
              <a:t>Vztah dětí ke čtení se mezi lety 2013 – 2017 </a:t>
            </a:r>
            <a:r>
              <a:rPr lang="cs-CZ" sz="3200" b="1" dirty="0" smtClean="0">
                <a:latin typeface="Arial Narrow" panose="020B0606020202030204" pitchFamily="34" charset="0"/>
              </a:rPr>
              <a:t>nezhoršil</a:t>
            </a:r>
            <a:endParaRPr lang="cs-CZ" sz="3200" b="1" dirty="0">
              <a:latin typeface="Arial Narrow" panose="020B0606020202030204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6A6ED-C252-403B-8F1B-19ABC1FDAA03}" type="slidenum">
              <a:rPr lang="cs-CZ" altLang="cs-CZ" smtClean="0"/>
              <a:pPr/>
              <a:t>7</a:t>
            </a:fld>
            <a:endParaRPr lang="cs-CZ" altLang="cs-CZ"/>
          </a:p>
        </p:txBody>
      </p:sp>
      <p:grpSp>
        <p:nvGrpSpPr>
          <p:cNvPr id="17" name="Skupina 16"/>
          <p:cNvGrpSpPr/>
          <p:nvPr/>
        </p:nvGrpSpPr>
        <p:grpSpPr>
          <a:xfrm>
            <a:off x="5113206" y="4026259"/>
            <a:ext cx="3637025" cy="2592288"/>
            <a:chOff x="358911" y="1268760"/>
            <a:chExt cx="2632813" cy="2340000"/>
          </a:xfrm>
        </p:grpSpPr>
        <p:sp>
          <p:nvSpPr>
            <p:cNvPr id="18" name="TextovéPole 17"/>
            <p:cNvSpPr txBox="1"/>
            <p:nvPr/>
          </p:nvSpPr>
          <p:spPr>
            <a:xfrm>
              <a:off x="395536" y="1361877"/>
              <a:ext cx="2596188" cy="21392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4000" b="1" dirty="0" smtClean="0">
                  <a:solidFill>
                    <a:srgbClr val="FF9900"/>
                  </a:solidFill>
                  <a:latin typeface="Calibri" panose="020F0502020204030204" pitchFamily="34" charset="0"/>
                </a:rPr>
                <a:t>54 %</a:t>
              </a:r>
            </a:p>
            <a:p>
              <a:endParaRPr lang="cs-CZ" b="1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endParaRPr>
            </a:p>
            <a:p>
              <a:r>
                <a:rPr lang="cs-CZ" b="1" dirty="0" smtClean="0">
                  <a:solidFill>
                    <a:schemeClr val="bg1">
                      <a:lumMod val="65000"/>
                    </a:schemeClr>
                  </a:solidFill>
                  <a:latin typeface="Calibri" panose="020F0502020204030204" pitchFamily="34" charset="0"/>
                </a:rPr>
                <a:t>dětí  9-14 let</a:t>
              </a:r>
            </a:p>
            <a:p>
              <a:r>
                <a:rPr lang="cs-CZ" sz="2400" b="1" dirty="0" smtClean="0">
                  <a:solidFill>
                    <a:srgbClr val="FF9900"/>
                  </a:solidFill>
                  <a:latin typeface="Calibri" panose="020F0502020204030204" pitchFamily="34" charset="0"/>
                </a:rPr>
                <a:t>baví čtení knížek.</a:t>
              </a:r>
            </a:p>
            <a:p>
              <a:endParaRPr lang="cs-CZ" sz="2400" b="1" dirty="0" smtClean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endParaRPr>
            </a:p>
            <a:p>
              <a:r>
                <a:rPr lang="cs-CZ" sz="2400" b="1" dirty="0" smtClean="0">
                  <a:solidFill>
                    <a:schemeClr val="accent1">
                      <a:lumMod val="25000"/>
                    </a:schemeClr>
                  </a:solidFill>
                  <a:latin typeface="Calibri" panose="020F0502020204030204" pitchFamily="34" charset="0"/>
                </a:rPr>
                <a:t>RŮST + 8%  2013 - 2017</a:t>
              </a:r>
              <a:endParaRPr lang="cs-CZ" sz="1050" i="1" dirty="0" smtClean="0">
                <a:solidFill>
                  <a:schemeClr val="accent1">
                    <a:lumMod val="25000"/>
                  </a:schemeClr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9" name="Obdélník 18"/>
            <p:cNvSpPr/>
            <p:nvPr/>
          </p:nvSpPr>
          <p:spPr>
            <a:xfrm>
              <a:off x="358911" y="1268760"/>
              <a:ext cx="2628913" cy="234000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pic>
        <p:nvPicPr>
          <p:cNvPr id="20" name="Obrázek 19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4456" y="3501008"/>
            <a:ext cx="1332000" cy="1332000"/>
          </a:xfrm>
          <a:prstGeom prst="rect">
            <a:avLst/>
          </a:prstGeom>
        </p:spPr>
      </p:pic>
      <p:pic>
        <p:nvPicPr>
          <p:cNvPr id="24" name="Obrázek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0967" y="1001972"/>
            <a:ext cx="4583266" cy="2748404"/>
          </a:xfrm>
          <a:prstGeom prst="rect">
            <a:avLst/>
          </a:prstGeom>
        </p:spPr>
      </p:pic>
      <p:pic>
        <p:nvPicPr>
          <p:cNvPr id="25" name="Obrázek 2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0967" y="3948201"/>
            <a:ext cx="4583266" cy="2748404"/>
          </a:xfrm>
          <a:prstGeom prst="rect">
            <a:avLst/>
          </a:prstGeom>
        </p:spPr>
      </p:pic>
      <p:pic>
        <p:nvPicPr>
          <p:cNvPr id="11" name="Obrázek 11" descr="X:\Groups\07-Obchodni\02-ePanel\CZ\výzkumy\2014\2014_05_Národní knihovna (6-8let) F2F\01_kvantita\02_zpracovani\06_zaverecna zprava\Obrazky\čtení - děti\deti1.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006"/>
          <a:stretch>
            <a:fillRect/>
          </a:stretch>
        </p:blipFill>
        <p:spPr bwMode="auto">
          <a:xfrm>
            <a:off x="4320402" y="2780928"/>
            <a:ext cx="827662" cy="865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201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Volný čas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83348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174568"/>
            <a:ext cx="7886700" cy="565266"/>
          </a:xfrm>
        </p:spPr>
        <p:txBody>
          <a:bodyPr>
            <a:normAutofit/>
          </a:bodyPr>
          <a:lstStyle/>
          <a:p>
            <a:r>
              <a:rPr lang="cs-CZ" sz="2800" dirty="0"/>
              <a:t>Jak často se věnuješ následujícím činnostem?  (denně</a:t>
            </a:r>
            <a:r>
              <a:rPr lang="cs-CZ" sz="2800" dirty="0" smtClean="0"/>
              <a:t>)</a:t>
            </a:r>
            <a:endParaRPr lang="cs-CZ" sz="2800" dirty="0"/>
          </a:p>
        </p:txBody>
      </p:sp>
      <p:graphicFrame>
        <p:nvGraphicFramePr>
          <p:cNvPr id="6" name="Zástupný symbol pro obsah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8859200"/>
              </p:ext>
            </p:extLst>
          </p:nvPr>
        </p:nvGraphicFramePr>
        <p:xfrm>
          <a:off x="169817" y="1039092"/>
          <a:ext cx="4345033" cy="571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Zástupný symbol pro obsah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80941755"/>
              </p:ext>
            </p:extLst>
          </p:nvPr>
        </p:nvGraphicFramePr>
        <p:xfrm>
          <a:off x="4629149" y="739834"/>
          <a:ext cx="4318907" cy="6018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5" name="Přímá spojnice 4"/>
          <p:cNvCxnSpPr/>
          <p:nvPr/>
        </p:nvCxnSpPr>
        <p:spPr>
          <a:xfrm>
            <a:off x="5037365" y="4857600"/>
            <a:ext cx="1546315" cy="178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5350874" y="2088274"/>
            <a:ext cx="1232806" cy="178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 flipV="1">
            <a:off x="6191794" y="2388720"/>
            <a:ext cx="391886" cy="178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2113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788</TotalTime>
  <Words>1026</Words>
  <Application>Microsoft Office PowerPoint</Application>
  <PresentationFormat>Předvádění na obrazovce (4:3)</PresentationFormat>
  <Paragraphs>172</Paragraphs>
  <Slides>48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48</vt:i4>
      </vt:variant>
    </vt:vector>
  </HeadingPairs>
  <TitlesOfParts>
    <vt:vector size="54" baseType="lpstr">
      <vt:lpstr>Arial</vt:lpstr>
      <vt:lpstr>Arial Narrow</vt:lpstr>
      <vt:lpstr>Calibri</vt:lpstr>
      <vt:lpstr>Calibri Light</vt:lpstr>
      <vt:lpstr>Open Sans</vt:lpstr>
      <vt:lpstr>Motiv Office</vt:lpstr>
      <vt:lpstr>Česká mládež 15 až 19 let jako čtenáři  Čtení a prospěch ve škole 9 až 19 let</vt:lpstr>
      <vt:lpstr>Metodologie výzkumu</vt:lpstr>
      <vt:lpstr>Čtenářství nejvíce ovlivněno věkem, pohlavím a vzděláním rodičů</vt:lpstr>
      <vt:lpstr>Prezentace aplikace PowerPoint</vt:lpstr>
      <vt:lpstr>Prospěch ve škole: gender a věk</vt:lpstr>
      <vt:lpstr>Dobrá zpráva Děti 9/10 až 14 let</vt:lpstr>
      <vt:lpstr>Vztah dětí ke čtení se mezi lety 2013 – 2017 nezhoršil</vt:lpstr>
      <vt:lpstr>Volný čas</vt:lpstr>
      <vt:lpstr>Jak často se věnuješ následujícím činnostem?  (denně)</vt:lpstr>
      <vt:lpstr>Kolik času v minutách věnuješ obvykle následujícím činnostem v den, kdy se těmto činnostem věnuješ </vt:lpstr>
      <vt:lpstr>Volný čas a prospěch ve škole</vt:lpstr>
      <vt:lpstr>Motivace ke čtení</vt:lpstr>
      <vt:lpstr>Co si myslíš o čtení knih?</vt:lpstr>
      <vt:lpstr>Prezentace aplikace PowerPoint</vt:lpstr>
      <vt:lpstr>Baví tě čtení knih?</vt:lpstr>
      <vt:lpstr>Prezentace aplikace PowerPoint</vt:lpstr>
      <vt:lpstr>Výběr knih ke čtení</vt:lpstr>
      <vt:lpstr>Za jakých okolností / v jakém období se většinou věnuješ četbě knížek  (tj. čteš častěji, déle atd.)?</vt:lpstr>
      <vt:lpstr>Prezentace aplikace PowerPoint</vt:lpstr>
      <vt:lpstr>Četba – prospěch - rodiče</vt:lpstr>
      <vt:lpstr>Proč nečteš častěji knihy?</vt:lpstr>
      <vt:lpstr>Na základě čeho si nejčastěji vybíráš knížky, které čteš?</vt:lpstr>
      <vt:lpstr>Jak často získáváš knížky, které čteš, z následujících zdrojů? (nejčastější zdroj)</vt:lpstr>
      <vt:lpstr>Jaké knihy nejraději čteš?</vt:lpstr>
      <vt:lpstr>Knihy přečtené v posledním roce</vt:lpstr>
      <vt:lpstr>Knihy přečtené v posledním roce</vt:lpstr>
      <vt:lpstr>E-knihy, audioknihy</vt:lpstr>
      <vt:lpstr>Prezentace aplikace PowerPoint</vt:lpstr>
      <vt:lpstr>Jaká zařízení využíváš pro čtení e-knih? (9 až19 let)</vt:lpstr>
      <vt:lpstr>Vztah ke knihovnám</vt:lpstr>
      <vt:lpstr>Chodíš někdy do školní knihovny?</vt:lpstr>
      <vt:lpstr>Chodíš někdy do veřejné knihovny?</vt:lpstr>
      <vt:lpstr>Jak často chodíš do veřejné knihovny</vt:lpstr>
      <vt:lpstr>Návštěva knihovny a prospěch ve škole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Povinný školní četba</vt:lpstr>
      <vt:lpstr>Prezentace aplikace PowerPoint</vt:lpstr>
      <vt:lpstr>Jsou u vás ve třídě děti, které přesto knížky k povinné školní četbě většinou nečtou a čtenářské deníky nebo referáty připravují většinou na základě informací z internetu nebo jiných zdrojů?</vt:lpstr>
      <vt:lpstr>Co si myslí o knihovnách</vt:lpstr>
      <vt:lpstr>Prezentace aplikace PowerPoint</vt:lpstr>
      <vt:lpstr>Prezentace aplikace PowerPoint</vt:lpstr>
      <vt:lpstr>Jak by měla vypadat knihovna „na přání“?</vt:lpstr>
      <vt:lpstr>Knihovny na přání</vt:lpstr>
      <vt:lpstr>Česká mládež 15 až 19 let jako čtenáři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Richter Vít</dc:creator>
  <cp:lastModifiedBy>Richter Vít</cp:lastModifiedBy>
  <cp:revision>50</cp:revision>
  <dcterms:created xsi:type="dcterms:W3CDTF">2018-01-15T21:21:48Z</dcterms:created>
  <dcterms:modified xsi:type="dcterms:W3CDTF">2018-02-19T08:44:01Z</dcterms:modified>
</cp:coreProperties>
</file>