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84" r:id="rId4"/>
    <p:sldId id="287" r:id="rId5"/>
    <p:sldId id="276" r:id="rId6"/>
    <p:sldId id="273" r:id="rId7"/>
    <p:sldId id="277" r:id="rId8"/>
    <p:sldId id="260" r:id="rId9"/>
    <p:sldId id="262" r:id="rId10"/>
    <p:sldId id="274" r:id="rId11"/>
    <p:sldId id="261" r:id="rId12"/>
    <p:sldId id="267" r:id="rId13"/>
    <p:sldId id="268" r:id="rId14"/>
    <p:sldId id="280" r:id="rId15"/>
    <p:sldId id="27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7E1DD-38CC-4267-8329-EB32A65AFCD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539E9F-15C2-40C6-AF58-951F3DD718A3}">
      <dgm:prSet phldrT="[Text]"/>
      <dgm:spPr/>
      <dgm:t>
        <a:bodyPr/>
        <a:lstStyle/>
        <a:p>
          <a:r>
            <a:rPr lang="cs-CZ" b="1" dirty="0" smtClean="0"/>
            <a:t>Podle regionální působnosti</a:t>
          </a:r>
          <a:endParaRPr lang="cs-CZ" b="1" dirty="0"/>
        </a:p>
      </dgm:t>
    </dgm:pt>
    <dgm:pt modelId="{8BCE2ED2-416A-4251-A289-AB359252B993}" type="parTrans" cxnId="{948DF895-9F8C-485D-A4E1-83F0474D5442}">
      <dgm:prSet/>
      <dgm:spPr/>
      <dgm:t>
        <a:bodyPr/>
        <a:lstStyle/>
        <a:p>
          <a:endParaRPr lang="cs-CZ"/>
        </a:p>
      </dgm:t>
    </dgm:pt>
    <dgm:pt modelId="{59F9309D-0EB5-4C70-A193-F1A0952684E2}" type="sibTrans" cxnId="{948DF895-9F8C-485D-A4E1-83F0474D5442}">
      <dgm:prSet/>
      <dgm:spPr/>
      <dgm:t>
        <a:bodyPr/>
        <a:lstStyle/>
        <a:p>
          <a:endParaRPr lang="cs-CZ"/>
        </a:p>
      </dgm:t>
    </dgm:pt>
    <dgm:pt modelId="{6147C6CB-8D4C-4099-A3FD-D67DFEEE521A}">
      <dgm:prSet phldrT="[Text]"/>
      <dgm:spPr/>
      <dgm:t>
        <a:bodyPr/>
        <a:lstStyle/>
        <a:p>
          <a:r>
            <a:rPr lang="cs-CZ" b="1" dirty="0" smtClean="0"/>
            <a:t>Podle zaměření</a:t>
          </a:r>
          <a:endParaRPr lang="cs-CZ" b="1" dirty="0"/>
        </a:p>
      </dgm:t>
    </dgm:pt>
    <dgm:pt modelId="{F6978B39-B467-4FBD-97CD-B1946F49E390}" type="parTrans" cxnId="{05A28FC3-CE12-477D-93DF-9C8C635E74B6}">
      <dgm:prSet/>
      <dgm:spPr/>
      <dgm:t>
        <a:bodyPr/>
        <a:lstStyle/>
        <a:p>
          <a:endParaRPr lang="cs-CZ"/>
        </a:p>
      </dgm:t>
    </dgm:pt>
    <dgm:pt modelId="{2D786DD5-5A6B-4E45-A339-2414FA57C778}" type="sibTrans" cxnId="{05A28FC3-CE12-477D-93DF-9C8C635E74B6}">
      <dgm:prSet/>
      <dgm:spPr/>
      <dgm:t>
        <a:bodyPr/>
        <a:lstStyle/>
        <a:p>
          <a:endParaRPr lang="cs-CZ"/>
        </a:p>
      </dgm:t>
    </dgm:pt>
    <dgm:pt modelId="{CEB5D010-8C6C-4255-9821-DBCC60505810}" type="pres">
      <dgm:prSet presAssocID="{D697E1DD-38CC-4267-8329-EB32A65AF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D39077-274A-4F68-BE21-CA00AA9EB7CD}" type="pres">
      <dgm:prSet presAssocID="{0E539E9F-15C2-40C6-AF58-951F3DD718A3}" presName="parentText" presStyleLbl="node1" presStyleIdx="0" presStyleCnt="2" custScaleX="32901" custScaleY="28586" custLinFactY="-48452" custLinFactNeighborX="-301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FD6FF3-7515-428B-B03B-F37E88C6DA87}" type="pres">
      <dgm:prSet presAssocID="{59F9309D-0EB5-4C70-A193-F1A0952684E2}" presName="spacer" presStyleCnt="0"/>
      <dgm:spPr/>
      <dgm:t>
        <a:bodyPr/>
        <a:lstStyle/>
        <a:p>
          <a:endParaRPr lang="cs-CZ"/>
        </a:p>
      </dgm:t>
    </dgm:pt>
    <dgm:pt modelId="{2E43B0FE-1F03-411F-B7D2-10BF733AB96C}" type="pres">
      <dgm:prSet presAssocID="{6147C6CB-8D4C-4099-A3FD-D67DFEEE521A}" presName="parentText" presStyleLbl="node1" presStyleIdx="1" presStyleCnt="2" custScaleX="31216" custScaleY="29416" custLinFactY="-89817" custLinFactNeighborX="135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7FE5497-7D27-4BC7-8129-842DE4B4FDBC}" type="presOf" srcId="{D697E1DD-38CC-4267-8329-EB32A65AFCDA}" destId="{CEB5D010-8C6C-4255-9821-DBCC60505810}" srcOrd="0" destOrd="0" presId="urn:microsoft.com/office/officeart/2005/8/layout/vList2"/>
    <dgm:cxn modelId="{948DF895-9F8C-485D-A4E1-83F0474D5442}" srcId="{D697E1DD-38CC-4267-8329-EB32A65AFCDA}" destId="{0E539E9F-15C2-40C6-AF58-951F3DD718A3}" srcOrd="0" destOrd="0" parTransId="{8BCE2ED2-416A-4251-A289-AB359252B993}" sibTransId="{59F9309D-0EB5-4C70-A193-F1A0952684E2}"/>
    <dgm:cxn modelId="{343DD7AD-F977-448A-9489-D7B819081E77}" type="presOf" srcId="{0E539E9F-15C2-40C6-AF58-951F3DD718A3}" destId="{C7D39077-274A-4F68-BE21-CA00AA9EB7CD}" srcOrd="0" destOrd="0" presId="urn:microsoft.com/office/officeart/2005/8/layout/vList2"/>
    <dgm:cxn modelId="{05A28FC3-CE12-477D-93DF-9C8C635E74B6}" srcId="{D697E1DD-38CC-4267-8329-EB32A65AFCDA}" destId="{6147C6CB-8D4C-4099-A3FD-D67DFEEE521A}" srcOrd="1" destOrd="0" parTransId="{F6978B39-B467-4FBD-97CD-B1946F49E390}" sibTransId="{2D786DD5-5A6B-4E45-A339-2414FA57C778}"/>
    <dgm:cxn modelId="{BA7C8170-75BF-4A1A-B5ED-9C3B6FBEE57C}" type="presOf" srcId="{6147C6CB-8D4C-4099-A3FD-D67DFEEE521A}" destId="{2E43B0FE-1F03-411F-B7D2-10BF733AB96C}" srcOrd="0" destOrd="0" presId="urn:microsoft.com/office/officeart/2005/8/layout/vList2"/>
    <dgm:cxn modelId="{E8B90943-26E4-409B-BE38-B44ACC655505}" type="presParOf" srcId="{CEB5D010-8C6C-4255-9821-DBCC60505810}" destId="{C7D39077-274A-4F68-BE21-CA00AA9EB7CD}" srcOrd="0" destOrd="0" presId="urn:microsoft.com/office/officeart/2005/8/layout/vList2"/>
    <dgm:cxn modelId="{9E83032E-E975-4729-B8D4-7F68116EB3E2}" type="presParOf" srcId="{CEB5D010-8C6C-4255-9821-DBCC60505810}" destId="{85FD6FF3-7515-428B-B03B-F37E88C6DA87}" srcOrd="1" destOrd="0" presId="urn:microsoft.com/office/officeart/2005/8/layout/vList2"/>
    <dgm:cxn modelId="{096890EF-E75F-46F5-85A1-5EAE566F23E0}" type="presParOf" srcId="{CEB5D010-8C6C-4255-9821-DBCC60505810}" destId="{2E43B0FE-1F03-411F-B7D2-10BF733AB9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FD82-5398-4358-82AD-D2A94BA1A311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B7B9-C6C3-4873-ACF5-3BA937DEC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75AE-F03D-4700-BEBF-C0D0CD95316C}" type="slidenum">
              <a:rPr lang="cs-CZ" smtClean="0"/>
              <a:pPr/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141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7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44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14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E5A1-5566-47D4-AA93-D144D9A94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19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9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1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1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42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71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46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9171-1C43-451B-837F-F87CC86FCCFD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F383-05DF-4F7E-88B7-1934474A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k.cz/informacni-zdroje/zdravi-a-nem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lk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portal.gov.cz/app/zakony/zakonPar.jsp?idBiblio=51517&amp;fulltext=&amp;nr=257~2F2001&amp;part=&amp;name=&amp;rpp=15#local-conten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une.cz/clanek/36042-vyzkum-cesi-neumeji-hledat-a-spravne-chapat-informace-o-zdra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d.muni.cz/z21/knihy/2010/26/26/texty/cze/holcik_s.pdf" TargetMode="External"/><Relationship Id="rId4" Type="http://schemas.openxmlformats.org/officeDocument/2006/relationships/hyperlink" Target="http://www.tribune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nlk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app/zakony/zakon.jsp?page=0&amp;nr=95~2F2004&amp;rpp=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ulletin.skipcr.cz/bulletin/Bull12_309.htm" TargetMode="External"/><Relationship Id="rId4" Type="http://schemas.openxmlformats.org/officeDocument/2006/relationships/hyperlink" Target="http://portal.gov.cz/app/zakony/zakon.jsp?page=0&amp;nr=96~2F2004&amp;rpp=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k.cz/" TargetMode="External"/><Relationship Id="rId2" Type="http://schemas.openxmlformats.org/officeDocument/2006/relationships/hyperlink" Target="http://www.medvik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www.medvik.cz/bm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9214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Zvyšování zdravotní gramotnosti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- možnosti  veřejných knihoven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42298"/>
            <a:ext cx="9144000" cy="165576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PhDr. Helena Bouzková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smtClean="0">
                <a:solidFill>
                  <a:schemeClr val="bg1"/>
                </a:solidFill>
              </a:rPr>
              <a:t>PhDr. Eva </a:t>
            </a:r>
            <a:r>
              <a:rPr lang="cs-CZ" dirty="0" err="1" smtClean="0">
                <a:solidFill>
                  <a:schemeClr val="bg1"/>
                </a:solidFill>
              </a:rPr>
              <a:t>Lesenková</a:t>
            </a:r>
            <a:r>
              <a:rPr lang="cs-CZ" dirty="0" smtClean="0">
                <a:solidFill>
                  <a:schemeClr val="bg1"/>
                </a:solidFill>
              </a:rPr>
              <a:t>, Ph.D.,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Národní lékařská knihovna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b="1" dirty="0"/>
              <a:t>Přístup k on-line databázím</a:t>
            </a:r>
          </a:p>
        </p:txBody>
      </p:sp>
      <p:sp>
        <p:nvSpPr>
          <p:cNvPr id="21507" name="Zástupný symbol pro text 18"/>
          <p:cNvSpPr>
            <a:spLocks noGrp="1"/>
          </p:cNvSpPr>
          <p:nvPr>
            <p:ph type="body" sz="half" idx="1"/>
          </p:nvPr>
        </p:nvSpPr>
        <p:spPr>
          <a:xfrm>
            <a:off x="5348460" y="1408196"/>
            <a:ext cx="4038600" cy="507281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Bibliographia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medica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Čechoslovaca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(BMČ)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Veškerá medicínská literatura vydaná v ČR, SR a práce českých a slovenských autorů 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DynaMed</a:t>
            </a:r>
            <a:endParaRPr lang="cs-CZ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Více než 3200 témat zpracovaných s ohledem na nejlepší dostupné důkazy podle EBM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MEDLINE (</a:t>
            </a: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Ovid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1200" dirty="0" smtClean="0">
                <a:solidFill>
                  <a:srgbClr val="000000"/>
                </a:solidFill>
              </a:rPr>
              <a:t>Největší bibliografická biomedicínská databáze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Embase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Ovid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Druhá největší </a:t>
            </a:r>
            <a:r>
              <a:rPr lang="cs-CZ" sz="1200" dirty="0" smtClean="0">
                <a:solidFill>
                  <a:srgbClr val="000000"/>
                </a:solidFill>
              </a:rPr>
              <a:t>medicínská </a:t>
            </a:r>
            <a:r>
              <a:rPr lang="cs-CZ" sz="1200" dirty="0">
                <a:solidFill>
                  <a:srgbClr val="000000"/>
                </a:solidFill>
              </a:rPr>
              <a:t>databáze s důrazem na farmakologii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Evidence 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Reviews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Ovid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Plnotextová databáze na podporu medicíny založené na důkazech - EBM</a:t>
            </a: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ProQuest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Central</a:t>
            </a:r>
            <a:endParaRPr lang="cs-CZ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Fulltextová databáze s více než 1500 časopisů z medicíny, veřejného zdravotnictví a nelékařských oborů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 err="1">
                <a:solidFill>
                  <a:schemeClr val="accent1">
                    <a:lumMod val="75000"/>
                  </a:schemeClr>
                </a:solidFill>
              </a:rPr>
              <a:t>PubMed</a:t>
            </a:r>
            <a:endParaRPr lang="cs-CZ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Volná databáze, obsahuje přes 22 milionů citací z databáze MEDLINE aj. časopisů 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CINAHL </a:t>
            </a:r>
            <a:r>
              <a:rPr lang="cs-CZ" sz="1400" b="1" dirty="0" err="1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200" dirty="0" smtClean="0">
                <a:solidFill>
                  <a:srgbClr val="000000"/>
                </a:solidFill>
              </a:rPr>
              <a:t>Databáze </a:t>
            </a:r>
            <a:r>
              <a:rPr lang="cs-CZ" sz="1200" dirty="0">
                <a:solidFill>
                  <a:srgbClr val="000000"/>
                </a:solidFill>
              </a:rPr>
              <a:t>literatury nejen z oblasti ošetřovatelství a jiných nelékařských </a:t>
            </a:r>
            <a:r>
              <a:rPr lang="cs-CZ" sz="1200" dirty="0" smtClean="0">
                <a:solidFill>
                  <a:srgbClr val="000000"/>
                </a:solidFill>
              </a:rPr>
              <a:t>oborů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200" dirty="0" smtClean="0">
                <a:solidFill>
                  <a:srgbClr val="000000"/>
                </a:solidFill>
              </a:rPr>
              <a:t>Web </a:t>
            </a:r>
            <a:r>
              <a:rPr lang="cs-CZ" sz="1200" dirty="0" err="1" smtClean="0">
                <a:solidFill>
                  <a:srgbClr val="000000"/>
                </a:solidFill>
              </a:rPr>
              <a:t>of</a:t>
            </a:r>
            <a:r>
              <a:rPr lang="cs-CZ" sz="1200" dirty="0" smtClean="0">
                <a:solidFill>
                  <a:srgbClr val="000000"/>
                </a:solidFill>
              </a:rPr>
              <a:t> Science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sz="1200" dirty="0" err="1" smtClean="0">
                <a:solidFill>
                  <a:srgbClr val="000000"/>
                </a:solidFill>
              </a:rPr>
              <a:t>Scopus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281010" y="1412876"/>
            <a:ext cx="4864017" cy="54451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1200" dirty="0"/>
              <a:t>                </a:t>
            </a:r>
          </a:p>
          <a:p>
            <a:pPr marL="0" indent="0">
              <a:buNone/>
              <a:defRPr/>
            </a:pPr>
            <a:r>
              <a:rPr lang="cs-CZ" sz="1200" b="1" dirty="0"/>
              <a:t>        </a:t>
            </a:r>
          </a:p>
        </p:txBody>
      </p:sp>
      <p:pic>
        <p:nvPicPr>
          <p:cNvPr id="21509" name="Obrázek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787" y="5740380"/>
            <a:ext cx="143986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Obrázek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325" y="1881166"/>
            <a:ext cx="122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ek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487" y="5246667"/>
            <a:ext cx="863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Obrázek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274" y="4525683"/>
            <a:ext cx="1152525" cy="4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Obrázek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5973" y="1367610"/>
            <a:ext cx="647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Obrázek 16" descr="Informační systém NL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3325" y="1367610"/>
            <a:ext cx="720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Obrázek 17" descr="image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7787" y="5265716"/>
            <a:ext cx="5762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Obrázek 21" descr="ElsevierlogoBlack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1761" y="2916194"/>
            <a:ext cx="684212" cy="63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Obrázek 23" descr="header_wkLog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36350" y="2528867"/>
            <a:ext cx="12239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Obrázek 33" descr="cclogo100x124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5736" y="3690552"/>
            <a:ext cx="576263" cy="5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263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zdroje</a:t>
            </a:r>
            <a:br>
              <a:rPr lang="cs-CZ" dirty="0" smtClean="0"/>
            </a:br>
            <a:r>
              <a:rPr lang="cs-CZ" dirty="0" smtClean="0"/>
              <a:t>důvěryhodné, kvalitní, odborné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94420" y="1857504"/>
            <a:ext cx="48126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cs typeface="Times New Roman" pitchFamily="18" charset="0"/>
              </a:rPr>
              <a:t>termín důvěryhodný medicínský informační zdroj, přesto, že je hojně užíván, není v české literatuře přesně definován</a:t>
            </a:r>
          </a:p>
          <a:p>
            <a:pPr>
              <a:defRPr/>
            </a:pPr>
            <a:endParaRPr lang="cs-CZ" dirty="0"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cs typeface="Times New Roman" pitchFamily="18" charset="0"/>
              </a:rPr>
              <a:t> lze jej nahradit synonymy </a:t>
            </a:r>
            <a:r>
              <a:rPr lang="cs-CZ" dirty="0">
                <a:solidFill>
                  <a:schemeClr val="accent1"/>
                </a:solidFill>
                <a:cs typeface="Times New Roman" pitchFamily="18" charset="0"/>
              </a:rPr>
              <a:t>spolehlivý</a:t>
            </a:r>
            <a:r>
              <a:rPr lang="cs-CZ" dirty="0">
                <a:cs typeface="Times New Roman" pitchFamily="18" charset="0"/>
              </a:rPr>
              <a:t> nebo </a:t>
            </a:r>
            <a:r>
              <a:rPr lang="cs-CZ" dirty="0">
                <a:solidFill>
                  <a:schemeClr val="accent1"/>
                </a:solidFill>
                <a:cs typeface="Times New Roman" pitchFamily="18" charset="0"/>
              </a:rPr>
              <a:t>hodnověrný</a:t>
            </a:r>
            <a:r>
              <a:rPr lang="cs-CZ" dirty="0">
                <a:cs typeface="Times New Roman" pitchFamily="18" charset="0"/>
              </a:rPr>
              <a:t>,</a:t>
            </a:r>
            <a:r>
              <a:rPr lang="cs-CZ" dirty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cs-CZ" i="1" dirty="0">
                <a:cs typeface="Times New Roman" pitchFamily="18" charset="0"/>
              </a:rPr>
              <a:t> termín hodnověrný, věrohodný nebo také kvalitní bývá užíván ve spojitosti s hodnocením kvality internetových zdrojů </a:t>
            </a:r>
            <a:r>
              <a:rPr lang="cs-CZ" sz="1000" i="1" dirty="0">
                <a:cs typeface="Times New Roman" pitchFamily="18" charset="0"/>
                <a:sym typeface="Symbol"/>
              </a:rPr>
              <a:t>KASAL, 2002</a:t>
            </a:r>
            <a:endParaRPr lang="cs-CZ" sz="1000" i="1" dirty="0">
              <a:cs typeface="Times New Roman" pitchFamily="18" charset="0"/>
            </a:endParaRPr>
          </a:p>
          <a:p>
            <a:pPr>
              <a:defRPr/>
            </a:pPr>
            <a:r>
              <a:rPr lang="cs-CZ" i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cs typeface="Times New Roman" pitchFamily="18" charset="0"/>
              </a:rPr>
              <a:t>přívlastek vyjadřuje kvalitu obsažené informace</a:t>
            </a:r>
          </a:p>
          <a:p>
            <a:pPr>
              <a:defRPr/>
            </a:pPr>
            <a:endParaRPr lang="cs-CZ" dirty="0">
              <a:cs typeface="Times New Roman" pitchFamily="18" charset="0"/>
            </a:endParaRPr>
          </a:p>
          <a:p>
            <a:pPr>
              <a:defRPr/>
            </a:pPr>
            <a:r>
              <a:rPr lang="cs-CZ" dirty="0" smtClean="0"/>
              <a:t>FILTR KVALITY publikovaných </a:t>
            </a:r>
            <a:r>
              <a:rPr lang="cs-CZ" dirty="0"/>
              <a:t>odborných sdělení je proces recenzního řízení, posouzení (peer </a:t>
            </a:r>
            <a:r>
              <a:rPr lang="cs-CZ" dirty="0" err="1" smtClean="0"/>
              <a:t>review</a:t>
            </a:r>
            <a:r>
              <a:rPr lang="cs-CZ" dirty="0" smtClean="0"/>
              <a:t>), </a:t>
            </a:r>
            <a:r>
              <a:rPr lang="cs-CZ" dirty="0"/>
              <a:t>před přijetím odborného sdělení k publikaci</a:t>
            </a:r>
            <a:endParaRPr lang="cs-CZ" dirty="0">
              <a:cs typeface="Times New Roman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76926" y="365125"/>
            <a:ext cx="7697804" cy="136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3200" cap="small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95783"/>
            <a:ext cx="10515600" cy="979016"/>
          </a:xfr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6"/>
                </a:solidFill>
              </a:rPr>
              <a:t>Laici: zdraví a nemocní</a:t>
            </a:r>
            <a:endParaRPr lang="cs-CZ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Zajímáte se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	o zdravý </a:t>
            </a:r>
            <a:r>
              <a:rPr lang="cs-CZ" b="1" dirty="0">
                <a:solidFill>
                  <a:schemeClr val="bg1"/>
                </a:solidFill>
              </a:rPr>
              <a:t>životní </a:t>
            </a:r>
            <a:r>
              <a:rPr lang="cs-CZ" b="1" dirty="0" smtClean="0">
                <a:solidFill>
                  <a:schemeClr val="bg1"/>
                </a:solidFill>
              </a:rPr>
              <a:t>styl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	o prevenci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	o první pomoc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	o řešení zdravotních problémů</a:t>
            </a:r>
          </a:p>
          <a:p>
            <a:endParaRPr lang="cs-CZ" b="1" dirty="0" smtClean="0"/>
          </a:p>
          <a:p>
            <a:endParaRPr lang="cs-CZ" b="1" dirty="0"/>
          </a:p>
          <a:p>
            <a:pPr marL="0" indent="0" algn="r">
              <a:buNone/>
            </a:pPr>
            <a:r>
              <a:rPr lang="cs-CZ" dirty="0" smtClean="0">
                <a:solidFill>
                  <a:schemeClr val="accent1"/>
                </a:solidFill>
                <a:hlinkClick r:id="rId2"/>
              </a:rPr>
              <a:t>Zdroje </a:t>
            </a:r>
            <a:r>
              <a:rPr lang="cs-CZ" dirty="0">
                <a:solidFill>
                  <a:schemeClr val="accent1"/>
                </a:solidFill>
                <a:hlinkClick r:id="rId2"/>
              </a:rPr>
              <a:t>o zdraví a nemocech pro občany</a:t>
            </a:r>
            <a:endParaRPr lang="cs-CZ" dirty="0">
              <a:solidFill>
                <a:schemeClr val="accent1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963824" y="-1194486"/>
            <a:ext cx="900047" cy="5410383"/>
            <a:chOff x="961704" y="-1174064"/>
            <a:chExt cx="984548" cy="4805063"/>
          </a:xfrm>
        </p:grpSpPr>
        <p:sp>
          <p:nvSpPr>
            <p:cNvPr id="14" name="Oblouk 13"/>
            <p:cNvSpPr/>
            <p:nvPr/>
          </p:nvSpPr>
          <p:spPr>
            <a:xfrm rot="9785162">
              <a:off x="961704" y="218388"/>
              <a:ext cx="984548" cy="1943957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louk 14"/>
            <p:cNvSpPr/>
            <p:nvPr/>
          </p:nvSpPr>
          <p:spPr>
            <a:xfrm rot="9785162">
              <a:off x="967860" y="-237669"/>
              <a:ext cx="692151" cy="2905499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louk 18"/>
            <p:cNvSpPr/>
            <p:nvPr/>
          </p:nvSpPr>
          <p:spPr>
            <a:xfrm rot="9785162">
              <a:off x="980676" y="-626056"/>
              <a:ext cx="396208" cy="3789365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louk 19"/>
            <p:cNvSpPr/>
            <p:nvPr/>
          </p:nvSpPr>
          <p:spPr>
            <a:xfrm rot="10181873">
              <a:off x="972723" y="-1174064"/>
              <a:ext cx="674183" cy="4805063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74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/>
        </p:nvSpPr>
        <p:spPr>
          <a:xfrm>
            <a:off x="705704" y="320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Spolupráce veřejných knihoven a Národní lékařské knihovny</a:t>
            </a:r>
            <a:endParaRPr lang="cs-CZ" dirty="0"/>
          </a:p>
        </p:txBody>
      </p:sp>
      <p:sp>
        <p:nvSpPr>
          <p:cNvPr id="7" name="Zástupný symbol pro obsah 4"/>
          <p:cNvSpPr>
            <a:spLocks noGrp="1"/>
          </p:cNvSpPr>
          <p:nvPr/>
        </p:nvSpPr>
        <p:spPr>
          <a:xfrm>
            <a:off x="705704" y="17807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Co </a:t>
            </a:r>
            <a:r>
              <a:rPr lang="cs-CZ" b="1" dirty="0"/>
              <a:t>mohou udělat </a:t>
            </a:r>
            <a:r>
              <a:rPr lang="cs-CZ" b="1" dirty="0" smtClean="0"/>
              <a:t>veřejné </a:t>
            </a:r>
            <a:r>
              <a:rPr lang="cs-CZ" b="1" dirty="0"/>
              <a:t>knihovny </a:t>
            </a:r>
            <a:r>
              <a:rPr lang="cs-CZ" b="1" dirty="0" smtClean="0"/>
              <a:t>pro </a:t>
            </a:r>
            <a:r>
              <a:rPr lang="cs-CZ" b="1" dirty="0"/>
              <a:t>zdravotní gramotnost </a:t>
            </a:r>
            <a:r>
              <a:rPr lang="cs-CZ" b="1" dirty="0" smtClean="0"/>
              <a:t>občanů?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1676400" indent="-514350">
              <a:buClr>
                <a:srgbClr val="002060"/>
              </a:buClr>
              <a:buFont typeface="+mj-lt"/>
              <a:buAutoNum type="arabicParenR"/>
            </a:pPr>
            <a:r>
              <a:rPr lang="cs-CZ" dirty="0" smtClean="0"/>
              <a:t>propagovat </a:t>
            </a:r>
            <a:r>
              <a:rPr lang="cs-CZ" dirty="0"/>
              <a:t>přístup k ověřeným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zdravotnickým informacím </a:t>
            </a:r>
            <a:r>
              <a:rPr lang="cs-CZ" dirty="0"/>
              <a:t>pro </a:t>
            </a:r>
            <a:r>
              <a:rPr lang="cs-CZ" dirty="0" smtClean="0"/>
              <a:t>občana</a:t>
            </a:r>
          </a:p>
          <a:p>
            <a:pPr marL="1676400" indent="-514350">
              <a:buClr>
                <a:srgbClr val="002060"/>
              </a:buClr>
              <a:buFont typeface="+mj-lt"/>
              <a:buAutoNum type="arabicParenR"/>
            </a:pPr>
            <a:r>
              <a:rPr lang="cs-CZ" dirty="0" smtClean="0"/>
              <a:t>poradit jak </a:t>
            </a:r>
            <a:r>
              <a:rPr lang="cs-CZ" dirty="0"/>
              <a:t>a kde </a:t>
            </a:r>
            <a:r>
              <a:rPr lang="cs-CZ" dirty="0" smtClean="0"/>
              <a:t>lze </a:t>
            </a:r>
            <a:r>
              <a:rPr lang="cs-CZ" dirty="0"/>
              <a:t>hledat zdroje ověřených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kvalitních </a:t>
            </a:r>
            <a:r>
              <a:rPr lang="cs-CZ" dirty="0"/>
              <a:t>informací o zdraví </a:t>
            </a:r>
            <a:r>
              <a:rPr lang="cs-CZ" dirty="0" smtClean="0"/>
              <a:t>a </a:t>
            </a:r>
            <a:r>
              <a:rPr lang="cs-CZ" dirty="0"/>
              <a:t>nemoci </a:t>
            </a:r>
            <a:endParaRPr lang="cs-CZ" dirty="0" smtClean="0"/>
          </a:p>
          <a:p>
            <a:pPr marL="1676400" indent="-514350">
              <a:buClr>
                <a:srgbClr val="002060"/>
              </a:buClr>
              <a:buFont typeface="+mj-lt"/>
              <a:buAutoNum type="arabicParenR"/>
            </a:pPr>
            <a:r>
              <a:rPr lang="cs-CZ" dirty="0" smtClean="0"/>
              <a:t>Informovat o aktivitách v knihovnách  měst, obcí, regionech (např. Národní síť zdravých měst- partner SKIP)</a:t>
            </a:r>
            <a:endParaRPr lang="cs-CZ" dirty="0"/>
          </a:p>
          <a:p>
            <a:pPr marL="514350" indent="-514350">
              <a:buFont typeface="+mj-lt"/>
              <a:buAutoNum type="arabicParenR"/>
            </a:pP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07" y="6040673"/>
            <a:ext cx="379089" cy="4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6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8" name="Nadpis 1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bg1"/>
                </a:solidFill>
              </a:rPr>
              <a:t>Co chystáme pro zdravotní gramotnost občanů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NLK  2016 - 2020</a:t>
            </a:r>
          </a:p>
        </p:txBody>
      </p:sp>
      <p:sp>
        <p:nvSpPr>
          <p:cNvPr id="9" name="Zástupný symbol pro obsah 5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cs-CZ" dirty="0">
                <a:solidFill>
                  <a:schemeClr val="bg1"/>
                </a:solidFill>
              </a:rPr>
              <a:t>Rozšíření webové záložky – laik / občan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cs-CZ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cs-CZ" dirty="0" smtClean="0">
                <a:solidFill>
                  <a:schemeClr val="bg1"/>
                </a:solidFill>
              </a:rPr>
              <a:t>Ověřené elektronické zdroje </a:t>
            </a:r>
            <a:r>
              <a:rPr lang="cs-CZ" dirty="0">
                <a:solidFill>
                  <a:schemeClr val="bg1"/>
                </a:solidFill>
              </a:rPr>
              <a:t>o zdraví a nemoci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cs-CZ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cs-CZ" dirty="0" smtClean="0">
                <a:solidFill>
                  <a:schemeClr val="bg1"/>
                </a:solidFill>
              </a:rPr>
              <a:t>Školení</a:t>
            </a:r>
            <a:r>
              <a:rPr lang="cs-CZ" dirty="0">
                <a:solidFill>
                  <a:schemeClr val="bg1"/>
                </a:solidFill>
              </a:rPr>
              <a:t>, přednášky s tématem </a:t>
            </a:r>
            <a:r>
              <a:rPr lang="cs-CZ" dirty="0" smtClean="0">
                <a:solidFill>
                  <a:schemeClr val="bg1"/>
                </a:solidFill>
              </a:rPr>
              <a:t>zdravotnických a </a:t>
            </a:r>
            <a:r>
              <a:rPr lang="cs-CZ" dirty="0">
                <a:solidFill>
                  <a:schemeClr val="bg1"/>
                </a:solidFill>
              </a:rPr>
              <a:t>pacientských informací pro knihovníky i občany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cs-CZ" dirty="0" smtClean="0">
              <a:solidFill>
                <a:schemeClr val="bg1"/>
              </a:solidFill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cs-CZ" dirty="0" smtClean="0">
                <a:solidFill>
                  <a:schemeClr val="bg1"/>
                </a:solidFill>
              </a:rPr>
              <a:t>Semináře zaměřené </a:t>
            </a:r>
            <a:r>
              <a:rPr lang="cs-CZ" dirty="0">
                <a:solidFill>
                  <a:schemeClr val="bg1"/>
                </a:solidFill>
              </a:rPr>
              <a:t>na seznámení reprezentantů krajských veřejných knihoven </a:t>
            </a:r>
            <a:r>
              <a:rPr lang="cs-CZ" dirty="0" smtClean="0">
                <a:solidFill>
                  <a:schemeClr val="bg1"/>
                </a:solidFill>
              </a:rPr>
              <a:t>s</a:t>
            </a:r>
            <a:r>
              <a:rPr lang="cs-CZ" dirty="0">
                <a:solidFill>
                  <a:schemeClr val="bg1"/>
                </a:solidFill>
              </a:rPr>
              <a:t> metodikou výběru, zpracování a </a:t>
            </a:r>
            <a:r>
              <a:rPr lang="cs-CZ" dirty="0" smtClean="0">
                <a:solidFill>
                  <a:schemeClr val="bg1"/>
                </a:solidFill>
              </a:rPr>
              <a:t>šíření </a:t>
            </a:r>
            <a:r>
              <a:rPr lang="cs-CZ" dirty="0">
                <a:solidFill>
                  <a:schemeClr val="bg1"/>
                </a:solidFill>
              </a:rPr>
              <a:t>pacientských informací </a:t>
            </a:r>
          </a:p>
          <a:p>
            <a:pPr marL="571500" indent="-571500">
              <a:buFont typeface="+mj-lt"/>
              <a:buAutoNum type="romanUcPeriod"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703" y="6085593"/>
            <a:ext cx="379089" cy="4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5652707"/>
          </a:xfrm>
        </p:spPr>
        <p:txBody>
          <a:bodyPr>
            <a:normAutofit fontScale="70000" lnSpcReduction="20000"/>
          </a:bodyPr>
          <a:lstStyle/>
          <a:p>
            <a:endParaRPr lang="cs-CZ" sz="4400" dirty="0"/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Národní lékařská knihovna </a:t>
            </a: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Sokolská 54, 121 32 Praha 2</a:t>
            </a: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  <a:hlinkClick r:id="rId2"/>
              </a:rPr>
              <a:t>www.nlk.cz</a:t>
            </a:r>
            <a:endParaRPr lang="cs-CZ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Resortní pracovní skupina pro podporu a ochranu veřejného zdraví a prevencí nemocí a pro </a:t>
            </a:r>
            <a:r>
              <a:rPr lang="cs-CZ" sz="4400" dirty="0" err="1" smtClean="0">
                <a:solidFill>
                  <a:schemeClr val="bg1"/>
                </a:solidFill>
              </a:rPr>
              <a:t>implemetaci</a:t>
            </a:r>
            <a:r>
              <a:rPr lang="cs-CZ" sz="4400" dirty="0" smtClean="0">
                <a:solidFill>
                  <a:schemeClr val="bg1"/>
                </a:solidFill>
              </a:rPr>
              <a:t> programu Zdraví 2020 – 12. Zdravotní gramotnost – garant prof. MUDr. Jan Holčík, </a:t>
            </a:r>
            <a:r>
              <a:rPr lang="cs-CZ" sz="4400" dirty="0" err="1" smtClean="0">
                <a:solidFill>
                  <a:schemeClr val="bg1"/>
                </a:solidFill>
              </a:rPr>
              <a:t>Dr.Sc</a:t>
            </a:r>
            <a:r>
              <a:rPr lang="cs-CZ" sz="4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Helena Bouzková, Eva Lesenková</a:t>
            </a:r>
          </a:p>
          <a:p>
            <a:pPr marL="0" indent="0">
              <a:buNone/>
            </a:pPr>
            <a:endParaRPr lang="cs-CZ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bouzkova</a:t>
            </a:r>
            <a:r>
              <a:rPr lang="cs-CZ" sz="4400" dirty="0" smtClean="0">
                <a:solidFill>
                  <a:schemeClr val="accent1"/>
                </a:solidFill>
              </a:rPr>
              <a:t>@</a:t>
            </a:r>
            <a:r>
              <a:rPr lang="cs-CZ" sz="4400" dirty="0" smtClean="0">
                <a:solidFill>
                  <a:schemeClr val="bg1"/>
                </a:solidFill>
              </a:rPr>
              <a:t>nlk.cz</a:t>
            </a:r>
          </a:p>
          <a:p>
            <a:pPr marL="0" indent="0">
              <a:buNone/>
            </a:pPr>
            <a:r>
              <a:rPr lang="cs-CZ" sz="4400" dirty="0" smtClean="0">
                <a:solidFill>
                  <a:schemeClr val="bg1"/>
                </a:solidFill>
              </a:rPr>
              <a:t>lesenkov</a:t>
            </a:r>
            <a:r>
              <a:rPr lang="cs-CZ" sz="4400" dirty="0" smtClean="0">
                <a:solidFill>
                  <a:schemeClr val="accent1"/>
                </a:solidFill>
              </a:rPr>
              <a:t>@</a:t>
            </a:r>
            <a:r>
              <a:rPr lang="cs-CZ" sz="4400" dirty="0" smtClean="0">
                <a:solidFill>
                  <a:schemeClr val="bg1"/>
                </a:solidFill>
              </a:rPr>
              <a:t>nlk.cz					</a:t>
            </a:r>
            <a:r>
              <a:rPr lang="cs-CZ" dirty="0">
                <a:hlinkClick r:id="rId2"/>
              </a:rPr>
              <a:t>www.nlk.cz</a:t>
            </a:r>
            <a:endParaRPr lang="cs-CZ" dirty="0"/>
          </a:p>
          <a:p>
            <a:pPr marL="0" indent="0">
              <a:buNone/>
            </a:pPr>
            <a:endParaRPr lang="cs-CZ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93" y="5355234"/>
            <a:ext cx="590859" cy="7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6298995"/>
              </p:ext>
            </p:extLst>
          </p:nvPr>
        </p:nvGraphicFramePr>
        <p:xfrm>
          <a:off x="529389" y="473242"/>
          <a:ext cx="10303367" cy="561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838200" y="1588168"/>
            <a:ext cx="9994557" cy="51174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		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						</a:t>
            </a:r>
            <a:endParaRPr lang="cs-CZ" sz="2000" dirty="0"/>
          </a:p>
          <a:p>
            <a:pPr marL="0" lvl="0" indent="0">
              <a:buNone/>
            </a:pPr>
            <a:r>
              <a:rPr lang="cs-CZ" sz="2100" dirty="0"/>
              <a:t>knihovny </a:t>
            </a:r>
            <a:r>
              <a:rPr lang="cs-CZ" sz="2100" dirty="0" smtClean="0"/>
              <a:t> </a:t>
            </a:r>
            <a:r>
              <a:rPr lang="cs-CZ" sz="2100" dirty="0"/>
              <a:t>zřizované </a:t>
            </a:r>
            <a:r>
              <a:rPr lang="cs-CZ" sz="2100" dirty="0" smtClean="0"/>
              <a:t>kraji,                                                        specializované (</a:t>
            </a:r>
            <a:r>
              <a:rPr lang="cs-CZ" sz="1800" dirty="0" smtClean="0"/>
              <a:t>lékařské</a:t>
            </a:r>
            <a:r>
              <a:rPr lang="cs-CZ" sz="1800" dirty="0"/>
              <a:t>, </a:t>
            </a:r>
            <a:r>
              <a:rPr lang="cs-CZ" sz="1800" dirty="0" smtClean="0"/>
              <a:t>zdravotnické, univerzitní,…)</a:t>
            </a:r>
          </a:p>
          <a:p>
            <a:pPr marL="0" lvl="0" indent="0">
              <a:buNone/>
            </a:pPr>
            <a:r>
              <a:rPr lang="cs-CZ" sz="2100" dirty="0" smtClean="0"/>
              <a:t>městy a obcemi		</a:t>
            </a:r>
            <a:r>
              <a:rPr lang="cs-CZ" altLang="cs-CZ" sz="2300" dirty="0" smtClean="0"/>
              <a:t>				</a:t>
            </a:r>
          </a:p>
          <a:p>
            <a:pPr marL="0" indent="0">
              <a:buNone/>
            </a:pPr>
            <a:r>
              <a:rPr lang="cs-CZ" altLang="cs-CZ" sz="2300" dirty="0" smtClean="0"/>
              <a:t>						</a:t>
            </a:r>
          </a:p>
          <a:p>
            <a:pPr marL="0" indent="0">
              <a:buNone/>
            </a:pPr>
            <a:endParaRPr lang="cs-CZ" altLang="cs-CZ" sz="2300" dirty="0" smtClean="0"/>
          </a:p>
          <a:p>
            <a:pPr marL="0" indent="0">
              <a:buNone/>
            </a:pPr>
            <a:r>
              <a:rPr lang="cs-CZ" altLang="cs-CZ" sz="2300" dirty="0" smtClean="0"/>
              <a:t>Knihovna </a:t>
            </a:r>
            <a:r>
              <a:rPr lang="cs-CZ" altLang="cs-CZ" sz="2300" dirty="0"/>
              <a:t>je ze </a:t>
            </a:r>
            <a:r>
              <a:rPr lang="cs-CZ" altLang="cs-CZ" sz="2300" dirty="0">
                <a:hlinkClick r:id="rId7"/>
              </a:rPr>
              <a:t>zákona</a:t>
            </a:r>
            <a:r>
              <a:rPr lang="cs-CZ" altLang="cs-CZ" sz="2300" dirty="0"/>
              <a:t>  (č.257/2001 Sb</a:t>
            </a:r>
            <a:r>
              <a:rPr lang="cs-CZ" altLang="cs-CZ" sz="2300" dirty="0" smtClean="0"/>
              <a:t>.)</a:t>
            </a:r>
            <a:r>
              <a:rPr lang="cs-CZ" altLang="cs-CZ" sz="2300" dirty="0"/>
              <a:t> </a:t>
            </a:r>
            <a:r>
              <a:rPr lang="cs-CZ" altLang="cs-CZ" sz="2300" dirty="0" smtClean="0"/>
              <a:t>povinna </a:t>
            </a:r>
            <a:r>
              <a:rPr lang="cs-CZ" altLang="cs-CZ" sz="2300" dirty="0"/>
              <a:t>zajišťovat </a:t>
            </a:r>
            <a:r>
              <a:rPr lang="cs-CZ" altLang="cs-CZ" sz="2300" b="1" dirty="0" smtClean="0">
                <a:solidFill>
                  <a:schemeClr val="accent1"/>
                </a:solidFill>
              </a:rPr>
              <a:t>rovný </a:t>
            </a:r>
            <a:r>
              <a:rPr lang="cs-CZ" altLang="cs-CZ" sz="2300" b="1" dirty="0">
                <a:solidFill>
                  <a:schemeClr val="accent1"/>
                </a:solidFill>
              </a:rPr>
              <a:t>přístup</a:t>
            </a:r>
            <a:r>
              <a:rPr lang="cs-CZ" altLang="cs-CZ" sz="2300" dirty="0">
                <a:solidFill>
                  <a:schemeClr val="accent1"/>
                </a:solidFill>
              </a:rPr>
              <a:t> </a:t>
            </a:r>
            <a:r>
              <a:rPr lang="cs-CZ" altLang="cs-CZ" sz="2300" dirty="0"/>
              <a:t>ke všem veřejným knihovnickým </a:t>
            </a:r>
            <a:r>
              <a:rPr lang="cs-CZ" altLang="cs-CZ" sz="2300" dirty="0" smtClean="0"/>
              <a:t/>
            </a:r>
            <a:br>
              <a:rPr lang="cs-CZ" altLang="cs-CZ" sz="2300" dirty="0" smtClean="0"/>
            </a:br>
            <a:r>
              <a:rPr lang="cs-CZ" altLang="cs-CZ" sz="2300" dirty="0" smtClean="0"/>
              <a:t>a informačním </a:t>
            </a:r>
            <a:r>
              <a:rPr lang="cs-CZ" altLang="cs-CZ" sz="2300" dirty="0"/>
              <a:t>službám – přátelské pracoviště otevřené všem</a:t>
            </a:r>
            <a:r>
              <a:rPr lang="cs-CZ" altLang="cs-CZ" sz="2300" dirty="0" smtClean="0"/>
              <a:t>.</a:t>
            </a:r>
          </a:p>
          <a:p>
            <a:pPr marL="0" indent="0">
              <a:buNone/>
            </a:pPr>
            <a:r>
              <a:rPr lang="cs-CZ" sz="2300" dirty="0"/>
              <a:t>Právo na informace je zajištěno v ČR Listinou základních práv a svobod, konkrétně článkem 17. Právo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na </a:t>
            </a:r>
            <a:r>
              <a:rPr lang="cs-CZ" sz="2300" dirty="0"/>
              <a:t>informace pak provádí zákon č. 106/1999 Sb., ve znění pozdějších předpisů, </a:t>
            </a: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o svobodném přístupu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3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</a:rPr>
              <a:t>k informacím.</a:t>
            </a:r>
            <a:endParaRPr lang="cs-CZ" altLang="cs-CZ" sz="2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300" dirty="0" smtClean="0"/>
              <a:t>Služby </a:t>
            </a:r>
            <a:r>
              <a:rPr lang="cs-CZ" sz="2300" dirty="0"/>
              <a:t>knihoven </a:t>
            </a:r>
            <a:endParaRPr lang="cs-CZ" sz="2300" dirty="0" smtClean="0"/>
          </a:p>
          <a:p>
            <a:pPr marL="0" indent="0">
              <a:buNone/>
            </a:pPr>
            <a:r>
              <a:rPr lang="cs-CZ" sz="2300" dirty="0" smtClean="0"/>
              <a:t> služby klasické výpůjční </a:t>
            </a:r>
          </a:p>
          <a:p>
            <a:pPr marL="0" indent="0">
              <a:buNone/>
            </a:pPr>
            <a:r>
              <a:rPr lang="cs-CZ" sz="2300" dirty="0" smtClean="0"/>
              <a:t> služby elektronické (on-line) </a:t>
            </a:r>
          </a:p>
          <a:p>
            <a:pPr marL="0" indent="0">
              <a:buNone/>
            </a:pPr>
            <a:r>
              <a:rPr lang="cs-CZ" sz="2300" dirty="0" smtClean="0"/>
              <a:t> </a:t>
            </a: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služby podporující komunitní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</a:rPr>
              <a:t>život, vzdělávání a odpočinek v místě</a:t>
            </a:r>
            <a:endParaRPr lang="cs-CZ" altLang="cs-CZ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68096" y="1633728"/>
            <a:ext cx="9400032" cy="1548384"/>
          </a:xfrm>
          <a:prstGeom prst="round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98358" y="365125"/>
            <a:ext cx="10455442" cy="1054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Síť knihoven ČR – přátelská pracoviště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389" y="2013284"/>
            <a:ext cx="12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80674" y="6176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6400800" y="2974848"/>
            <a:ext cx="2340864" cy="40233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bg1"/>
                </a:solidFill>
              </a:rPr>
              <a:t>veřejné</a:t>
            </a:r>
            <a:endParaRPr lang="cs-CZ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Vládní strategie - MZ ČR - www.mzcr.cz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dirty="0"/>
              <a:t>Nový strategický dokument ČR </a:t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/>
              <a:t>„Zdraví 2020 </a:t>
            </a:r>
          </a:p>
          <a:p>
            <a:pPr algn="ctr"/>
            <a:r>
              <a:rPr lang="cs-CZ" dirty="0"/>
              <a:t>Národní strategie ochrany </a:t>
            </a:r>
            <a:br>
              <a:rPr lang="cs-CZ" dirty="0"/>
            </a:br>
            <a:r>
              <a:rPr lang="cs-CZ" dirty="0"/>
              <a:t>a podpory zdraví a prevence nemocí“ </a:t>
            </a:r>
          </a:p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přináší odpovědi na existující výzvy</a:t>
            </a:r>
          </a:p>
          <a:p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1710" y="1825625"/>
            <a:ext cx="3082579" cy="4351338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1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36192" y="1166843"/>
            <a:ext cx="8985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Srovnání </a:t>
            </a:r>
            <a:r>
              <a:rPr lang="cs-CZ" sz="2000" b="1" dirty="0"/>
              <a:t>vývoje délky života ve zdraví a v nemoci u mužů a u žen v ČR a ve Švédsku </a:t>
            </a:r>
            <a:r>
              <a:rPr lang="cs-CZ" sz="2000" b="1" dirty="0" smtClean="0"/>
              <a:t>mezi roky </a:t>
            </a:r>
            <a:r>
              <a:rPr lang="cs-CZ" sz="2000" b="1" dirty="0"/>
              <a:t>1962 a 2010</a:t>
            </a:r>
          </a:p>
          <a:p>
            <a:r>
              <a:rPr lang="cs-CZ" sz="2000" dirty="0" smtClean="0"/>
              <a:t>		muži 			ženy</a:t>
            </a:r>
            <a:endParaRPr lang="cs-CZ" sz="2000" dirty="0"/>
          </a:p>
          <a:p>
            <a:r>
              <a:rPr lang="cs-CZ" sz="2000" dirty="0" smtClean="0"/>
              <a:t>		HLY 	LE 	N 	HLY 	LE	 </a:t>
            </a:r>
            <a:r>
              <a:rPr lang="cs-CZ" sz="2000" dirty="0"/>
              <a:t>N</a:t>
            </a:r>
          </a:p>
          <a:p>
            <a:r>
              <a:rPr lang="cs-CZ" sz="2000" dirty="0" smtClean="0"/>
              <a:t>ČR	1962     62,8 	67,0 	4,2 	63,7 	72,9 	9,6</a:t>
            </a:r>
            <a:endParaRPr lang="cs-CZ" sz="2000" dirty="0"/>
          </a:p>
          <a:p>
            <a:r>
              <a:rPr lang="cs-CZ" sz="2000" dirty="0" smtClean="0"/>
              <a:t>	2010     62,2 	74,6 	12,4 	64,6 	77,8 	13,2</a:t>
            </a:r>
            <a:endParaRPr lang="cs-CZ" sz="2000" dirty="0"/>
          </a:p>
          <a:p>
            <a:r>
              <a:rPr lang="pl-PL" sz="2000" dirty="0"/>
              <a:t>rozdíl </a:t>
            </a:r>
            <a:r>
              <a:rPr lang="pl-PL" sz="2000" dirty="0" smtClean="0"/>
              <a:t>	              -</a:t>
            </a:r>
            <a:r>
              <a:rPr lang="pl-PL" sz="2000" dirty="0"/>
              <a:t>0,6 </a:t>
            </a:r>
            <a:r>
              <a:rPr lang="pl-PL" sz="2000" dirty="0" smtClean="0"/>
              <a:t>	7,6 	8,2 	1,3 	4,9 	3,6</a:t>
            </a:r>
            <a:endParaRPr lang="pl-PL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Švédsko   1962   62,4 	71,3 	8,9 	61,9 	75,4 	13,5</a:t>
            </a:r>
            <a:endParaRPr lang="cs-CZ" sz="2000" dirty="0"/>
          </a:p>
          <a:p>
            <a:r>
              <a:rPr lang="pl-PL" sz="2000" dirty="0" smtClean="0"/>
              <a:t>	 </a:t>
            </a:r>
            <a:r>
              <a:rPr lang="pl-PL" sz="2000" dirty="0"/>
              <a:t>2010 </a:t>
            </a:r>
            <a:r>
              <a:rPr lang="pl-PL" sz="2000" dirty="0" smtClean="0"/>
              <a:t>   71,7 	79,7 	8,0 	71,0 	81,8 	10,8</a:t>
            </a:r>
            <a:endParaRPr lang="pl-PL" sz="2000" dirty="0"/>
          </a:p>
          <a:p>
            <a:r>
              <a:rPr lang="pl-PL" sz="2000" dirty="0"/>
              <a:t>rozdíl </a:t>
            </a:r>
            <a:r>
              <a:rPr lang="pl-PL" sz="2000" dirty="0" smtClean="0"/>
              <a:t>	              9,3 	8,4 	-</a:t>
            </a:r>
            <a:r>
              <a:rPr lang="pl-PL" sz="2000" dirty="0"/>
              <a:t>0,9 </a:t>
            </a:r>
            <a:r>
              <a:rPr lang="pl-PL" sz="2000" dirty="0" smtClean="0"/>
              <a:t>	9,1 	6,4 	-</a:t>
            </a:r>
            <a:r>
              <a:rPr lang="pl-PL" sz="2000" dirty="0"/>
              <a:t>2,7</a:t>
            </a:r>
          </a:p>
          <a:p>
            <a:r>
              <a:rPr lang="cs-CZ" sz="2000" i="1" dirty="0"/>
              <a:t>Poznámka: HLY – život prožitý ve zdraví, bez omezení (</a:t>
            </a:r>
            <a:r>
              <a:rPr lang="cs-CZ" sz="2000" i="1" dirty="0" err="1"/>
              <a:t>Healthly</a:t>
            </a:r>
            <a:r>
              <a:rPr lang="cs-CZ" sz="2000" i="1" dirty="0"/>
              <a:t> </a:t>
            </a:r>
            <a:r>
              <a:rPr lang="cs-CZ" sz="2000" i="1" dirty="0" err="1"/>
              <a:t>Life</a:t>
            </a:r>
            <a:r>
              <a:rPr lang="cs-CZ" sz="2000" i="1" dirty="0"/>
              <a:t> </a:t>
            </a:r>
            <a:r>
              <a:rPr lang="cs-CZ" sz="2000" i="1" dirty="0" err="1"/>
              <a:t>Years</a:t>
            </a:r>
            <a:r>
              <a:rPr lang="cs-CZ" sz="2000" i="1" dirty="0"/>
              <a:t>)</a:t>
            </a:r>
          </a:p>
          <a:p>
            <a:r>
              <a:rPr lang="cs-CZ" sz="2000" i="1" dirty="0"/>
              <a:t>LE – střední délka života, naděje dožití (</a:t>
            </a:r>
            <a:r>
              <a:rPr lang="cs-CZ" sz="2000" i="1" dirty="0" err="1"/>
              <a:t>Life</a:t>
            </a:r>
            <a:r>
              <a:rPr lang="cs-CZ" sz="2000" i="1" dirty="0"/>
              <a:t> </a:t>
            </a:r>
            <a:r>
              <a:rPr lang="cs-CZ" sz="2000" i="1" dirty="0" err="1"/>
              <a:t>Expectancy</a:t>
            </a:r>
            <a:r>
              <a:rPr lang="cs-CZ" sz="2000" i="1" dirty="0"/>
              <a:t>)</a:t>
            </a:r>
          </a:p>
          <a:p>
            <a:r>
              <a:rPr lang="pt-BR" sz="2000" i="1" dirty="0"/>
              <a:t>N – délka života v nemoci (N=LE-HLY)</a:t>
            </a:r>
          </a:p>
          <a:p>
            <a:r>
              <a:rPr lang="cs-CZ" sz="2000" i="1" dirty="0" smtClean="0"/>
              <a:t>Zdroj dat: HFA WHO</a:t>
            </a:r>
            <a:r>
              <a:rPr lang="cs-CZ" sz="2000" i="1" dirty="0"/>
              <a:t>, http://www.mzcr.cz/Verejne/dokumenty/zprava-o-zdravi-obyvatel-ceske-republiky2014-_9420_3016_5.html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286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Zdravotní gramotnost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Blip>
                <a:blip r:embed="rId2"/>
              </a:buBlip>
            </a:pPr>
            <a:r>
              <a:rPr lang="cs-CZ" dirty="0"/>
              <a:t>schopnost přijímat správná rozhodnutí mající vztah ke zdraví v kontextu každodenního života</a:t>
            </a:r>
          </a:p>
          <a:p>
            <a:pPr lvl="1">
              <a:buBlip>
                <a:blip r:embed="rId2"/>
              </a:buBlip>
            </a:pPr>
            <a:r>
              <a:rPr lang="cs-CZ" dirty="0"/>
              <a:t>metoda zvyšující vliv lidí na své vlastní zdraví a posilující jejich schopnost získávat a využívat informace a přijímat a nést svůj osobní díl odpovědnosti</a:t>
            </a:r>
          </a:p>
          <a:p>
            <a:pPr lvl="1">
              <a:buBlip>
                <a:blip r:embed="rId2"/>
              </a:buBlip>
            </a:pPr>
            <a:r>
              <a:rPr lang="cs-CZ" dirty="0"/>
              <a:t>výzkum: </a:t>
            </a:r>
            <a:r>
              <a:rPr lang="cs-CZ" dirty="0">
                <a:hlinkClick r:id="rId3"/>
              </a:rPr>
              <a:t>Češi neumějí hledat a správně chápat informace o zdraví </a:t>
            </a:r>
            <a:r>
              <a:rPr lang="cs-CZ" dirty="0"/>
              <a:t>[2015]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pPr marL="1346200" lvl="1" indent="-901700">
              <a:buNone/>
            </a:pPr>
            <a:r>
              <a:rPr lang="cs-CZ" b="1" dirty="0">
                <a:solidFill>
                  <a:schemeClr val="accent1"/>
                </a:solidFill>
              </a:rPr>
              <a:t>otázka: </a:t>
            </a:r>
            <a:r>
              <a:rPr lang="cs-CZ" dirty="0"/>
              <a:t>jak ovlivňovat rozvíjení osobních a sociálních dovedností o nakládání </a:t>
            </a:r>
            <a:br>
              <a:rPr lang="cs-CZ" dirty="0"/>
            </a:br>
            <a:r>
              <a:rPr lang="cs-CZ" dirty="0"/>
              <a:t>s vlastním zdravím?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odpověď: </a:t>
            </a:r>
            <a:r>
              <a:rPr lang="cs-CZ" dirty="0"/>
              <a:t>zavádění pojmu ZG do výchovy a </a:t>
            </a:r>
            <a:r>
              <a:rPr lang="cs-CZ" dirty="0" smtClean="0"/>
              <a:t>vzdělávání</a:t>
            </a:r>
          </a:p>
          <a:p>
            <a:pPr marL="457200" lvl="1" indent="0">
              <a:buNone/>
            </a:pPr>
            <a:r>
              <a:rPr lang="cs-CZ" dirty="0"/>
              <a:t>v</a:t>
            </a:r>
            <a:r>
              <a:rPr lang="cs-CZ" dirty="0" smtClean="0"/>
              <a:t>ýzkum SZÚ 2014/ prosinec  ČR zaostává ve ZG za nejlepšími zeměmi EU , např. ve schopnosti získat informace týkající se chování posilujícího zdraví  (</a:t>
            </a:r>
            <a:r>
              <a:rPr lang="cs-CZ" dirty="0" smtClean="0">
                <a:hlinkClick r:id="rId4"/>
              </a:rPr>
              <a:t>WWW.TRIBUNE.CZ</a:t>
            </a:r>
            <a:r>
              <a:rPr lang="cs-CZ" dirty="0" smtClean="0"/>
              <a:t>, 14.5.2015,           PhDr. Zdeněk Kučera)</a:t>
            </a:r>
            <a:endParaRPr lang="cs-CZ" dirty="0"/>
          </a:p>
          <a:p>
            <a:pPr marL="457200" lvl="1" indent="0">
              <a:buNone/>
            </a:pPr>
            <a:endParaRPr lang="cs-CZ" sz="1800" dirty="0">
              <a:hlinkClick r:id="rId5"/>
            </a:endParaRPr>
          </a:p>
          <a:p>
            <a:pPr marL="457200" lvl="1" indent="0">
              <a:buNone/>
            </a:pPr>
            <a:endParaRPr lang="cs-CZ" sz="1800" dirty="0">
              <a:hlinkClick r:id="rId5"/>
            </a:endParaRPr>
          </a:p>
          <a:p>
            <a:pPr marL="457200" lvl="1" indent="0">
              <a:buNone/>
            </a:pPr>
            <a:r>
              <a:rPr lang="cs-CZ" sz="1500" dirty="0">
                <a:hlinkClick r:id="rId5"/>
              </a:rPr>
              <a:t>zdroj : Holčík Jan  [2010]  Potřeba rozvoje zdravotní gramotnosti</a:t>
            </a:r>
            <a:endParaRPr lang="cs-CZ" sz="1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09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Zdravotnické knihovny v regionech    </a:t>
            </a:r>
            <a:r>
              <a:rPr lang="cs-CZ" sz="1400" dirty="0"/>
              <a:t>(stav k 31. 12. </a:t>
            </a:r>
            <a:r>
              <a:rPr lang="cs-CZ" sz="1400" dirty="0" smtClean="0"/>
              <a:t>2014)</a:t>
            </a:r>
            <a:endParaRPr lang="cs-CZ" sz="1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199" y="15991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05199" y="-1469138"/>
            <a:ext cx="5266944" cy="109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06"/>
          <a:stretch/>
        </p:blipFill>
        <p:spPr>
          <a:xfrm>
            <a:off x="-154744" y="-603000"/>
            <a:ext cx="12600000" cy="8064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/>
        </p:nvSpPr>
        <p:spPr>
          <a:xfrm>
            <a:off x="-253256" y="41047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b="1" dirty="0" smtClean="0">
                <a:solidFill>
                  <a:schemeClr val="bg1"/>
                </a:solidFill>
              </a:rPr>
              <a:t>Národní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lékařská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knihovna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/>
        </p:nvSpPr>
        <p:spPr>
          <a:xfrm>
            <a:off x="736085" y="422501"/>
            <a:ext cx="10818341" cy="1032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NLK se zaměřuje </a:t>
            </a:r>
            <a:r>
              <a:rPr lang="cs-CZ" b="1" dirty="0">
                <a:solidFill>
                  <a:schemeClr val="bg1"/>
                </a:solidFill>
              </a:rPr>
              <a:t>nejen </a:t>
            </a:r>
            <a:r>
              <a:rPr lang="cs-CZ" b="1" dirty="0" smtClean="0">
                <a:solidFill>
                  <a:schemeClr val="bg1"/>
                </a:solidFill>
              </a:rPr>
              <a:t>na odborníky,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ale  také nabízí kvalitní informace </a:t>
            </a:r>
            <a:r>
              <a:rPr lang="cs-CZ" b="1" dirty="0">
                <a:solidFill>
                  <a:schemeClr val="bg1"/>
                </a:solidFill>
              </a:rPr>
              <a:t>o zdraví a </a:t>
            </a:r>
            <a:r>
              <a:rPr lang="cs-CZ" b="1" dirty="0" smtClean="0">
                <a:solidFill>
                  <a:schemeClr val="bg1"/>
                </a:solidFill>
              </a:rPr>
              <a:t>nemocech laikům - občanům.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44" y="4013898"/>
            <a:ext cx="1078940" cy="1416429"/>
          </a:xfrm>
          <a:prstGeom prst="rect">
            <a:avLst/>
          </a:prstGeom>
        </p:spPr>
      </p:pic>
      <p:sp>
        <p:nvSpPr>
          <p:cNvPr id="8" name="TextovéPole 11"/>
          <p:cNvSpPr txBox="1"/>
          <p:nvPr/>
        </p:nvSpPr>
        <p:spPr>
          <a:xfrm>
            <a:off x="8604980" y="5709066"/>
            <a:ext cx="179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/>
                </a:solidFill>
              </a:rPr>
              <a:t>www.nlk.cz</a:t>
            </a:r>
          </a:p>
        </p:txBody>
      </p:sp>
    </p:spTree>
    <p:extLst>
      <p:ext uri="{BB962C8B-B14F-4D97-AF65-F5344CB8AC3E}">
        <p14:creationId xmlns:p14="http://schemas.microsoft.com/office/powerpoint/2010/main" val="15503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794" name="Picture 9" descr="Uživatelské katego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6" y="934244"/>
            <a:ext cx="6337300" cy="5132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Uživatelé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782888" y="2636838"/>
            <a:ext cx="1225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782888" y="3500439"/>
            <a:ext cx="1225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700214"/>
            <a:ext cx="1225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4656138" y="1412875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00" name="Rectangle 11">
            <a:hlinkClick r:id="rId3"/>
          </p:cNvPr>
          <p:cNvSpPr>
            <a:spLocks noChangeArrowheads="1"/>
          </p:cNvSpPr>
          <p:nvPr/>
        </p:nvSpPr>
        <p:spPr bwMode="auto">
          <a:xfrm>
            <a:off x="4872039" y="1341438"/>
            <a:ext cx="719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01" name="Rectangle 12">
            <a:hlinkClick r:id="rId4"/>
          </p:cNvPr>
          <p:cNvSpPr>
            <a:spLocks noChangeArrowheads="1"/>
          </p:cNvSpPr>
          <p:nvPr/>
        </p:nvSpPr>
        <p:spPr bwMode="auto">
          <a:xfrm>
            <a:off x="4872038" y="2997201"/>
            <a:ext cx="863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02" name="Rectangle 13">
            <a:hlinkClick r:id="rId5"/>
          </p:cNvPr>
          <p:cNvSpPr>
            <a:spLocks noChangeArrowheads="1"/>
          </p:cNvSpPr>
          <p:nvPr/>
        </p:nvSpPr>
        <p:spPr bwMode="auto">
          <a:xfrm>
            <a:off x="4419601" y="4820653"/>
            <a:ext cx="5366084" cy="12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80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2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51294" y="2611157"/>
            <a:ext cx="8291384" cy="1325563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Portál k české medicínské literatuře - </a:t>
            </a:r>
            <a:r>
              <a:rPr lang="cs-CZ" sz="5400" b="1" dirty="0" smtClean="0">
                <a:solidFill>
                  <a:schemeClr val="bg1"/>
                </a:solidFill>
                <a:hlinkClick r:id="rId2"/>
              </a:rPr>
              <a:t>www.medvik.cz</a:t>
            </a:r>
            <a:r>
              <a:rPr lang="cs-CZ" sz="5400" b="1" dirty="0" smtClean="0">
                <a:solidFill>
                  <a:schemeClr val="bg1"/>
                </a:solidFill>
              </a:rPr>
              <a:t/>
            </a:r>
            <a:br>
              <a:rPr lang="cs-CZ" sz="5400" b="1" dirty="0" smtClean="0">
                <a:solidFill>
                  <a:schemeClr val="bg1"/>
                </a:solidFill>
              </a:rPr>
            </a:br>
            <a:r>
              <a:rPr lang="cs-CZ" sz="5400" b="1" dirty="0" smtClean="0">
                <a:solidFill>
                  <a:schemeClr val="bg1"/>
                </a:solidFill>
              </a:rPr>
              <a:t/>
            </a:r>
            <a:br>
              <a:rPr lang="cs-CZ" sz="5400" b="1" dirty="0" smtClean="0">
                <a:solidFill>
                  <a:schemeClr val="bg1"/>
                </a:solidFill>
              </a:rPr>
            </a:br>
            <a:r>
              <a:rPr lang="cs-CZ" sz="5400" b="1" dirty="0" smtClean="0">
                <a:solidFill>
                  <a:schemeClr val="bg1"/>
                </a:solidFill>
              </a:rPr>
              <a:t>Národní lékařská knihovna </a:t>
            </a:r>
            <a:br>
              <a:rPr lang="cs-CZ" sz="5400" b="1" dirty="0" smtClean="0">
                <a:solidFill>
                  <a:schemeClr val="bg1"/>
                </a:solidFill>
              </a:rPr>
            </a:br>
            <a:r>
              <a:rPr lang="cs-CZ" sz="5400" b="1" dirty="0" smtClean="0">
                <a:solidFill>
                  <a:schemeClr val="bg1"/>
                </a:solidFill>
                <a:hlinkClick r:id="rId3"/>
              </a:rPr>
              <a:t>www.nlk.cz</a:t>
            </a:r>
            <a:r>
              <a:rPr lang="cs-CZ" sz="5400" b="1" dirty="0" smtClean="0">
                <a:solidFill>
                  <a:schemeClr val="bg1"/>
                </a:solidFill>
              </a:rPr>
              <a:t> </a:t>
            </a:r>
            <a:br>
              <a:rPr lang="cs-CZ" sz="5400" b="1" dirty="0" smtClean="0">
                <a:solidFill>
                  <a:schemeClr val="bg1"/>
                </a:solidFill>
              </a:rPr>
            </a:br>
            <a:r>
              <a:rPr lang="cs-CZ" sz="5400" b="1" dirty="0" smtClean="0">
                <a:solidFill>
                  <a:schemeClr val="bg1"/>
                </a:solidFill>
              </a:rPr>
              <a:t/>
            </a:r>
            <a:br>
              <a:rPr lang="cs-CZ" sz="5400" b="1" dirty="0" smtClean="0">
                <a:solidFill>
                  <a:schemeClr val="bg1"/>
                </a:solidFill>
              </a:rPr>
            </a:br>
            <a:r>
              <a:rPr lang="cs-CZ" sz="5400" b="1" dirty="0" smtClean="0">
                <a:solidFill>
                  <a:schemeClr val="bg1"/>
                </a:solidFill>
              </a:rPr>
              <a:t>Dokumentační centrum WHO</a:t>
            </a:r>
            <a:br>
              <a:rPr lang="cs-CZ" sz="5400" b="1" dirty="0" smtClean="0">
                <a:solidFill>
                  <a:schemeClr val="bg1"/>
                </a:solidFill>
              </a:rPr>
            </a:br>
            <a:endParaRPr lang="cs-CZ" sz="5400" b="1" dirty="0">
              <a:solidFill>
                <a:schemeClr val="bg1"/>
              </a:solidFill>
            </a:endParaRPr>
          </a:p>
        </p:txBody>
      </p:sp>
      <p:pic>
        <p:nvPicPr>
          <p:cNvPr id="5" name="Obrázek 4" descr="logo medvik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848" y="1295749"/>
            <a:ext cx="1257445" cy="8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475</Words>
  <Application>Microsoft Office PowerPoint</Application>
  <PresentationFormat>Širokoúhlá obrazovka</PresentationFormat>
  <Paragraphs>124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Motiv Office</vt:lpstr>
      <vt:lpstr>   Zvyšování zdravotní gramotnosti - možnosti  veřejných knihoven  </vt:lpstr>
      <vt:lpstr>Síť knihoven ČR – přátelská pracoviště </vt:lpstr>
      <vt:lpstr>Vládní strategie - MZ ČR - www.mzcr.cz</vt:lpstr>
      <vt:lpstr>Prezentace aplikace PowerPoint</vt:lpstr>
      <vt:lpstr>Zdravotní gramotnost</vt:lpstr>
      <vt:lpstr>Zdravotnické knihovny v regionech    (stav k 31. 12. 2014)</vt:lpstr>
      <vt:lpstr>Prezentace aplikace PowerPoint</vt:lpstr>
      <vt:lpstr>Uživatelé</vt:lpstr>
      <vt:lpstr>Portál k české medicínské literatuře - www.medvik.cz  Národní lékařská knihovna  www.nlk.cz   Dokumentační centrum WHO </vt:lpstr>
      <vt:lpstr>Přístup k on-line databázím</vt:lpstr>
      <vt:lpstr>Informační zdroje důvěryhodné, kvalitní, odborné</vt:lpstr>
      <vt:lpstr>Laici: zdraví a nemocní</vt:lpstr>
      <vt:lpstr>Zajímáte se 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knihoven  a zvyšování ZG  na komunitní úrovni</dc:title>
  <dc:creator>Lesenková Eva</dc:creator>
  <cp:lastModifiedBy>skolici mistnost</cp:lastModifiedBy>
  <cp:revision>16</cp:revision>
  <dcterms:created xsi:type="dcterms:W3CDTF">2015-02-23T08:35:20Z</dcterms:created>
  <dcterms:modified xsi:type="dcterms:W3CDTF">2015-11-19T10:46:01Z</dcterms:modified>
</cp:coreProperties>
</file>