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sefova@knihovna-kh.cz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vool.cz/JF0Z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skip.nkp.cz/CoKodex.ht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Otázky a odpovědi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Sekce veřejných knihoven SKIP</a:t>
            </a:r>
          </a:p>
          <a:p>
            <a:r>
              <a:rPr lang="cs-CZ" dirty="0" smtClean="0"/>
              <a:t>11.-12.11.2015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764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 co teď?</a:t>
            </a:r>
            <a:br>
              <a:rPr lang="cs-CZ" dirty="0" smtClean="0"/>
            </a:br>
            <a:r>
              <a:rPr lang="cs-CZ" dirty="0"/>
              <a:t>Sekce veřejných knihoven v roce příštím…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Oživení webu skupiny pro komunitní aktivity –</a:t>
            </a:r>
          </a:p>
          <a:p>
            <a:pPr lvl="1"/>
            <a:r>
              <a:rPr lang="cs-CZ" dirty="0" smtClean="0"/>
              <a:t>doplňování příkladů dobré praxe, rekodifikace pojmů, doplnění ? </a:t>
            </a:r>
          </a:p>
          <a:p>
            <a:pPr lvl="1"/>
            <a:r>
              <a:rPr lang="cs-CZ" dirty="0" smtClean="0"/>
              <a:t>Desatero komunitní knihovny ?</a:t>
            </a:r>
          </a:p>
          <a:p>
            <a:r>
              <a:rPr lang="cs-CZ" dirty="0" smtClean="0"/>
              <a:t>Etický kodex, </a:t>
            </a:r>
            <a:r>
              <a:rPr lang="cs-CZ" dirty="0" err="1" smtClean="0"/>
              <a:t>dress</a:t>
            </a:r>
            <a:r>
              <a:rPr lang="cs-CZ" dirty="0" smtClean="0"/>
              <a:t> </a:t>
            </a:r>
            <a:r>
              <a:rPr lang="cs-CZ" dirty="0" err="1" smtClean="0"/>
              <a:t>code</a:t>
            </a:r>
            <a:endParaRPr lang="cs-CZ" dirty="0" smtClean="0"/>
          </a:p>
          <a:p>
            <a:r>
              <a:rPr lang="cs-CZ" dirty="0" smtClean="0"/>
              <a:t>Stáže v knihovnách – grantové možnosti? </a:t>
            </a:r>
          </a:p>
          <a:p>
            <a:r>
              <a:rPr lang="cs-CZ" dirty="0" smtClean="0"/>
              <a:t>Propagace akcí SKIP – mediální podpora</a:t>
            </a:r>
          </a:p>
          <a:p>
            <a:r>
              <a:rPr lang="cs-CZ" dirty="0" smtClean="0"/>
              <a:t>Společné logo ?- co „velcí hráči“ , co zkušenosti ze zahraničí? 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663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A co teď</a:t>
            </a:r>
            <a:r>
              <a:rPr lang="cs-CZ" dirty="0" smtClean="0"/>
              <a:t>? </a:t>
            </a:r>
            <a:br>
              <a:rPr lang="cs-CZ" dirty="0" smtClean="0"/>
            </a:br>
            <a:r>
              <a:rPr lang="cs-CZ" dirty="0" smtClean="0"/>
              <a:t>Sekce veřejných knihoven v roce příštím…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REGIONÁLNÍ FUNKCE</a:t>
            </a:r>
          </a:p>
          <a:p>
            <a:pPr lvl="1"/>
            <a:r>
              <a:rPr lang="cs-CZ" dirty="0" smtClean="0"/>
              <a:t>Je možný tlak v novelizaci knihovního zákona ?</a:t>
            </a:r>
          </a:p>
          <a:p>
            <a:pPr lvl="1"/>
            <a:r>
              <a:rPr lang="cs-CZ" dirty="0" smtClean="0"/>
              <a:t>Pravidelná platforma setkávání metodiků </a:t>
            </a:r>
          </a:p>
          <a:p>
            <a:pPr lvl="2"/>
            <a:r>
              <a:rPr lang="cs-CZ" dirty="0" smtClean="0"/>
              <a:t> zlepšení komunikace krajské knihovny- pověřené knihovny-základní knihovny (SDRUK-SKIP?)</a:t>
            </a:r>
          </a:p>
          <a:p>
            <a:pPr lvl="2"/>
            <a:r>
              <a:rPr lang="cs-CZ" dirty="0" smtClean="0"/>
              <a:t>3. </a:t>
            </a:r>
            <a:r>
              <a:rPr lang="cs-CZ" dirty="0" err="1" smtClean="0"/>
              <a:t>worskhop</a:t>
            </a:r>
            <a:r>
              <a:rPr lang="cs-CZ" dirty="0" smtClean="0"/>
              <a:t> pro metodiky (2016 , Kutná Hora)</a:t>
            </a:r>
          </a:p>
          <a:p>
            <a:pPr lvl="2"/>
            <a:r>
              <a:rPr lang="cs-CZ" dirty="0" smtClean="0"/>
              <a:t>Knihovnická dílna 2016</a:t>
            </a:r>
          </a:p>
          <a:p>
            <a:pPr lvl="2"/>
            <a:r>
              <a:rPr lang="cs-CZ" dirty="0" smtClean="0"/>
              <a:t>Co vesnické knihovny umějí  a mohou 2016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235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Díky, že jste poslouchali! 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smtClean="0"/>
              <a:t>Těšíme se na konkrétní spolupráci </a:t>
            </a:r>
            <a:r>
              <a:rPr lang="cs-CZ" sz="3600" dirty="0" smtClean="0">
                <a:sym typeface="Wingdings" panose="05000000000000000000" pitchFamily="2" charset="2"/>
              </a:rPr>
              <a:t>.</a:t>
            </a:r>
          </a:p>
          <a:p>
            <a:pPr algn="ctr"/>
            <a:endParaRPr lang="cs-CZ" sz="3600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cs-CZ" sz="1800" dirty="0" smtClean="0">
                <a:sym typeface="Wingdings" panose="05000000000000000000" pitchFamily="2" charset="2"/>
              </a:rPr>
              <a:t>Mgr. </a:t>
            </a:r>
            <a:r>
              <a:rPr lang="cs-CZ" sz="1800" dirty="0" smtClean="0">
                <a:sym typeface="Wingdings" panose="05000000000000000000" pitchFamily="2" charset="2"/>
              </a:rPr>
              <a:t>Gabriela Jarkulišová</a:t>
            </a:r>
          </a:p>
          <a:p>
            <a:pPr marL="0" indent="0" algn="ctr">
              <a:buNone/>
            </a:pPr>
            <a:r>
              <a:rPr lang="cs-CZ" sz="1800" dirty="0" smtClean="0">
                <a:sym typeface="Wingdings" panose="05000000000000000000" pitchFamily="2" charset="2"/>
                <a:hlinkClick r:id="rId2"/>
              </a:rPr>
              <a:t>sefova@knihovna-kh.cz</a:t>
            </a:r>
            <a:endParaRPr lang="cs-CZ" sz="1800" dirty="0" smtClean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cs-CZ" sz="1800" smtClean="0">
                <a:sym typeface="Wingdings" panose="05000000000000000000" pitchFamily="2" charset="2"/>
              </a:rPr>
              <a:t>737 243 826</a:t>
            </a:r>
            <a:endParaRPr lang="cs-CZ" sz="18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2551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Otázky? Více než 80 lidí nad nimi přemýšlelo!!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Komunitní knihovna </a:t>
            </a:r>
          </a:p>
          <a:p>
            <a:r>
              <a:rPr lang="cs-CZ" dirty="0" smtClean="0"/>
              <a:t>Knihovníci nebo pedagogové</a:t>
            </a:r>
          </a:p>
          <a:p>
            <a:r>
              <a:rPr lang="cs-CZ" dirty="0" smtClean="0"/>
              <a:t>Aktivity SKIP – dělá toho hodně nebo málo? Je třeba tisknout plakáty – a tolik? Jak na propagaci?</a:t>
            </a:r>
          </a:p>
          <a:p>
            <a:r>
              <a:rPr lang="cs-CZ" dirty="0" smtClean="0"/>
              <a:t>Společné logo knihoven – ano či ne?</a:t>
            </a:r>
          </a:p>
          <a:p>
            <a:r>
              <a:rPr lang="cs-CZ" dirty="0" smtClean="0"/>
              <a:t>Reklamy na akce knihoven v TV</a:t>
            </a:r>
          </a:p>
          <a:p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077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Otázky? Více než 80 lidí nad nimi přemýšlelo!!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Regionální funkce knihoven – zkvalitnění práce, legislativní </a:t>
            </a:r>
            <a:r>
              <a:rPr lang="cs-CZ" dirty="0" smtClean="0"/>
              <a:t>zpřesnění</a:t>
            </a:r>
          </a:p>
          <a:p>
            <a:r>
              <a:rPr lang="cs-CZ" dirty="0" smtClean="0"/>
              <a:t>Etický kodex, </a:t>
            </a:r>
            <a:r>
              <a:rPr lang="cs-CZ" dirty="0" err="1" smtClean="0"/>
              <a:t>dress</a:t>
            </a:r>
            <a:r>
              <a:rPr lang="cs-CZ" dirty="0" smtClean="0"/>
              <a:t> </a:t>
            </a:r>
            <a:r>
              <a:rPr lang="cs-CZ" dirty="0" err="1" smtClean="0"/>
              <a:t>code</a:t>
            </a:r>
            <a:r>
              <a:rPr lang="cs-CZ" dirty="0" smtClean="0"/>
              <a:t>?</a:t>
            </a:r>
          </a:p>
          <a:p>
            <a:r>
              <a:rPr lang="cs-CZ" dirty="0" smtClean="0"/>
              <a:t>Stáže v knihovnách</a:t>
            </a:r>
          </a:p>
          <a:p>
            <a:r>
              <a:rPr lang="cs-CZ" dirty="0" smtClean="0"/>
              <a:t>Spolupráce – Spolek pro obnovu venkova apod.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938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Odpovědi, tipy, náměty…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KOMUNITNÍ KNIHOVNA </a:t>
            </a:r>
          </a:p>
          <a:p>
            <a:pPr lvl="1"/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vool.cz/JF0Z8</a:t>
            </a:r>
            <a:endParaRPr lang="cs-CZ" dirty="0" smtClean="0"/>
          </a:p>
          <a:p>
            <a:r>
              <a:rPr lang="cs-CZ" dirty="0" smtClean="0"/>
              <a:t>Knihovníci – pedagogové </a:t>
            </a:r>
          </a:p>
          <a:p>
            <a:pPr lvl="1"/>
            <a:r>
              <a:rPr lang="cs-CZ" dirty="0"/>
              <a:t>r</a:t>
            </a:r>
            <a:r>
              <a:rPr lang="cs-CZ" dirty="0" smtClean="0"/>
              <a:t>ozdílnost odpovědí i pochopení zadání </a:t>
            </a:r>
          </a:p>
          <a:p>
            <a:pPr lvl="1"/>
            <a:r>
              <a:rPr lang="cs-CZ" dirty="0" smtClean="0"/>
              <a:t>většinově příklon ke vzdělávání knihovníků ( jasné rozdíly v informacích o současném stavu vzdělávání –NSK, rekvalifikace – rozdílné signály z „centra“ )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681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Odpovědi, tipy, náměty…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AKTIVITY SKIP </a:t>
            </a:r>
          </a:p>
          <a:p>
            <a:pPr lvl="1"/>
            <a:r>
              <a:rPr lang="cs-CZ" dirty="0" smtClean="0"/>
              <a:t>plakáty v e-podobě s důrazem na prostor jednoduchého doplnění </a:t>
            </a:r>
          </a:p>
          <a:p>
            <a:pPr lvl="2"/>
            <a:r>
              <a:rPr lang="cs-CZ" dirty="0" smtClean="0"/>
              <a:t>K pochopení na první dobrou (kolébka pro DDK, Tolik knih jako knihovna …)</a:t>
            </a:r>
          </a:p>
          <a:p>
            <a:pPr lvl="1"/>
            <a:r>
              <a:rPr lang="cs-CZ" dirty="0" smtClean="0"/>
              <a:t>v propagaci „ven“ soustředění na 2 – 3 kampaně ročně </a:t>
            </a:r>
          </a:p>
          <a:p>
            <a:pPr lvl="1"/>
            <a:r>
              <a:rPr lang="cs-CZ" dirty="0" smtClean="0"/>
              <a:t>získávat záštitu (Svaz měst a obcí, MK apod.)</a:t>
            </a:r>
          </a:p>
          <a:p>
            <a:pPr lvl="1"/>
            <a:r>
              <a:rPr lang="cs-CZ" dirty="0" smtClean="0"/>
              <a:t>mediální kampaně (víme , co stojí třeba spoty v ČT? – vazba na veřejnoprávní média)</a:t>
            </a:r>
          </a:p>
          <a:p>
            <a:pPr lvl="1"/>
            <a:r>
              <a:rPr lang="cs-CZ" dirty="0" smtClean="0"/>
              <a:t>bulletin v e-podobě (1x ročně exkluzivní číslo?)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08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Odpovědi, tipy, náměty…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SPOLEČNÉ LOGO</a:t>
            </a:r>
          </a:p>
          <a:p>
            <a:pPr lvl="1"/>
            <a:r>
              <a:rPr lang="cs-CZ" dirty="0" smtClean="0"/>
              <a:t>drtivá většina pro </a:t>
            </a:r>
          </a:p>
          <a:p>
            <a:r>
              <a:rPr lang="cs-CZ" dirty="0" smtClean="0"/>
              <a:t>ETICKÝ KODEX, DRESS CODE</a:t>
            </a:r>
          </a:p>
          <a:p>
            <a:pPr lvl="1"/>
            <a:r>
              <a:rPr lang="cs-CZ" dirty="0" smtClean="0"/>
              <a:t>absolutní nevědomost o tom, že už něco existuje </a:t>
            </a:r>
          </a:p>
          <a:p>
            <a:pPr marL="457200" lvl="1" indent="0">
              <a:buNone/>
            </a:pP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skip.nkp.cz/CoKodex.htm</a:t>
            </a:r>
            <a:endParaRPr lang="cs-CZ" dirty="0" smtClean="0"/>
          </a:p>
          <a:p>
            <a:pPr lvl="1"/>
            <a:r>
              <a:rPr lang="cs-CZ" dirty="0" err="1" smtClean="0"/>
              <a:t>dress</a:t>
            </a:r>
            <a:r>
              <a:rPr lang="cs-CZ" dirty="0" smtClean="0"/>
              <a:t> </a:t>
            </a:r>
            <a:r>
              <a:rPr lang="cs-CZ" dirty="0" err="1" smtClean="0"/>
              <a:t>code</a:t>
            </a:r>
            <a:r>
              <a:rPr lang="cs-CZ" dirty="0" smtClean="0"/>
              <a:t> – doporučení obecně ano</a:t>
            </a:r>
          </a:p>
          <a:p>
            <a:pPr lvl="1"/>
            <a:r>
              <a:rPr lang="cs-CZ" dirty="0" smtClean="0"/>
              <a:t>řada příkladů z praxe (Třinec, Kolín, Nové Město na Moravě atd.)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98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Odpovědi, tipy, náměty…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REGIONÁLNÍ FUNKCE ….</a:t>
            </a:r>
          </a:p>
          <a:p>
            <a:r>
              <a:rPr lang="cs-CZ" dirty="0" smtClean="0"/>
              <a:t>STÁŽE V KNIHOVNÁCH</a:t>
            </a:r>
          </a:p>
          <a:p>
            <a:pPr lvl="1"/>
            <a:r>
              <a:rPr lang="cs-CZ" dirty="0" smtClean="0"/>
              <a:t>všichni pro – náznaky možných problémů (finance, zaměstnavatelské podmínky – rozpočtová sféra, grantové možnosti ?)</a:t>
            </a:r>
          </a:p>
          <a:p>
            <a:pPr lvl="1"/>
            <a:r>
              <a:rPr lang="cs-CZ" dirty="0" smtClean="0"/>
              <a:t>Dotazník KMO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13985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07524" y="2392174"/>
            <a:ext cx="9405548" cy="3745015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Vážená paní kolegyně, vážený pane kolego,</a:t>
            </a:r>
          </a:p>
          <a:p>
            <a:r>
              <a:rPr lang="cs-CZ" dirty="0"/>
              <a:t> </a:t>
            </a:r>
          </a:p>
          <a:p>
            <a:r>
              <a:rPr lang="cs-CZ" dirty="0"/>
              <a:t>jednou z možností, jak zajistit naplňování Standardu pro dobrou knihovnu – indikátor „Pracovníci knihovny a jejich vzdělávání“ je možnost využití odborných stáží v knihovnách.</a:t>
            </a:r>
          </a:p>
          <a:p>
            <a:r>
              <a:rPr lang="cs-CZ" dirty="0"/>
              <a:t>Každá z knihoven může být knihovnou vysílající zaměstnance na stáže a zároveň i knihovnou, která stáže nabízí.</a:t>
            </a:r>
          </a:p>
          <a:p>
            <a:r>
              <a:rPr lang="cs-CZ" dirty="0"/>
              <a:t>Abychom zjistili zájem kolegů z oboru o tento typ vzdělávání, prosíme vás o vyplnění přiloženého dotazníku, který obsahuje obě varianty. </a:t>
            </a:r>
          </a:p>
          <a:p>
            <a:r>
              <a:rPr lang="cs-CZ" dirty="0"/>
              <a:t>Jde o pilotní průzkum. Jakékoli připomínky k oběma variantám jsou vítány.</a:t>
            </a:r>
          </a:p>
          <a:p>
            <a:r>
              <a:rPr lang="cs-CZ" dirty="0"/>
              <a:t>Akce vznikla na platformě SKIP, který po vyhodnocení výsledků zváží možnost získání finanční podpory v rámci grantového programu MK.</a:t>
            </a:r>
          </a:p>
          <a:p>
            <a:r>
              <a:rPr lang="cs-CZ" dirty="0"/>
              <a:t> </a:t>
            </a:r>
          </a:p>
          <a:p>
            <a:r>
              <a:rPr lang="cs-CZ" dirty="0"/>
              <a:t>Za SKIP …………………………………….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596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3537496" y="715973"/>
          <a:ext cx="5117007" cy="5159355"/>
        </p:xfrm>
        <a:graphic>
          <a:graphicData uri="http://schemas.openxmlformats.org/drawingml/2006/table">
            <a:tbl>
              <a:tblPr/>
              <a:tblGrid>
                <a:gridCol w="2386840"/>
                <a:gridCol w="2730167"/>
              </a:tblGrid>
              <a:tr h="123400"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0" marR="6170" marT="6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0" marR="6170" marT="6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355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Mám zájem o stáž (téma, místo (jen v kraji, v celé ČR), rozsah dnů)</a:t>
                      </a:r>
                    </a:p>
                  </a:txBody>
                  <a:tcPr marL="6170" marR="6170" marT="61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Nabízím stáž (téma, mentor, rozsah dnů, možnosti ubytování v knihovně, …)</a:t>
                      </a:r>
                    </a:p>
                  </a:txBody>
                  <a:tcPr marL="6170" marR="6170" marT="61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</a:tr>
              <a:tr h="123400"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0" marR="6170" marT="6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0" marR="6170" marT="6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3400"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Místo</a:t>
                      </a:r>
                    </a:p>
                  </a:txBody>
                  <a:tcPr marL="6170" marR="6170" marT="6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název knihovny</a:t>
                      </a:r>
                    </a:p>
                  </a:txBody>
                  <a:tcPr marL="6170" marR="6170" marT="6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23400"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celá ČR</a:t>
                      </a:r>
                    </a:p>
                  </a:txBody>
                  <a:tcPr marL="6170" marR="6170" marT="6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0" marR="6170" marT="6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3400"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</a:t>
                      </a:r>
                    </a:p>
                  </a:txBody>
                  <a:tcPr marL="6170" marR="6170" marT="6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</a:t>
                      </a:r>
                    </a:p>
                  </a:txBody>
                  <a:tcPr marL="6170" marR="6170" marT="6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3400"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oblast (okres, region…)</a:t>
                      </a:r>
                    </a:p>
                  </a:txBody>
                  <a:tcPr marL="6170" marR="6170" marT="6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0" marR="6170" marT="6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3400"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město</a:t>
                      </a:r>
                    </a:p>
                  </a:txBody>
                  <a:tcPr marL="6170" marR="6170" marT="6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0" marR="6170" marT="6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3400"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jiné - jaké</a:t>
                      </a:r>
                    </a:p>
                  </a:txBody>
                  <a:tcPr marL="6170" marR="6170" marT="6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0" marR="6170" marT="6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3400"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 knihovny</a:t>
                      </a:r>
                    </a:p>
                  </a:txBody>
                  <a:tcPr marL="6170" marR="6170" marT="6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 knihovny</a:t>
                      </a:r>
                    </a:p>
                  </a:txBody>
                  <a:tcPr marL="6170" marR="6170" marT="6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23400"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veřejná (městská, místní, obecní…)</a:t>
                      </a:r>
                    </a:p>
                  </a:txBody>
                  <a:tcPr marL="6170" marR="6170" marT="6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veřejná (městská, místní, obecní…)</a:t>
                      </a:r>
                    </a:p>
                  </a:txBody>
                  <a:tcPr marL="6170" marR="6170" marT="6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3400"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krajská</a:t>
                      </a:r>
                    </a:p>
                  </a:txBody>
                  <a:tcPr marL="6170" marR="6170" marT="6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krajská</a:t>
                      </a:r>
                    </a:p>
                  </a:txBody>
                  <a:tcPr marL="6170" marR="6170" marT="6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3400"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univerzitní</a:t>
                      </a:r>
                    </a:p>
                  </a:txBody>
                  <a:tcPr marL="6170" marR="6170" marT="6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univerzitní</a:t>
                      </a:r>
                    </a:p>
                  </a:txBody>
                  <a:tcPr marL="6170" marR="6170" marT="6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3400"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jiná - např. muzejní, galerijní, školní…</a:t>
                      </a:r>
                    </a:p>
                  </a:txBody>
                  <a:tcPr marL="6170" marR="6170" marT="6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jiná - např. muzejní, galerijní, školní…</a:t>
                      </a:r>
                    </a:p>
                  </a:txBody>
                  <a:tcPr marL="6170" marR="6170" marT="6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3400"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konkrétní knihovna</a:t>
                      </a:r>
                    </a:p>
                  </a:txBody>
                  <a:tcPr marL="6170" marR="6170" marT="6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0" marR="6170" marT="6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3400"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rozsah stáže</a:t>
                      </a:r>
                    </a:p>
                  </a:txBody>
                  <a:tcPr marL="6170" marR="6170" marT="6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rozsah stáže</a:t>
                      </a:r>
                    </a:p>
                  </a:txBody>
                  <a:tcPr marL="6170" marR="6170" marT="6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23400"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den</a:t>
                      </a:r>
                    </a:p>
                  </a:txBody>
                  <a:tcPr marL="6170" marR="6170" marT="6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den</a:t>
                      </a:r>
                    </a:p>
                  </a:txBody>
                  <a:tcPr marL="6170" marR="6170" marT="6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3400"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dny</a:t>
                      </a:r>
                    </a:p>
                  </a:txBody>
                  <a:tcPr marL="6170" marR="6170" marT="6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dny</a:t>
                      </a:r>
                    </a:p>
                  </a:txBody>
                  <a:tcPr marL="6170" marR="6170" marT="6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3400"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dny</a:t>
                      </a:r>
                    </a:p>
                  </a:txBody>
                  <a:tcPr marL="6170" marR="6170" marT="6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dny</a:t>
                      </a:r>
                    </a:p>
                  </a:txBody>
                  <a:tcPr marL="6170" marR="6170" marT="6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3400"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dny</a:t>
                      </a:r>
                    </a:p>
                  </a:txBody>
                  <a:tcPr marL="6170" marR="6170" marT="6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dny</a:t>
                      </a:r>
                    </a:p>
                  </a:txBody>
                  <a:tcPr marL="6170" marR="6170" marT="6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3400"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dnů</a:t>
                      </a:r>
                    </a:p>
                  </a:txBody>
                  <a:tcPr marL="6170" marR="6170" marT="6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dnů</a:t>
                      </a:r>
                    </a:p>
                  </a:txBody>
                  <a:tcPr marL="6170" marR="6170" marT="6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3400"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 činnosti</a:t>
                      </a:r>
                    </a:p>
                  </a:txBody>
                  <a:tcPr marL="6170" marR="6170" marT="6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 činnosti</a:t>
                      </a:r>
                    </a:p>
                  </a:txBody>
                  <a:tcPr marL="6170" marR="6170" marT="6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23400"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není důležité</a:t>
                      </a:r>
                    </a:p>
                  </a:txBody>
                  <a:tcPr marL="6170" marR="6170" marT="6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není důležité</a:t>
                      </a:r>
                    </a:p>
                  </a:txBody>
                  <a:tcPr marL="6170" marR="6170" marT="6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3400"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akvizice</a:t>
                      </a:r>
                    </a:p>
                  </a:txBody>
                  <a:tcPr marL="6170" marR="6170" marT="6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akvizice</a:t>
                      </a:r>
                    </a:p>
                  </a:txBody>
                  <a:tcPr marL="6170" marR="6170" marT="6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3400"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zpracování KF</a:t>
                      </a:r>
                    </a:p>
                  </a:txBody>
                  <a:tcPr marL="6170" marR="6170" marT="6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zpracování KF</a:t>
                      </a:r>
                    </a:p>
                  </a:txBody>
                  <a:tcPr marL="6170" marR="6170" marT="6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3400"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automatizovaný systém</a:t>
                      </a:r>
                    </a:p>
                  </a:txBody>
                  <a:tcPr marL="6170" marR="6170" marT="6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automatizovaný systém</a:t>
                      </a:r>
                    </a:p>
                  </a:txBody>
                  <a:tcPr marL="6170" marR="6170" marT="6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3400"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hudební oddělení</a:t>
                      </a:r>
                    </a:p>
                  </a:txBody>
                  <a:tcPr marL="6170" marR="6170" marT="6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hudební oddělení</a:t>
                      </a:r>
                    </a:p>
                  </a:txBody>
                  <a:tcPr marL="6170" marR="6170" marT="6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3400"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handicapovaní</a:t>
                      </a:r>
                    </a:p>
                  </a:txBody>
                  <a:tcPr marL="6170" marR="6170" marT="6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handicapovaní</a:t>
                      </a:r>
                    </a:p>
                  </a:txBody>
                  <a:tcPr marL="6170" marR="6170" marT="6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3400"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práce s menšinami</a:t>
                      </a:r>
                    </a:p>
                  </a:txBody>
                  <a:tcPr marL="6170" marR="6170" marT="6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práce s menšinami</a:t>
                      </a:r>
                    </a:p>
                  </a:txBody>
                  <a:tcPr marL="6170" marR="6170" marT="6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3400"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práce s dětmi</a:t>
                      </a:r>
                    </a:p>
                  </a:txBody>
                  <a:tcPr marL="6170" marR="6170" marT="6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práce s dětmi</a:t>
                      </a:r>
                    </a:p>
                  </a:txBody>
                  <a:tcPr marL="6170" marR="6170" marT="6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3400"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práce s dospívajícími</a:t>
                      </a:r>
                    </a:p>
                  </a:txBody>
                  <a:tcPr marL="6170" marR="6170" marT="6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práce s dospívajícími</a:t>
                      </a:r>
                    </a:p>
                  </a:txBody>
                  <a:tcPr marL="6170" marR="6170" marT="6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3400"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práce s se seniory</a:t>
                      </a:r>
                    </a:p>
                  </a:txBody>
                  <a:tcPr marL="6170" marR="6170" marT="6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práce s se seniory</a:t>
                      </a:r>
                    </a:p>
                  </a:txBody>
                  <a:tcPr marL="6170" marR="6170" marT="6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3400"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spolupráce v místě - komunitní činnosti apod.</a:t>
                      </a:r>
                    </a:p>
                  </a:txBody>
                  <a:tcPr marL="6170" marR="6170" marT="6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spolupráce v místě - komunitní činnosti apod.</a:t>
                      </a:r>
                    </a:p>
                  </a:txBody>
                  <a:tcPr marL="6170" marR="6170" marT="6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3400"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jiní - jaké</a:t>
                      </a:r>
                    </a:p>
                  </a:txBody>
                  <a:tcPr marL="6170" marR="6170" marT="6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jiní - jaké</a:t>
                      </a:r>
                    </a:p>
                  </a:txBody>
                  <a:tcPr marL="6170" marR="6170" marT="6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3400"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požadavky</a:t>
                      </a:r>
                    </a:p>
                  </a:txBody>
                  <a:tcPr marL="6170" marR="6170" marT="6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další nabídka</a:t>
                      </a:r>
                    </a:p>
                  </a:txBody>
                  <a:tcPr marL="6170" marR="6170" marT="6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23400"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jaké</a:t>
                      </a:r>
                    </a:p>
                  </a:txBody>
                  <a:tcPr marL="6170" marR="6170" marT="6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bezbariérový přístup</a:t>
                      </a:r>
                    </a:p>
                  </a:txBody>
                  <a:tcPr marL="6170" marR="6170" marT="6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3400"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0" marR="6170" marT="6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možnost ubytování v knihovně zdarma</a:t>
                      </a:r>
                    </a:p>
                  </a:txBody>
                  <a:tcPr marL="6170" marR="6170" marT="6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3400"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0" marR="6170" marT="6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0" marR="6170" marT="6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3400"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0" marR="6170" marT="6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0" marR="6170" marT="6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3400"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0" marR="6170" marT="6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požadavky</a:t>
                      </a:r>
                    </a:p>
                  </a:txBody>
                  <a:tcPr marL="6170" marR="6170" marT="6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23400"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0" marR="6170" marT="6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jaké</a:t>
                      </a:r>
                    </a:p>
                  </a:txBody>
                  <a:tcPr marL="6170" marR="6170" marT="6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141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350</TotalTime>
  <Words>637</Words>
  <Application>Microsoft Office PowerPoint</Application>
  <PresentationFormat>Širokoúhlá obrazovka</PresentationFormat>
  <Paragraphs>140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Calibri</vt:lpstr>
      <vt:lpstr>Garamond</vt:lpstr>
      <vt:lpstr>Wingdings</vt:lpstr>
      <vt:lpstr>Organický</vt:lpstr>
      <vt:lpstr>Otázky a odpovědi</vt:lpstr>
      <vt:lpstr>Otázky? Více než 80 lidí nad nimi přemýšlelo!! </vt:lpstr>
      <vt:lpstr>Otázky? Více než 80 lidí nad nimi přemýšlelo!!</vt:lpstr>
      <vt:lpstr>Odpovědi, tipy, náměty…</vt:lpstr>
      <vt:lpstr>Odpovědi, tipy, náměty…</vt:lpstr>
      <vt:lpstr>Odpovědi, tipy, náměty…</vt:lpstr>
      <vt:lpstr>Odpovědi, tipy, náměty…</vt:lpstr>
      <vt:lpstr>Prezentace aplikace PowerPoint</vt:lpstr>
      <vt:lpstr>Prezentace aplikace PowerPoint</vt:lpstr>
      <vt:lpstr>A co teď? Sekce veřejných knihoven v roce příštím…</vt:lpstr>
      <vt:lpstr>A co teď?  Sekce veřejných knihoven v roce příštím…</vt:lpstr>
      <vt:lpstr>Díky, že jste poslouchali!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Otázky a odpovědi</dc:title>
  <dc:creator>Gabriela Jarkulišová</dc:creator>
  <cp:lastModifiedBy>Gabriela Jarkulišová</cp:lastModifiedBy>
  <cp:revision>15</cp:revision>
  <dcterms:created xsi:type="dcterms:W3CDTF">2015-11-05T13:33:01Z</dcterms:created>
  <dcterms:modified xsi:type="dcterms:W3CDTF">2015-11-18T15:52:54Z</dcterms:modified>
</cp:coreProperties>
</file>