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3" r:id="rId2"/>
    <p:sldId id="317" r:id="rId3"/>
    <p:sldId id="295" r:id="rId4"/>
    <p:sldId id="320" r:id="rId5"/>
    <p:sldId id="313" r:id="rId6"/>
    <p:sldId id="314" r:id="rId7"/>
    <p:sldId id="301" r:id="rId8"/>
    <p:sldId id="311" r:id="rId9"/>
    <p:sldId id="304" r:id="rId10"/>
    <p:sldId id="308" r:id="rId11"/>
    <p:sldId id="309" r:id="rId12"/>
    <p:sldId id="327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2" r:id="rId23"/>
    <p:sldId id="341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00206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1316" y="6527800"/>
            <a:ext cx="472684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199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36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29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3136" y="6515100"/>
            <a:ext cx="49086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238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64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211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7677" y="6553200"/>
            <a:ext cx="43632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100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1316" y="6527800"/>
            <a:ext cx="472684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64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776" y="6489700"/>
            <a:ext cx="527224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5511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7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41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F9456-095F-4294-AAC4-D40B6E20D6AA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95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rgbClr val="FF0000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29964"/>
          </a:xfrm>
        </p:spPr>
        <p:txBody>
          <a:bodyPr>
            <a:normAutofit/>
          </a:bodyPr>
          <a:lstStyle/>
          <a:p>
            <a:r>
              <a:rPr lang="cs-CZ" sz="4000" dirty="0" smtClean="0"/>
              <a:t>Koncepce </a:t>
            </a:r>
            <a:r>
              <a:rPr lang="cs-CZ" sz="4000" dirty="0"/>
              <a:t>rozvoje knihoven na léta 2016 - 2020 s výhledem do roku </a:t>
            </a:r>
            <a:r>
              <a:rPr lang="cs-CZ" sz="4000" dirty="0" smtClean="0"/>
              <a:t>2025</a:t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 smtClean="0"/>
              <a:t>Inspirace a zdroje </a:t>
            </a:r>
            <a:endParaRPr lang="cs-CZ" sz="40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143000" y="4580832"/>
            <a:ext cx="6858000" cy="20260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PhDr</a:t>
            </a:r>
            <a:r>
              <a:rPr lang="cs-CZ" sz="2000" dirty="0"/>
              <a:t>. Vít Richter, </a:t>
            </a:r>
            <a:endParaRPr lang="cs-CZ" sz="2000" dirty="0" smtClean="0"/>
          </a:p>
          <a:p>
            <a:r>
              <a:rPr lang="cs-CZ" sz="2000" dirty="0" smtClean="0"/>
              <a:t>Sekce veřejných knihoven SKIP</a:t>
            </a:r>
          </a:p>
          <a:p>
            <a:r>
              <a:rPr lang="cs-CZ" sz="2000" dirty="0" smtClean="0"/>
              <a:t> 19.11.2015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61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Vzdělávání pracovníků 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Naplnit Koncepci </a:t>
            </a:r>
            <a:r>
              <a:rPr lang="cs-CZ" dirty="0"/>
              <a:t>celoživotního vzdělávání pracovníků knihoven</a:t>
            </a:r>
          </a:p>
          <a:p>
            <a:r>
              <a:rPr lang="cs-CZ" dirty="0" smtClean="0"/>
              <a:t>Zavést </a:t>
            </a:r>
            <a:r>
              <a:rPr lang="cs-CZ" dirty="0"/>
              <a:t>akreditovaný systém celoživotního vzdělávání </a:t>
            </a:r>
            <a:r>
              <a:rPr lang="cs-CZ" dirty="0" smtClean="0"/>
              <a:t>pracovníků knihoven</a:t>
            </a:r>
          </a:p>
          <a:p>
            <a:pPr lvl="1"/>
            <a:r>
              <a:rPr lang="cs-CZ" dirty="0" smtClean="0"/>
              <a:t>Metodika </a:t>
            </a:r>
            <a:r>
              <a:rPr lang="cs-CZ" dirty="0"/>
              <a:t>pro systém kreditů, vzor kariérního řádu pro různé typy knihoven</a:t>
            </a:r>
          </a:p>
          <a:p>
            <a:pPr lvl="1"/>
            <a:r>
              <a:rPr lang="cs-CZ" dirty="0"/>
              <a:t>Zpracování obsahové náplně a metodik kurzů pro dílčí profese „Knihovník“ včetně kurzů e-</a:t>
            </a:r>
            <a:r>
              <a:rPr lang="cs-CZ" dirty="0" err="1"/>
              <a:t>learningu</a:t>
            </a:r>
            <a:endParaRPr lang="cs-CZ" dirty="0"/>
          </a:p>
          <a:p>
            <a:pPr lvl="1"/>
            <a:r>
              <a:rPr lang="cs-CZ" dirty="0"/>
              <a:t>Realizace kurzů v rámci dotačního programu VISK, vzdělávání v rámci tzv. regionálních funkcí knihoven a vzdělávacích aktivit knihoven pro veřejnost  </a:t>
            </a:r>
            <a:endParaRPr lang="cs-CZ" dirty="0" smtClean="0"/>
          </a:p>
          <a:p>
            <a:r>
              <a:rPr lang="cs-CZ" dirty="0" smtClean="0"/>
              <a:t>Vytvořit motivační systém v knihovnách včetně zavedení nefinančních odměn a benefitů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016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457" y="365126"/>
            <a:ext cx="8430430" cy="1325563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Platového </a:t>
            </a:r>
            <a:r>
              <a:rPr lang="cs-CZ" sz="3200" dirty="0"/>
              <a:t>ocenění zaměstnanců kulturního sektoru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Analyzovat </a:t>
            </a:r>
            <a:r>
              <a:rPr lang="cs-CZ" dirty="0"/>
              <a:t>platové podmínky zaměstnanců v péči o kulturní dědictví a zavést opatření vedoucí k jejich adekvátnímu odměňování</a:t>
            </a:r>
          </a:p>
          <a:p>
            <a:r>
              <a:rPr lang="cs-CZ" dirty="0" smtClean="0"/>
              <a:t>Návrh </a:t>
            </a:r>
            <a:r>
              <a:rPr lang="cs-CZ" dirty="0"/>
              <a:t>změny platových předpisů a navýšení limitu finančních prostředků pro odměňování zaměstnanců kulturního sektoru</a:t>
            </a:r>
          </a:p>
          <a:p>
            <a:pPr lvl="1"/>
            <a:r>
              <a:rPr lang="cs-CZ" dirty="0" smtClean="0"/>
              <a:t>Realizace </a:t>
            </a:r>
            <a:r>
              <a:rPr lang="cs-CZ" dirty="0"/>
              <a:t>zpracování studie o platech zaměstnanců kulturního sektoru a stanovení jednoznačných pravidel pro stanovení rozpočtových limitů na platy zaměstnanců kulturního sektoru a jednotlivých příspěvkových organizací Ministerstva kultury </a:t>
            </a:r>
            <a:r>
              <a:rPr lang="cs-CZ" dirty="0" smtClean="0"/>
              <a:t>ČR </a:t>
            </a:r>
            <a:endParaRPr lang="cs-CZ" dirty="0"/>
          </a:p>
          <a:p>
            <a:r>
              <a:rPr lang="cs-CZ" dirty="0" smtClean="0"/>
              <a:t>Aktualizovat katalog prací v profesi knihovník a propojit ho s vytvářenou Národní soustavou povolání a kvalifikací</a:t>
            </a:r>
          </a:p>
          <a:p>
            <a:r>
              <a:rPr lang="cs-CZ" dirty="0" smtClean="0"/>
              <a:t>Zajistit </a:t>
            </a:r>
            <a:r>
              <a:rPr lang="cs-CZ" dirty="0"/>
              <a:t>dostatečný objem zdrojů na nadtarifní složky mzdy (minimálně 30 %) pro instituce v oblasti kultury, aby se mzda mohla stát skutečně motivačním faktorem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28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strategické materiály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Dlouhodobý záměr vzdělávání a rozvoje vzdělávací soustavy České republiky na období 2015-2020 </a:t>
            </a:r>
          </a:p>
          <a:p>
            <a:r>
              <a:rPr lang="cs-CZ" dirty="0" smtClean="0"/>
              <a:t>Koncepce podpory mládeže na období 2014 – 2020</a:t>
            </a:r>
          </a:p>
          <a:p>
            <a:r>
              <a:rPr lang="cs-CZ" dirty="0" smtClean="0"/>
              <a:t>Národní akční plán podporující pozitivní stárnutí pro období let 2013 až 2017</a:t>
            </a:r>
          </a:p>
          <a:p>
            <a:r>
              <a:rPr lang="cs-CZ" dirty="0"/>
              <a:t>Strategie digitální gramotnosti ČR na období 2015 </a:t>
            </a:r>
            <a:r>
              <a:rPr lang="cs-CZ" dirty="0" smtClean="0"/>
              <a:t>– 2020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41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Dlouhodobý záměr vzdělávání a rozvoje vzdělávací soustavy </a:t>
            </a:r>
            <a:r>
              <a:rPr lang="cs-CZ" sz="3200" dirty="0" smtClean="0"/>
              <a:t>ČR 2015-2020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Podporovat a rozvíjet práci škol, školských zařízení a </a:t>
            </a:r>
            <a:r>
              <a:rPr lang="cs-CZ" dirty="0">
                <a:solidFill>
                  <a:srgbClr val="FF0000"/>
                </a:solidFill>
              </a:rPr>
              <a:t>knihoven </a:t>
            </a:r>
            <a:r>
              <a:rPr lang="cs-CZ" dirty="0"/>
              <a:t>jako center celoživotního </a:t>
            </a:r>
            <a:r>
              <a:rPr lang="cs-CZ" dirty="0" smtClean="0"/>
              <a:t>učení</a:t>
            </a:r>
          </a:p>
          <a:p>
            <a:pPr lvl="0"/>
            <a:r>
              <a:rPr lang="cs-CZ" dirty="0"/>
              <a:t>Podpora a rozvoj škol </a:t>
            </a:r>
            <a:r>
              <a:rPr lang="cs-CZ" dirty="0">
                <a:solidFill>
                  <a:srgbClr val="FF0000"/>
                </a:solidFill>
              </a:rPr>
              <a:t>a knihoven </a:t>
            </a:r>
            <a:r>
              <a:rPr lang="cs-CZ" dirty="0"/>
              <a:t>jako center celoživotního učení </a:t>
            </a:r>
          </a:p>
          <a:p>
            <a:pPr lvl="0"/>
            <a:r>
              <a:rPr lang="cs-CZ" dirty="0"/>
              <a:t>Zmapováním situace týkající se realizace dalšího vzdělávání ve školách, školských zařízeních a dalších mimoškolních zařízeních </a:t>
            </a:r>
            <a:r>
              <a:rPr lang="cs-CZ" dirty="0">
                <a:solidFill>
                  <a:srgbClr val="FF0000"/>
                </a:solidFill>
              </a:rPr>
              <a:t>(v knihovnách</a:t>
            </a:r>
            <a:r>
              <a:rPr lang="cs-CZ" dirty="0"/>
              <a:t>, muzeích, vzdělávacích střediscích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68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Koncepce podpory mládeže na období 2014 –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Podporovat </a:t>
            </a:r>
            <a:r>
              <a:rPr lang="cs-CZ" dirty="0">
                <a:solidFill>
                  <a:srgbClr val="FF0000"/>
                </a:solidFill>
              </a:rPr>
              <a:t>vypracování účinných informačních strategií </a:t>
            </a:r>
            <a:r>
              <a:rPr lang="cs-CZ" dirty="0"/>
              <a:t>zaměřených na děti a mládež včetně informačních kampaní </a:t>
            </a:r>
          </a:p>
          <a:p>
            <a:pPr lvl="0"/>
            <a:r>
              <a:rPr lang="cs-CZ" dirty="0"/>
              <a:t>Rozšiřovat informační síť pro mládež </a:t>
            </a:r>
            <a:r>
              <a:rPr lang="cs-CZ" dirty="0" smtClean="0"/>
              <a:t>s </a:t>
            </a:r>
            <a:r>
              <a:rPr lang="cs-CZ" dirty="0"/>
              <a:t>využitím podpory krajských úřadů, obcí, škol a školských zařízení, nestátních neziskových </a:t>
            </a:r>
            <a:r>
              <a:rPr lang="cs-CZ" dirty="0">
                <a:solidFill>
                  <a:srgbClr val="FF0000"/>
                </a:solidFill>
              </a:rPr>
              <a:t>organizací, knihoven a </a:t>
            </a:r>
            <a:r>
              <a:rPr lang="cs-CZ" dirty="0"/>
              <a:t>dalších kulturních institucí za účelem umožnění rovného přístupu k informacím </a:t>
            </a:r>
          </a:p>
          <a:p>
            <a:pPr lvl="0"/>
            <a:r>
              <a:rPr lang="cs-CZ" dirty="0" smtClean="0">
                <a:solidFill>
                  <a:srgbClr val="FF0000"/>
                </a:solidFill>
              </a:rPr>
              <a:t>Usnadňovat </a:t>
            </a:r>
            <a:r>
              <a:rPr lang="cs-CZ" dirty="0">
                <a:solidFill>
                  <a:srgbClr val="FF0000"/>
                </a:solidFill>
              </a:rPr>
              <a:t>přístup k informacím </a:t>
            </a:r>
            <a:r>
              <a:rPr lang="cs-CZ" dirty="0"/>
              <a:t>metodami a formami vhodnými a uživatelsky atraktivními pro děti a mládež </a:t>
            </a:r>
          </a:p>
          <a:p>
            <a:pPr lvl="0"/>
            <a:r>
              <a:rPr lang="cs-CZ" dirty="0"/>
              <a:t>Podporovat iniciativy a aktivity </a:t>
            </a:r>
            <a:r>
              <a:rPr lang="cs-CZ" dirty="0">
                <a:solidFill>
                  <a:srgbClr val="FF0000"/>
                </a:solidFill>
              </a:rPr>
              <a:t>vedoucí k rozvoji kompetencí </a:t>
            </a:r>
            <a:r>
              <a:rPr lang="cs-CZ" dirty="0"/>
              <a:t>dětí a mládeže pro </a:t>
            </a:r>
            <a:r>
              <a:rPr lang="cs-CZ" dirty="0">
                <a:solidFill>
                  <a:srgbClr val="FF0000"/>
                </a:solidFill>
              </a:rPr>
              <a:t>práci s informacemi </a:t>
            </a:r>
          </a:p>
          <a:p>
            <a:pPr lvl="0"/>
            <a:r>
              <a:rPr lang="cs-CZ" dirty="0"/>
              <a:t>Podporovat zavádění nových technologií </a:t>
            </a:r>
            <a:r>
              <a:rPr lang="cs-CZ" dirty="0">
                <a:solidFill>
                  <a:srgbClr val="FF0000"/>
                </a:solidFill>
              </a:rPr>
              <a:t>a rovný přístup dětí a mládeže </a:t>
            </a:r>
            <a:r>
              <a:rPr lang="cs-CZ" dirty="0"/>
              <a:t>k jejich aktivnímu využívání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380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Koncepce podpory mládeže na období 2014 –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Podporovat rozvoj organizací pracujících </a:t>
            </a:r>
            <a:r>
              <a:rPr lang="cs-CZ" dirty="0">
                <a:solidFill>
                  <a:srgbClr val="FF0000"/>
                </a:solidFill>
              </a:rPr>
              <a:t>v neformálním a zájmovém </a:t>
            </a:r>
            <a:r>
              <a:rPr lang="cs-CZ" dirty="0" smtClean="0">
                <a:solidFill>
                  <a:srgbClr val="FF0000"/>
                </a:solidFill>
              </a:rPr>
              <a:t>vzdělávání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dirty="0"/>
              <a:t>Podporovat organizace pracující s dětmi a mládeží s důrazem na </a:t>
            </a:r>
            <a:r>
              <a:rPr lang="cs-CZ" dirty="0">
                <a:solidFill>
                  <a:srgbClr val="FF0000"/>
                </a:solidFill>
              </a:rPr>
              <a:t>inkluzivní přístup a mezigenerační dialog 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Získávat a vzdělávat odborníky</a:t>
            </a:r>
            <a:r>
              <a:rPr lang="cs-CZ" dirty="0"/>
              <a:t>, kteří povedou děti a mládež ke smysluplnému využívání moderních technologií </a:t>
            </a:r>
          </a:p>
          <a:p>
            <a:pPr lvl="0"/>
            <a:r>
              <a:rPr lang="cs-CZ" dirty="0"/>
              <a:t>Podporovat </a:t>
            </a:r>
            <a:r>
              <a:rPr lang="cs-CZ" dirty="0">
                <a:solidFill>
                  <a:srgbClr val="FF0000"/>
                </a:solidFill>
              </a:rPr>
              <a:t>výzkum v oblasti využívání volného času </a:t>
            </a:r>
            <a:r>
              <a:rPr lang="cs-CZ" dirty="0"/>
              <a:t>dětí a mládeže a reflektovat výstupy výzkumů v politice mládeže </a:t>
            </a:r>
          </a:p>
          <a:p>
            <a:pPr lvl="0"/>
            <a:r>
              <a:rPr lang="cs-CZ" dirty="0"/>
              <a:t>Vytvářet příležitosti </a:t>
            </a:r>
            <a:r>
              <a:rPr lang="cs-CZ" dirty="0">
                <a:solidFill>
                  <a:srgbClr val="FF0000"/>
                </a:solidFill>
              </a:rPr>
              <a:t>pro další vzdělávání pracovníků pracujících s dětmi a mládeží </a:t>
            </a:r>
            <a:r>
              <a:rPr lang="cs-CZ" dirty="0"/>
              <a:t>v oblasti zájmového a neformálního vzdělávání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268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1820"/>
            <a:ext cx="7886700" cy="1325563"/>
          </a:xfrm>
        </p:spPr>
        <p:txBody>
          <a:bodyPr>
            <a:normAutofit/>
          </a:bodyPr>
          <a:lstStyle/>
          <a:p>
            <a:r>
              <a:rPr lang="cs-CZ" sz="4000" dirty="0"/>
              <a:t>Koncepce podpory mládeže na období 2014 –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Zlepšovat a rozšiřovat spolupráci škol a školských zařízení s </a:t>
            </a:r>
            <a:r>
              <a:rPr lang="cs-CZ" dirty="0">
                <a:solidFill>
                  <a:srgbClr val="FF0000"/>
                </a:solidFill>
              </a:rPr>
              <a:t>knihovnami, </a:t>
            </a:r>
            <a:r>
              <a:rPr lang="cs-CZ" dirty="0"/>
              <a:t>muzei a dalšími organizacemi a institucemi v rámci společných projektů </a:t>
            </a:r>
          </a:p>
          <a:p>
            <a:pPr lvl="0"/>
            <a:r>
              <a:rPr lang="cs-CZ" dirty="0"/>
              <a:t>Podporovat </a:t>
            </a:r>
            <a:r>
              <a:rPr lang="cs-CZ" dirty="0">
                <a:solidFill>
                  <a:srgbClr val="FF0000"/>
                </a:solidFill>
              </a:rPr>
              <a:t>využívání informačních a komunikačních </a:t>
            </a:r>
            <a:r>
              <a:rPr lang="cs-CZ" dirty="0"/>
              <a:t>technologií k aktivnímu trávení volného času </a:t>
            </a:r>
          </a:p>
          <a:p>
            <a:pPr lvl="0"/>
            <a:r>
              <a:rPr lang="cs-CZ" dirty="0"/>
              <a:t>Podporovat rozvoj kritického myšlení dětí a mládeže </a:t>
            </a:r>
            <a:r>
              <a:rPr lang="cs-CZ" dirty="0">
                <a:solidFill>
                  <a:srgbClr val="FF0000"/>
                </a:solidFill>
              </a:rPr>
              <a:t>při vyhodnocování informací </a:t>
            </a:r>
            <a:r>
              <a:rPr lang="cs-CZ" dirty="0"/>
              <a:t>o nabídce volnočasových aktivit 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Podporovat mezigenerační a mezi vrstevnický dialog </a:t>
            </a:r>
            <a:r>
              <a:rPr lang="cs-CZ" dirty="0"/>
              <a:t>v oblasti trávení volného času </a:t>
            </a:r>
          </a:p>
          <a:p>
            <a:pPr lvl="0"/>
            <a:r>
              <a:rPr lang="cs-CZ" dirty="0"/>
              <a:t>Podporovat vytváření příležitostí pro </a:t>
            </a:r>
            <a:r>
              <a:rPr lang="cs-CZ" dirty="0">
                <a:solidFill>
                  <a:srgbClr val="FF0000"/>
                </a:solidFill>
              </a:rPr>
              <a:t>smysluplné a aktivní trávení volného ča</a:t>
            </a:r>
            <a:r>
              <a:rPr lang="cs-CZ" dirty="0"/>
              <a:t>su dětí a mládeže vycházejících z jejich potřeb </a:t>
            </a:r>
          </a:p>
          <a:p>
            <a:pPr lvl="0"/>
            <a:r>
              <a:rPr lang="cs-CZ" dirty="0"/>
              <a:t>Podporovat nabídku akcí, které podněcují </a:t>
            </a:r>
            <a:r>
              <a:rPr lang="cs-CZ" dirty="0">
                <a:solidFill>
                  <a:srgbClr val="FF0000"/>
                </a:solidFill>
              </a:rPr>
              <a:t>využívání kreativního a inovativního potenciálu dětí a mládeže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425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Koncepce podpory mládeže na období 2014 –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>
                <a:solidFill>
                  <a:srgbClr val="FF0000"/>
                </a:solidFill>
              </a:rPr>
              <a:t>Zlepšovat přístup </a:t>
            </a:r>
            <a:r>
              <a:rPr lang="cs-CZ" dirty="0"/>
              <a:t>dětí a mládeže s omezenými příležitostmi k informacím způsobem pro ně dostupným</a:t>
            </a:r>
          </a:p>
          <a:p>
            <a:pPr lvl="0"/>
            <a:r>
              <a:rPr lang="cs-CZ" dirty="0"/>
              <a:t>Podporovat </a:t>
            </a:r>
            <a:r>
              <a:rPr lang="cs-CZ" dirty="0">
                <a:solidFill>
                  <a:srgbClr val="FF0000"/>
                </a:solidFill>
              </a:rPr>
              <a:t>využití potenciálu kulturních, společenských a vzdělávacích center </a:t>
            </a:r>
            <a:r>
              <a:rPr lang="cs-CZ" dirty="0"/>
              <a:t>k poskytování příležitostí k neformálnímu vzdělávání </a:t>
            </a:r>
          </a:p>
          <a:p>
            <a:pPr lvl="0"/>
            <a:r>
              <a:rPr lang="cs-CZ" dirty="0"/>
              <a:t>Podporovat </a:t>
            </a:r>
            <a:r>
              <a:rPr lang="cs-CZ" dirty="0">
                <a:solidFill>
                  <a:srgbClr val="FF0000"/>
                </a:solidFill>
              </a:rPr>
              <a:t>informovanost dětí, mládeže a široké veřejnosti o rizikových mediálních obsazích </a:t>
            </a:r>
            <a:r>
              <a:rPr lang="cs-CZ" dirty="0"/>
              <a:t>a o vhodnosti konkrétních mediálních obsahů pro jednotlivé věkové kategorie dětí a mládeže </a:t>
            </a:r>
          </a:p>
          <a:p>
            <a:pPr lvl="0"/>
            <a:r>
              <a:rPr lang="cs-CZ" dirty="0"/>
              <a:t>Podporovat školy, školská zařízení </a:t>
            </a:r>
            <a:r>
              <a:rPr lang="cs-CZ" dirty="0">
                <a:solidFill>
                  <a:srgbClr val="FF0000"/>
                </a:solidFill>
              </a:rPr>
              <a:t>a kulturní instituce ve vytváření vzdělávací nabídky zaměřené </a:t>
            </a:r>
            <a:r>
              <a:rPr lang="cs-CZ" dirty="0"/>
              <a:t>na porozumění médiím a její aktivní užívání </a:t>
            </a:r>
          </a:p>
          <a:p>
            <a:pPr lvl="0"/>
            <a:r>
              <a:rPr lang="cs-CZ" dirty="0"/>
              <a:t>Podporovat vhodnost i vyváženost </a:t>
            </a:r>
            <a:r>
              <a:rPr lang="cs-CZ" dirty="0">
                <a:solidFill>
                  <a:srgbClr val="FF0000"/>
                </a:solidFill>
              </a:rPr>
              <a:t>zapojování nových informačních technologií při práci s dětmi a mládeží </a:t>
            </a:r>
          </a:p>
        </p:txBody>
      </p:sp>
    </p:spTree>
    <p:extLst>
      <p:ext uri="{BB962C8B-B14F-4D97-AF65-F5344CB8AC3E}">
        <p14:creationId xmlns:p14="http://schemas.microsoft.com/office/powerpoint/2010/main" val="3786392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Koncepce podpory mládeže na období 2014 –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Zvyšovat informovanost o </a:t>
            </a:r>
            <a:r>
              <a:rPr lang="cs-CZ" dirty="0">
                <a:solidFill>
                  <a:srgbClr val="FF0000"/>
                </a:solidFill>
              </a:rPr>
              <a:t>autorských právech </a:t>
            </a:r>
          </a:p>
          <a:p>
            <a:pPr lvl="0"/>
            <a:r>
              <a:rPr lang="cs-CZ" dirty="0"/>
              <a:t>Rozvíjet kompetence dětí a mládeže pro </a:t>
            </a:r>
            <a:r>
              <a:rPr lang="cs-CZ" dirty="0">
                <a:solidFill>
                  <a:srgbClr val="FF0000"/>
                </a:solidFill>
              </a:rPr>
              <a:t>kreativní vytváření vlastních mediálních </a:t>
            </a:r>
            <a:r>
              <a:rPr lang="cs-CZ" dirty="0"/>
              <a:t>obsahů </a:t>
            </a:r>
          </a:p>
          <a:p>
            <a:pPr lvl="0"/>
            <a:r>
              <a:rPr lang="cs-CZ" dirty="0" smtClean="0">
                <a:solidFill>
                  <a:srgbClr val="FF0000"/>
                </a:solidFill>
              </a:rPr>
              <a:t>Využít </a:t>
            </a:r>
            <a:r>
              <a:rPr lang="cs-CZ" dirty="0">
                <a:solidFill>
                  <a:srgbClr val="FF0000"/>
                </a:solidFill>
              </a:rPr>
              <a:t>potenciál sítě knihoven </a:t>
            </a:r>
            <a:r>
              <a:rPr lang="cs-CZ" dirty="0"/>
              <a:t>případně i jiných kulturních institucí jako přirozených komunitních center v obcích </a:t>
            </a:r>
          </a:p>
          <a:p>
            <a:pPr lvl="0"/>
            <a:r>
              <a:rPr lang="cs-CZ" dirty="0"/>
              <a:t>Podporovat </a:t>
            </a:r>
            <a:r>
              <a:rPr lang="cs-CZ" dirty="0">
                <a:solidFill>
                  <a:srgbClr val="FF0000"/>
                </a:solidFill>
              </a:rPr>
              <a:t>projekty spolupráce škol a školských zařízení s knihovnami </a:t>
            </a:r>
            <a:r>
              <a:rPr lang="cs-CZ" dirty="0"/>
              <a:t>a dalšími kulturními institucemi pro rozvoj čtenářské gramotnosti dětí a mládeže</a:t>
            </a:r>
          </a:p>
          <a:p>
            <a:pPr lvl="0"/>
            <a:r>
              <a:rPr lang="cs-CZ" dirty="0"/>
              <a:t>Podporovat kampaně na rozvoj </a:t>
            </a:r>
            <a:r>
              <a:rPr lang="cs-CZ" dirty="0">
                <a:solidFill>
                  <a:srgbClr val="FF0000"/>
                </a:solidFill>
              </a:rPr>
              <a:t>čtenářství a společenské prestiže četby</a:t>
            </a:r>
          </a:p>
          <a:p>
            <a:pPr lvl="0"/>
            <a:r>
              <a:rPr lang="cs-CZ" dirty="0"/>
              <a:t>Podporovat </a:t>
            </a:r>
            <a:r>
              <a:rPr lang="cs-CZ" dirty="0">
                <a:solidFill>
                  <a:srgbClr val="FF0000"/>
                </a:solidFill>
              </a:rPr>
              <a:t>dostupnost služeb knihoven </a:t>
            </a:r>
            <a:r>
              <a:rPr lang="cs-CZ" dirty="0"/>
              <a:t>a kulturních zařízení ve městech i na venkově </a:t>
            </a:r>
          </a:p>
          <a:p>
            <a:pPr lvl="0"/>
            <a:r>
              <a:rPr lang="cs-CZ" dirty="0"/>
              <a:t>Vzbuzovat zájem dětí a mládeže o specifika </a:t>
            </a:r>
            <a:r>
              <a:rPr lang="cs-CZ" dirty="0">
                <a:solidFill>
                  <a:srgbClr val="FF0000"/>
                </a:solidFill>
              </a:rPr>
              <a:t>vlastního regionu, včetně tradic a zvyků většinové společnosti i sociálních, etnických </a:t>
            </a:r>
            <a:r>
              <a:rPr lang="cs-CZ" dirty="0"/>
              <a:t>i kulturních menšin </a:t>
            </a:r>
          </a:p>
          <a:p>
            <a:pPr lvl="0"/>
            <a:r>
              <a:rPr lang="cs-CZ" dirty="0"/>
              <a:t>Podporovat </a:t>
            </a:r>
            <a:r>
              <a:rPr lang="cs-CZ" dirty="0">
                <a:solidFill>
                  <a:srgbClr val="FF0000"/>
                </a:solidFill>
              </a:rPr>
              <a:t>vzdělávací projekty </a:t>
            </a:r>
            <a:r>
              <a:rPr lang="cs-CZ" dirty="0"/>
              <a:t>zaměřené na poznávání historie, tradic a kultury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447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Národní akční plán podporující pozitivní stárnutí pro období let 2013 až 2017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Zpracovat šetření o možnostech rozšíření U3V mimo stávající místa poskytování této formy vzdělávání, zvláště s orientací na využití sítě </a:t>
            </a:r>
            <a:r>
              <a:rPr lang="cs-CZ" dirty="0">
                <a:solidFill>
                  <a:srgbClr val="FF0000"/>
                </a:solidFill>
              </a:rPr>
              <a:t>veřejných knihoven ČR </a:t>
            </a:r>
          </a:p>
          <a:p>
            <a:pPr lvl="0"/>
            <a:r>
              <a:rPr lang="cs-CZ" dirty="0"/>
              <a:t>Podporovat zaměření místních organizací </a:t>
            </a:r>
            <a:r>
              <a:rPr lang="cs-CZ" dirty="0">
                <a:solidFill>
                  <a:srgbClr val="FF0000"/>
                </a:solidFill>
              </a:rPr>
              <a:t>na virtuální U3V a rozvíjet trénování paměti </a:t>
            </a:r>
            <a:r>
              <a:rPr lang="cs-CZ" dirty="0"/>
              <a:t>a dalších oblastí neformálního učení seniorů v městských a obecních knihovnách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967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Státní kulturní politika na léta 2015 – 2020 a její implementace</a:t>
            </a:r>
          </a:p>
          <a:p>
            <a:r>
              <a:rPr lang="cs-CZ" dirty="0"/>
              <a:t>Dlouhodobý záměr vzdělávání a rozvoje vzdělávací soustavy České republiky na období 2015-2020 </a:t>
            </a:r>
          </a:p>
          <a:p>
            <a:r>
              <a:rPr lang="cs-CZ" dirty="0"/>
              <a:t>Koncepce podpory mládeže na období 2014 – 2020</a:t>
            </a:r>
          </a:p>
          <a:p>
            <a:r>
              <a:rPr lang="cs-CZ" dirty="0"/>
              <a:t>Národní akční plán podporující pozitivní stárnutí pro období let 2013 až 2017</a:t>
            </a:r>
          </a:p>
          <a:p>
            <a:r>
              <a:rPr lang="cs-CZ" dirty="0"/>
              <a:t>Strategie digitální gramotnosti ČR na období 2015 – 2020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687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Národní akční plán podporující pozitivní stárnutí pro období let 2013 až 2017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1381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sz="2400" dirty="0"/>
              <a:t>Vytvářet prostor pro veřejnou diskuzi zaměřenou na </a:t>
            </a:r>
            <a:r>
              <a:rPr lang="cs-CZ" sz="2400" dirty="0" err="1"/>
              <a:t>destigmatizaci</a:t>
            </a:r>
            <a:r>
              <a:rPr lang="cs-CZ" sz="2400" dirty="0"/>
              <a:t> seniorů, proces stárnutí a postavení seniorů ve společnosti, </a:t>
            </a:r>
            <a:r>
              <a:rPr lang="cs-CZ" sz="2400" dirty="0" err="1"/>
              <a:t>detabuizaci</a:t>
            </a:r>
            <a:r>
              <a:rPr lang="cs-CZ" sz="2400" dirty="0"/>
              <a:t> smrti, šíření příkladů dobré praxe mezigenerační spolupráce aj. </a:t>
            </a:r>
          </a:p>
          <a:p>
            <a:pPr lvl="0"/>
            <a:r>
              <a:rPr lang="cs-CZ" sz="2400" dirty="0"/>
              <a:t>Motivovat mateřské, základní a střední školy a</a:t>
            </a:r>
            <a:r>
              <a:rPr lang="cs-CZ" sz="2400" dirty="0">
                <a:solidFill>
                  <a:srgbClr val="FF0000"/>
                </a:solidFill>
              </a:rPr>
              <a:t> knihovny </a:t>
            </a:r>
            <a:r>
              <a:rPr lang="cs-CZ" sz="2400" dirty="0"/>
              <a:t>ke každoročnímu otevření jednoho dne seniorům </a:t>
            </a:r>
          </a:p>
          <a:p>
            <a:pPr lvl="0"/>
            <a:r>
              <a:rPr lang="cs-CZ" sz="2400" dirty="0"/>
              <a:t>Podpořit rozvoj multigeneračních center poskytujících zázemí pro setkávání napříč věkovými a sociálními skupinami, které zprostředkovávají vzdělávací, zájmové a další aktivity a služby</a:t>
            </a:r>
          </a:p>
          <a:p>
            <a:pPr lvl="0"/>
            <a:r>
              <a:rPr lang="cs-CZ" sz="2400" dirty="0" smtClean="0"/>
              <a:t>Připravit </a:t>
            </a:r>
            <a:r>
              <a:rPr lang="cs-CZ" sz="2400" dirty="0"/>
              <a:t>metodiku pro práci </a:t>
            </a:r>
            <a:r>
              <a:rPr lang="cs-CZ" sz="2400" dirty="0">
                <a:solidFill>
                  <a:srgbClr val="FF0000"/>
                </a:solidFill>
              </a:rPr>
              <a:t>městských a obecních knihoven </a:t>
            </a:r>
            <a:r>
              <a:rPr lang="cs-CZ" sz="2400" dirty="0"/>
              <a:t>zaměřenou na posilování sociálních vazeb a snášenlivosti v místní komunitě a na rozvíjení mezigeneračního dialogu dětí, mládeže a seniorů. </a:t>
            </a:r>
            <a:endParaRPr lang="cs-CZ" sz="2400" dirty="0" smtClean="0"/>
          </a:p>
          <a:p>
            <a:pPr lvl="0"/>
            <a:r>
              <a:rPr lang="cs-CZ" sz="2400" dirty="0" smtClean="0"/>
              <a:t>Doplnit </a:t>
            </a:r>
            <a:r>
              <a:rPr lang="cs-CZ" sz="2400" dirty="0">
                <a:solidFill>
                  <a:srgbClr val="FF0000"/>
                </a:solidFill>
              </a:rPr>
              <a:t>vzdělávání knihovníků </a:t>
            </a:r>
            <a:r>
              <a:rPr lang="cs-CZ" sz="2400" dirty="0"/>
              <a:t>o příslušnou </a:t>
            </a:r>
            <a:r>
              <a:rPr lang="cs-CZ" sz="2400" dirty="0" smtClean="0"/>
              <a:t>oblast</a:t>
            </a:r>
            <a:r>
              <a:rPr lang="cs-CZ" sz="24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77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Strategie digitální gramotnosti ČR na období 2015 –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43126"/>
          </a:xfrm>
        </p:spPr>
        <p:txBody>
          <a:bodyPr>
            <a:normAutofit/>
          </a:bodyPr>
          <a:lstStyle/>
          <a:p>
            <a:pPr lvl="0"/>
            <a:r>
              <a:rPr lang="cs-CZ" sz="2000" dirty="0">
                <a:solidFill>
                  <a:srgbClr val="FF0000"/>
                </a:solidFill>
              </a:rPr>
              <a:t>Prostřednictvím knihoven </a:t>
            </a:r>
            <a:r>
              <a:rPr lang="cs-CZ" sz="2000" dirty="0"/>
              <a:t>zajistit přístup k internetu, k prostředkům ICT a k digitálnímu obsahu pro nízkopříjmové skupiny obyvatel. </a:t>
            </a:r>
            <a:endParaRPr lang="cs-CZ" sz="2000" dirty="0" smtClean="0"/>
          </a:p>
          <a:p>
            <a:pPr lvl="0"/>
            <a:r>
              <a:rPr lang="cs-CZ" sz="2000" dirty="0"/>
              <a:t>Kontinuálně se obnovuje infrastruktura </a:t>
            </a:r>
            <a:r>
              <a:rPr lang="cs-CZ" sz="2000" dirty="0">
                <a:solidFill>
                  <a:srgbClr val="FF0000"/>
                </a:solidFill>
              </a:rPr>
              <a:t>knihoven</a:t>
            </a:r>
            <a:r>
              <a:rPr lang="cs-CZ" sz="2000" dirty="0"/>
              <a:t> potřebná pro přístup k digitálnímu </a:t>
            </a:r>
            <a:r>
              <a:rPr lang="cs-CZ" sz="2000" dirty="0" smtClean="0"/>
              <a:t>obsahu</a:t>
            </a:r>
          </a:p>
          <a:p>
            <a:r>
              <a:rPr lang="cs-CZ" sz="2000" dirty="0" smtClean="0"/>
              <a:t>Podpora </a:t>
            </a:r>
            <a:r>
              <a:rPr lang="cs-CZ" sz="2000" dirty="0"/>
              <a:t>přístupu těchto osob k dostupným bezplatným veřejným sítím (</a:t>
            </a:r>
            <a:r>
              <a:rPr lang="cs-CZ" sz="2000" dirty="0">
                <a:solidFill>
                  <a:srgbClr val="FF0000"/>
                </a:solidFill>
              </a:rPr>
              <a:t>např. v knihovnách</a:t>
            </a:r>
            <a:r>
              <a:rPr lang="cs-CZ" sz="2000" dirty="0" smtClean="0"/>
              <a:t>)</a:t>
            </a:r>
            <a:r>
              <a:rPr lang="cs-CZ" sz="2000" dirty="0"/>
              <a:t> </a:t>
            </a:r>
            <a:endParaRPr lang="cs-CZ" sz="2000" dirty="0" smtClean="0"/>
          </a:p>
          <a:p>
            <a:r>
              <a:rPr lang="cs-CZ" sz="2000" dirty="0" smtClean="0">
                <a:solidFill>
                  <a:srgbClr val="FF0000"/>
                </a:solidFill>
              </a:rPr>
              <a:t>Meziročně </a:t>
            </a:r>
            <a:r>
              <a:rPr lang="cs-CZ" sz="2000" dirty="0">
                <a:solidFill>
                  <a:srgbClr val="FF0000"/>
                </a:solidFill>
              </a:rPr>
              <a:t>se zvyšuje dostupnost knihoven</a:t>
            </a:r>
            <a:r>
              <a:rPr lang="cs-CZ" sz="2000" dirty="0"/>
              <a:t>, digitálních center a mobilních učeben pro osoby ohrožené sociálním a digitálním vyloučením a zlepšuje se vybavení knihoven potřebnými technologiemi umožňujícími přístup </a:t>
            </a:r>
            <a:r>
              <a:rPr lang="cs-CZ" sz="2000" dirty="0" smtClean="0"/>
              <a:t>k </a:t>
            </a:r>
            <a:r>
              <a:rPr lang="cs-CZ" sz="2000" dirty="0"/>
              <a:t>digitálnímu obsahu	</a:t>
            </a:r>
            <a:endParaRPr lang="cs-CZ" sz="2000" dirty="0" smtClean="0"/>
          </a:p>
          <a:p>
            <a:r>
              <a:rPr lang="cs-CZ" sz="2000" dirty="0" smtClean="0"/>
              <a:t>Mezigenerační </a:t>
            </a:r>
            <a:r>
              <a:rPr lang="cs-CZ" sz="2000" dirty="0"/>
              <a:t>vzdělávací programy , mobilní učebny, vytváření učebních středisek pro digitální vzdělávání v místech, kde se lidé každodenně shromažďují (školy, </a:t>
            </a:r>
            <a:r>
              <a:rPr lang="cs-CZ" sz="2000" dirty="0">
                <a:solidFill>
                  <a:srgbClr val="FF0000"/>
                </a:solidFill>
              </a:rPr>
              <a:t>knihovny,</a:t>
            </a:r>
            <a:r>
              <a:rPr lang="cs-CZ" sz="2000" dirty="0"/>
              <a:t> muzea, areály pro trávení volného času).</a:t>
            </a:r>
          </a:p>
        </p:txBody>
      </p:sp>
    </p:spTree>
    <p:extLst>
      <p:ext uri="{BB962C8B-B14F-4D97-AF65-F5344CB8AC3E}">
        <p14:creationId xmlns:p14="http://schemas.microsoft.com/office/powerpoint/2010/main" val="2157336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71246"/>
          </a:xfrm>
        </p:spPr>
        <p:txBody>
          <a:bodyPr/>
          <a:lstStyle/>
          <a:p>
            <a:pPr algn="ctr"/>
            <a:r>
              <a:rPr lang="cs-CZ" dirty="0" smtClean="0"/>
              <a:t>Hlavní akcenty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70490" y="1690689"/>
            <a:ext cx="2908479" cy="1471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Centrální portál – vybudování silných </a:t>
            </a:r>
          </a:p>
          <a:p>
            <a:pPr algn="ctr"/>
            <a:r>
              <a:rPr lang="cs-CZ" sz="2400" b="1" dirty="0" smtClean="0"/>
              <a:t>centrálních služeb</a:t>
            </a:r>
            <a:endParaRPr lang="cs-CZ" sz="2400" b="1" dirty="0"/>
          </a:p>
        </p:txBody>
      </p:sp>
      <p:sp>
        <p:nvSpPr>
          <p:cNvPr id="6" name="Obdélník 5"/>
          <p:cNvSpPr/>
          <p:nvPr/>
        </p:nvSpPr>
        <p:spPr>
          <a:xfrm>
            <a:off x="916545" y="1681367"/>
            <a:ext cx="2908479" cy="148107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Rozvoj služeb v digitálním prostředí, digitalizace</a:t>
            </a:r>
            <a:endParaRPr lang="cs-CZ" sz="2400" b="1" dirty="0"/>
          </a:p>
        </p:txBody>
      </p:sp>
      <p:sp>
        <p:nvSpPr>
          <p:cNvPr id="7" name="Obdélník 6"/>
          <p:cNvSpPr/>
          <p:nvPr/>
        </p:nvSpPr>
        <p:spPr>
          <a:xfrm>
            <a:off x="824248" y="3425443"/>
            <a:ext cx="3000776" cy="148107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Trvalé uchování digitálních dokumentů</a:t>
            </a:r>
            <a:endParaRPr lang="cs-CZ" sz="2400" b="1" dirty="0"/>
          </a:p>
        </p:txBody>
      </p:sp>
      <p:sp>
        <p:nvSpPr>
          <p:cNvPr id="8" name="Obdélník 7"/>
          <p:cNvSpPr/>
          <p:nvPr/>
        </p:nvSpPr>
        <p:spPr>
          <a:xfrm>
            <a:off x="5370490" y="3429000"/>
            <a:ext cx="2908479" cy="148107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 smtClean="0"/>
          </a:p>
          <a:p>
            <a:pPr algn="ctr"/>
            <a:r>
              <a:rPr lang="cs-CZ" sz="2400" b="1" dirty="0" smtClean="0"/>
              <a:t>Knihovny – vzdělávání, komunita, kreativita</a:t>
            </a:r>
          </a:p>
          <a:p>
            <a:pPr algn="ctr"/>
            <a:endParaRPr lang="cs-CZ" sz="2400" b="1" dirty="0"/>
          </a:p>
        </p:txBody>
      </p:sp>
      <p:sp>
        <p:nvSpPr>
          <p:cNvPr id="9" name="Obdélník 8"/>
          <p:cNvSpPr/>
          <p:nvPr/>
        </p:nvSpPr>
        <p:spPr>
          <a:xfrm>
            <a:off x="824247" y="5147318"/>
            <a:ext cx="3000777" cy="14810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Výstavba a rekonstrukce knihoven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370490" y="5147318"/>
            <a:ext cx="2908479" cy="148107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Vzdělávání a odměňování pracovníků</a:t>
            </a:r>
            <a:endParaRPr lang="cs-CZ" sz="2400" b="1" dirty="0"/>
          </a:p>
        </p:txBody>
      </p:sp>
      <p:sp>
        <p:nvSpPr>
          <p:cNvPr id="11" name="Obdélník 10"/>
          <p:cNvSpPr/>
          <p:nvPr/>
        </p:nvSpPr>
        <p:spPr>
          <a:xfrm>
            <a:off x="3097369" y="2983612"/>
            <a:ext cx="3000776" cy="24227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Změnit vnímání knihoven ze strany veřejnosti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14756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29964"/>
          </a:xfrm>
        </p:spPr>
        <p:txBody>
          <a:bodyPr>
            <a:normAutofit/>
          </a:bodyPr>
          <a:lstStyle/>
          <a:p>
            <a:r>
              <a:rPr lang="cs-CZ" sz="4000" dirty="0" smtClean="0"/>
              <a:t>Koncepce </a:t>
            </a:r>
            <a:r>
              <a:rPr lang="cs-CZ" sz="4000" dirty="0"/>
              <a:t>rozvoje knihoven na léta 2016 - 2020 s výhledem do roku </a:t>
            </a:r>
            <a:r>
              <a:rPr lang="cs-CZ" sz="4000" dirty="0" smtClean="0"/>
              <a:t>2025</a:t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 smtClean="0"/>
              <a:t>Inspirace a zdroje </a:t>
            </a:r>
            <a:endParaRPr lang="cs-CZ" sz="40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143000" y="4580832"/>
            <a:ext cx="6858000" cy="20260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PhDr</a:t>
            </a:r>
            <a:r>
              <a:rPr lang="cs-CZ" sz="2000" dirty="0"/>
              <a:t>. Vít Richter, </a:t>
            </a:r>
            <a:endParaRPr lang="cs-CZ" sz="2000" dirty="0" smtClean="0"/>
          </a:p>
          <a:p>
            <a:r>
              <a:rPr lang="cs-CZ" sz="2000" dirty="0" smtClean="0"/>
              <a:t>Sekce veřejných knihoven SKIP</a:t>
            </a:r>
          </a:p>
          <a:p>
            <a:r>
              <a:rPr lang="cs-CZ" sz="2000" dirty="0" smtClean="0"/>
              <a:t> 19.11.2015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69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Plán </a:t>
            </a:r>
            <a:r>
              <a:rPr lang="cs-CZ" sz="4400" dirty="0" smtClean="0"/>
              <a:t>implementace</a:t>
            </a:r>
            <a:br>
              <a:rPr lang="cs-CZ" sz="4400" dirty="0" smtClean="0"/>
            </a:br>
            <a:r>
              <a:rPr lang="cs-CZ" sz="4400" dirty="0" smtClean="0"/>
              <a:t>Státní </a:t>
            </a:r>
            <a:r>
              <a:rPr lang="cs-CZ" sz="4400" dirty="0"/>
              <a:t>kulturní </a:t>
            </a:r>
            <a:r>
              <a:rPr lang="cs-CZ" sz="4400" dirty="0" smtClean="0"/>
              <a:t>politiky </a:t>
            </a:r>
            <a:r>
              <a:rPr lang="cs-CZ" sz="4400" dirty="0"/>
              <a:t>na léta 2015-2020 (s výhledem do roku </a:t>
            </a:r>
            <a:r>
              <a:rPr lang="cs-CZ" sz="4400" dirty="0" smtClean="0"/>
              <a:t>2025)</a:t>
            </a:r>
            <a:endParaRPr lang="cs-CZ" sz="44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Na co chceme (potřebujeme) finanční podporu ze státního rozpočtu?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98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Hlavní oblasti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Podpora vzdělávací role knihoven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Podpora </a:t>
            </a:r>
            <a:r>
              <a:rPr lang="cs-CZ" dirty="0"/>
              <a:t>výstavby a rekonstrukce </a:t>
            </a:r>
            <a:r>
              <a:rPr lang="cs-CZ" dirty="0" smtClean="0"/>
              <a:t>knihoven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Odstraňování bariér, spolupráce, efektivnost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Podporovat akviziční činnost knihoven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Digitalizace knihovních fondů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Trvalé uchování tradičních a digitálních dokumentů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Služby knihoven v digitálním prostředí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Pracovníci – jejich vzdělávání a odměňování</a:t>
            </a:r>
          </a:p>
        </p:txBody>
      </p:sp>
    </p:spTree>
    <p:extLst>
      <p:ext uri="{BB962C8B-B14F-4D97-AF65-F5344CB8AC3E}">
        <p14:creationId xmlns:p14="http://schemas.microsoft.com/office/powerpoint/2010/main" val="411151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Hlavní oblasti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8650" y="1519707"/>
            <a:ext cx="7886700" cy="5125792"/>
          </a:xfrm>
        </p:spPr>
        <p:txBody>
          <a:bodyPr>
            <a:normAutofit/>
          </a:bodyPr>
          <a:lstStyle/>
          <a:p>
            <a:r>
              <a:rPr lang="cs-CZ" dirty="0" smtClean="0"/>
              <a:t>Podpora </a:t>
            </a:r>
            <a:r>
              <a:rPr lang="cs-CZ" dirty="0"/>
              <a:t>vzdělávací </a:t>
            </a:r>
            <a:r>
              <a:rPr lang="cs-CZ" dirty="0" smtClean="0"/>
              <a:t>role knihoven</a:t>
            </a:r>
          </a:p>
          <a:p>
            <a:pPr lvl="1"/>
            <a:r>
              <a:rPr lang="cs-CZ" dirty="0" smtClean="0"/>
              <a:t>Čtenářská, informační, digitální gramotnost, občanské vzdělávání</a:t>
            </a:r>
          </a:p>
          <a:p>
            <a:r>
              <a:rPr lang="cs-CZ" dirty="0" smtClean="0"/>
              <a:t>Knihovna jako kulturní a vzdělávací centrum</a:t>
            </a:r>
          </a:p>
          <a:p>
            <a:r>
              <a:rPr lang="cs-CZ" dirty="0"/>
              <a:t>Odstraňování bariér</a:t>
            </a:r>
          </a:p>
          <a:p>
            <a:pPr marL="685800" lvl="2">
              <a:spcBef>
                <a:spcPts val="1000"/>
              </a:spcBef>
            </a:pPr>
            <a:r>
              <a:rPr lang="cs-CZ" sz="2400" dirty="0">
                <a:solidFill>
                  <a:srgbClr val="FF0000"/>
                </a:solidFill>
              </a:rPr>
              <a:t>Spolupráce, služby pro specifické skupiny, dostupnost služeb v digitálním prostředí</a:t>
            </a:r>
          </a:p>
          <a:p>
            <a:r>
              <a:rPr lang="cs-CZ" dirty="0" smtClean="0"/>
              <a:t>Podpora </a:t>
            </a:r>
            <a:r>
              <a:rPr lang="cs-CZ" dirty="0"/>
              <a:t>výstavby a rekonstrukce </a:t>
            </a:r>
            <a:r>
              <a:rPr lang="cs-CZ" dirty="0" smtClean="0"/>
              <a:t>knihoven</a:t>
            </a:r>
          </a:p>
          <a:p>
            <a:pPr lvl="1"/>
            <a:r>
              <a:rPr lang="cs-CZ" dirty="0" smtClean="0"/>
              <a:t>Metodické centrum</a:t>
            </a:r>
          </a:p>
          <a:p>
            <a:pPr lvl="1"/>
            <a:r>
              <a:rPr lang="cs-CZ" dirty="0" smtClean="0"/>
              <a:t>Dotační program na podporu výstavby knihoven</a:t>
            </a:r>
          </a:p>
          <a:p>
            <a:pPr lvl="1"/>
            <a:r>
              <a:rPr lang="cs-CZ" dirty="0" smtClean="0"/>
              <a:t>IROP – krajské knihovny, MAS</a:t>
            </a:r>
          </a:p>
          <a:p>
            <a:pPr lvl="1"/>
            <a:r>
              <a:rPr lang="cs-CZ" dirty="0" smtClean="0"/>
              <a:t>Novostavba Národní knihovny ČR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7446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8215"/>
          </a:xfrm>
        </p:spPr>
        <p:txBody>
          <a:bodyPr>
            <a:normAutofit/>
          </a:bodyPr>
          <a:lstStyle/>
          <a:p>
            <a:r>
              <a:rPr lang="cs-CZ" sz="4000" dirty="0"/>
              <a:t>Hlavní oblasti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90918"/>
            <a:ext cx="7886700" cy="5095225"/>
          </a:xfrm>
        </p:spPr>
        <p:txBody>
          <a:bodyPr>
            <a:normAutofit/>
          </a:bodyPr>
          <a:lstStyle/>
          <a:p>
            <a:r>
              <a:rPr lang="cs-CZ" dirty="0" smtClean="0"/>
              <a:t>Podporovat </a:t>
            </a:r>
            <a:r>
              <a:rPr lang="cs-CZ" dirty="0"/>
              <a:t>akviziční činnost knihoven</a:t>
            </a:r>
            <a:endParaRPr lang="cs-CZ" dirty="0" smtClean="0"/>
          </a:p>
          <a:p>
            <a:pPr lvl="1"/>
            <a:r>
              <a:rPr lang="cs-CZ" dirty="0" smtClean="0"/>
              <a:t>Dotační </a:t>
            </a:r>
            <a:r>
              <a:rPr lang="cs-CZ" dirty="0" smtClean="0"/>
              <a:t>programy na podporu doplňování knihovních fondů</a:t>
            </a:r>
          </a:p>
          <a:p>
            <a:pPr lvl="1"/>
            <a:r>
              <a:rPr lang="cs-CZ" dirty="0"/>
              <a:t>Zajištění elektronických informačních zdrojů pro veřejnost </a:t>
            </a:r>
          </a:p>
          <a:p>
            <a:pPr lvl="1"/>
            <a:r>
              <a:rPr lang="cs-CZ" dirty="0"/>
              <a:t>Zajištění elektronických informačních zdrojů pro </a:t>
            </a:r>
            <a:r>
              <a:rPr lang="cs-CZ" dirty="0" err="1" smtClean="0"/>
              <a:t>VaV</a:t>
            </a:r>
            <a:r>
              <a:rPr lang="cs-CZ" dirty="0" smtClean="0"/>
              <a:t>, </a:t>
            </a:r>
            <a:r>
              <a:rPr lang="cs-CZ" dirty="0"/>
              <a:t>Národní licenční centrum</a:t>
            </a:r>
          </a:p>
          <a:p>
            <a:r>
              <a:rPr lang="cs-CZ" dirty="0" smtClean="0"/>
              <a:t>Regionální funkce knihoven</a:t>
            </a:r>
            <a:endParaRPr lang="cs-CZ" dirty="0" smtClean="0"/>
          </a:p>
          <a:p>
            <a:r>
              <a:rPr lang="cs-CZ" dirty="0"/>
              <a:t>Ekonomická efektivnost, kvalita, zpětná vazba</a:t>
            </a:r>
          </a:p>
          <a:p>
            <a:pPr lvl="1"/>
            <a:r>
              <a:rPr lang="cs-CZ" dirty="0"/>
              <a:t>Pokračování ROI</a:t>
            </a:r>
          </a:p>
          <a:p>
            <a:pPr lvl="1"/>
            <a:r>
              <a:rPr lang="cs-CZ" dirty="0" err="1"/>
              <a:t>Benchmarking</a:t>
            </a:r>
            <a:r>
              <a:rPr lang="cs-CZ" dirty="0"/>
              <a:t> knihoven</a:t>
            </a:r>
          </a:p>
          <a:p>
            <a:pPr lvl="1"/>
            <a:r>
              <a:rPr lang="cs-CZ" dirty="0"/>
              <a:t>Standard VKIS</a:t>
            </a:r>
          </a:p>
          <a:p>
            <a:pPr lvl="1"/>
            <a:r>
              <a:rPr lang="cs-CZ" dirty="0"/>
              <a:t>Průzkumy čtenářství dospělých, dětí a mládeže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070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80304"/>
            <a:ext cx="7886700" cy="914401"/>
          </a:xfrm>
        </p:spPr>
        <p:txBody>
          <a:bodyPr>
            <a:normAutofit/>
          </a:bodyPr>
          <a:lstStyle/>
          <a:p>
            <a:r>
              <a:rPr lang="cs-CZ" dirty="0"/>
              <a:t>Hlavní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94706"/>
            <a:ext cx="7886700" cy="5394994"/>
          </a:xfrm>
        </p:spPr>
        <p:txBody>
          <a:bodyPr>
            <a:normAutofit/>
          </a:bodyPr>
          <a:lstStyle/>
          <a:p>
            <a:r>
              <a:rPr lang="cs-CZ" dirty="0"/>
              <a:t>Trvalé uchování knihovních fondů tradičních dokumentů</a:t>
            </a:r>
          </a:p>
          <a:p>
            <a:pPr lvl="1"/>
            <a:r>
              <a:rPr lang="cs-CZ" dirty="0" smtClean="0"/>
              <a:t>Realizace </a:t>
            </a:r>
            <a:r>
              <a:rPr lang="cs-CZ" dirty="0"/>
              <a:t>Koncepce trvalého uchování knihovních </a:t>
            </a:r>
            <a:r>
              <a:rPr lang="cs-CZ" dirty="0" smtClean="0"/>
              <a:t>fondů</a:t>
            </a:r>
          </a:p>
          <a:p>
            <a:pPr lvl="1"/>
            <a:r>
              <a:rPr lang="cs-CZ" dirty="0" smtClean="0"/>
              <a:t>Vybudování </a:t>
            </a:r>
            <a:r>
              <a:rPr lang="cs-CZ" dirty="0" smtClean="0"/>
              <a:t>ústřední depozitní knihovny</a:t>
            </a:r>
          </a:p>
          <a:p>
            <a:pPr lvl="1"/>
            <a:r>
              <a:rPr lang="cs-CZ" dirty="0" smtClean="0"/>
              <a:t>Založení centra </a:t>
            </a:r>
            <a:r>
              <a:rPr lang="cs-CZ" dirty="0"/>
              <a:t>konzervace novodobých </a:t>
            </a:r>
            <a:r>
              <a:rPr lang="cs-CZ" dirty="0" smtClean="0"/>
              <a:t>dokumentů, hromadné </a:t>
            </a:r>
            <a:r>
              <a:rPr lang="cs-CZ" dirty="0"/>
              <a:t>odkyselení knihovních </a:t>
            </a:r>
            <a:r>
              <a:rPr lang="cs-CZ" dirty="0" smtClean="0"/>
              <a:t>fondů</a:t>
            </a:r>
          </a:p>
          <a:p>
            <a:pPr lvl="1"/>
            <a:r>
              <a:rPr lang="cs-CZ" dirty="0" smtClean="0"/>
              <a:t>Standardy </a:t>
            </a:r>
            <a:r>
              <a:rPr lang="cs-CZ" dirty="0"/>
              <a:t>pro bezpečné uložení a ochranu </a:t>
            </a:r>
            <a:r>
              <a:rPr lang="cs-CZ" dirty="0" smtClean="0"/>
              <a:t>KF</a:t>
            </a:r>
            <a:endParaRPr lang="cs-CZ" dirty="0" smtClean="0"/>
          </a:p>
          <a:p>
            <a:pPr lvl="1"/>
            <a:r>
              <a:rPr lang="cs-CZ" dirty="0" smtClean="0"/>
              <a:t>Archivace </a:t>
            </a:r>
            <a:r>
              <a:rPr lang="cs-CZ" dirty="0"/>
              <a:t>digitálních dokumentů na fyzických </a:t>
            </a:r>
            <a:r>
              <a:rPr lang="cs-CZ" dirty="0" smtClean="0"/>
              <a:t>médiích</a:t>
            </a:r>
          </a:p>
          <a:p>
            <a:r>
              <a:rPr lang="cs-CZ" dirty="0" smtClean="0"/>
              <a:t>Digitalizace knihovních fondů</a:t>
            </a:r>
          </a:p>
          <a:p>
            <a:pPr lvl="1"/>
            <a:r>
              <a:rPr lang="cs-CZ" dirty="0" smtClean="0"/>
              <a:t>Pokračování </a:t>
            </a:r>
            <a:r>
              <a:rPr lang="cs-CZ" dirty="0"/>
              <a:t>digitalizace knihovních fondů</a:t>
            </a:r>
          </a:p>
          <a:p>
            <a:pPr lvl="1"/>
            <a:r>
              <a:rPr lang="cs-CZ" dirty="0" smtClean="0"/>
              <a:t>Vybudování </a:t>
            </a:r>
            <a:r>
              <a:rPr lang="cs-CZ" dirty="0"/>
              <a:t>Metodického centra digitalizace knihovních </a:t>
            </a:r>
            <a:r>
              <a:rPr lang="cs-CZ" dirty="0" smtClean="0"/>
              <a:t>dokumentů</a:t>
            </a:r>
          </a:p>
          <a:p>
            <a:pPr lvl="1"/>
            <a:r>
              <a:rPr lang="cs-CZ" dirty="0" smtClean="0"/>
              <a:t>Koordinace</a:t>
            </a:r>
            <a:r>
              <a:rPr lang="cs-CZ" dirty="0"/>
              <a:t>, standardizace digitalizace v knihovnách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28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1820" y="206062"/>
            <a:ext cx="8706118" cy="579549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Hlavní </a:t>
            </a:r>
            <a:r>
              <a:rPr lang="cs-CZ" sz="3600" dirty="0" smtClean="0"/>
              <a:t>oblasti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43189"/>
            <a:ext cx="7886700" cy="5133774"/>
          </a:xfrm>
        </p:spPr>
        <p:txBody>
          <a:bodyPr>
            <a:normAutofit fontScale="92500"/>
          </a:bodyPr>
          <a:lstStyle/>
          <a:p>
            <a:r>
              <a:rPr lang="cs-CZ" dirty="0"/>
              <a:t>Dlouhodobé uchování digitálních </a:t>
            </a:r>
            <a:r>
              <a:rPr lang="cs-CZ" dirty="0" smtClean="0"/>
              <a:t>dokumentů</a:t>
            </a:r>
          </a:p>
          <a:p>
            <a:pPr lvl="1"/>
            <a:r>
              <a:rPr lang="cs-CZ" dirty="0" smtClean="0"/>
              <a:t>Koncepce </a:t>
            </a:r>
            <a:r>
              <a:rPr lang="cs-CZ" dirty="0"/>
              <a:t>dlouhodobé ochrany digitálních </a:t>
            </a:r>
            <a:r>
              <a:rPr lang="cs-CZ" dirty="0" smtClean="0"/>
              <a:t>dat </a:t>
            </a:r>
          </a:p>
          <a:p>
            <a:pPr lvl="1"/>
            <a:r>
              <a:rPr lang="cs-CZ" dirty="0" smtClean="0"/>
              <a:t>Legislativní </a:t>
            </a:r>
            <a:r>
              <a:rPr lang="cs-CZ" dirty="0"/>
              <a:t>úprava trvalé ochrany digitálních dat v </a:t>
            </a:r>
            <a:r>
              <a:rPr lang="cs-CZ" dirty="0" smtClean="0"/>
              <a:t>knihovnách</a:t>
            </a:r>
          </a:p>
          <a:p>
            <a:pPr lvl="1"/>
            <a:r>
              <a:rPr lang="cs-CZ" dirty="0" smtClean="0"/>
              <a:t>Metodické centrum </a:t>
            </a:r>
            <a:r>
              <a:rPr lang="cs-CZ" dirty="0"/>
              <a:t>pro dlouhodobou ochranu digitálních dat </a:t>
            </a:r>
          </a:p>
          <a:p>
            <a:pPr lvl="1"/>
            <a:r>
              <a:rPr lang="cs-CZ" dirty="0" smtClean="0"/>
              <a:t>Zajištění </a:t>
            </a:r>
            <a:r>
              <a:rPr lang="cs-CZ" dirty="0"/>
              <a:t>rozvoje a provozu systému LTP </a:t>
            </a:r>
            <a:r>
              <a:rPr lang="cs-CZ" dirty="0" smtClean="0"/>
              <a:t>NK ČR</a:t>
            </a:r>
            <a:r>
              <a:rPr lang="cs-CZ" dirty="0" smtClean="0"/>
              <a:t>, b</a:t>
            </a:r>
            <a:r>
              <a:rPr lang="cs-CZ" dirty="0" smtClean="0"/>
              <a:t>udování </a:t>
            </a:r>
            <a:r>
              <a:rPr lang="cs-CZ" dirty="0"/>
              <a:t>sítě certifikovaných úložišť v jednotlivých </a:t>
            </a:r>
            <a:r>
              <a:rPr lang="cs-CZ" dirty="0" smtClean="0"/>
              <a:t>knihovnách </a:t>
            </a:r>
            <a:endParaRPr lang="cs-CZ" dirty="0"/>
          </a:p>
          <a:p>
            <a:r>
              <a:rPr lang="cs-CZ" dirty="0"/>
              <a:t>Uchování národního kulturního dědictví vzniklého v elektronické </a:t>
            </a:r>
            <a:r>
              <a:rPr lang="cs-CZ" dirty="0" smtClean="0"/>
              <a:t>podobě</a:t>
            </a:r>
          </a:p>
          <a:p>
            <a:pPr lvl="1"/>
            <a:r>
              <a:rPr lang="cs-CZ" dirty="0" smtClean="0"/>
              <a:t>Rozvoj </a:t>
            </a:r>
            <a:r>
              <a:rPr lang="cs-CZ" dirty="0"/>
              <a:t>a </a:t>
            </a:r>
            <a:r>
              <a:rPr lang="cs-CZ" dirty="0" smtClean="0"/>
              <a:t>provoz </a:t>
            </a:r>
            <a:r>
              <a:rPr lang="cs-CZ" dirty="0"/>
              <a:t>systému </a:t>
            </a:r>
            <a:r>
              <a:rPr lang="cs-CZ" dirty="0" err="1"/>
              <a:t>WebArchiv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Zavedení </a:t>
            </a:r>
            <a:r>
              <a:rPr lang="cs-CZ" dirty="0"/>
              <a:t>povinného výtisku elektronických publikací</a:t>
            </a:r>
          </a:p>
          <a:p>
            <a:pPr lvl="1"/>
            <a:r>
              <a:rPr lang="cs-CZ" dirty="0" smtClean="0"/>
              <a:t>Identifikační </a:t>
            </a:r>
            <a:r>
              <a:rPr lang="cs-CZ" dirty="0"/>
              <a:t>služby persistentních identifikátorů pro </a:t>
            </a:r>
            <a:r>
              <a:rPr lang="cs-CZ" dirty="0" err="1"/>
              <a:t>born</a:t>
            </a:r>
            <a:r>
              <a:rPr lang="cs-CZ" dirty="0"/>
              <a:t> </a:t>
            </a:r>
            <a:r>
              <a:rPr lang="cs-CZ" dirty="0" err="1"/>
              <a:t>digital</a:t>
            </a:r>
            <a:r>
              <a:rPr lang="cs-CZ" dirty="0"/>
              <a:t> dokumenty</a:t>
            </a:r>
          </a:p>
          <a:p>
            <a:r>
              <a:rPr lang="cs-CZ" dirty="0"/>
              <a:t>Uchování a zpřístupnění národního zvukového dědictví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9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3574"/>
          </a:xfrm>
        </p:spPr>
        <p:txBody>
          <a:bodyPr>
            <a:normAutofit fontScale="90000"/>
          </a:bodyPr>
          <a:lstStyle/>
          <a:p>
            <a:r>
              <a:rPr lang="cs-CZ" dirty="0"/>
              <a:t>Hlavní </a:t>
            </a:r>
            <a:r>
              <a:rPr lang="cs-CZ" dirty="0" smtClean="0"/>
              <a:t>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219200"/>
            <a:ext cx="7886700" cy="5384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Zpřístupnění výsledků digitalizace </a:t>
            </a:r>
            <a:endParaRPr lang="cs-CZ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Podpora rozvoje digitálních knihoven</a:t>
            </a:r>
          </a:p>
          <a:p>
            <a:pPr marL="685800" lvl="3">
              <a:lnSpc>
                <a:spcPct val="120000"/>
              </a:lnSpc>
              <a:spcBef>
                <a:spcPts val="0"/>
              </a:spcBef>
            </a:pPr>
            <a:r>
              <a:rPr lang="cs-CZ" sz="2400" dirty="0">
                <a:solidFill>
                  <a:srgbClr val="FF0000"/>
                </a:solidFill>
              </a:rPr>
              <a:t>Rozvíjet systém zpřístupnění digitálního obsahu</a:t>
            </a:r>
          </a:p>
          <a:p>
            <a:pPr marL="1143000" lvl="4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Kramerius, Česká digitální knihovna, </a:t>
            </a:r>
            <a:r>
              <a:rPr lang="cs-CZ" sz="2000" dirty="0" err="1"/>
              <a:t>Manuscriptorium</a:t>
            </a:r>
            <a:endParaRPr lang="cs-CZ" sz="1600" dirty="0"/>
          </a:p>
          <a:p>
            <a:pPr marL="685800" lvl="3">
              <a:lnSpc>
                <a:spcPct val="120000"/>
              </a:lnSpc>
              <a:spcBef>
                <a:spcPts val="0"/>
              </a:spcBef>
            </a:pPr>
            <a:r>
              <a:rPr lang="cs-CZ" sz="2400" dirty="0">
                <a:solidFill>
                  <a:srgbClr val="FF0000"/>
                </a:solidFill>
              </a:rPr>
              <a:t>Rozvoj webových a mobilních aplikací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Centrální systém zpřístupnění děl nedostupných na trhu a dalších e-dokumentů 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/>
              <a:t>Centrální </a:t>
            </a:r>
            <a:r>
              <a:rPr lang="cs-CZ" dirty="0" smtClean="0"/>
              <a:t>portál </a:t>
            </a:r>
            <a:r>
              <a:rPr lang="cs-CZ" dirty="0" smtClean="0"/>
              <a:t>knihoven</a:t>
            </a:r>
          </a:p>
          <a:p>
            <a:pPr marL="228600" lvl="1">
              <a:lnSpc>
                <a:spcPct val="120000"/>
              </a:lnSpc>
              <a:spcBef>
                <a:spcPts val="0"/>
              </a:spcBef>
            </a:pPr>
            <a:r>
              <a:rPr lang="cs-CZ" sz="2800" dirty="0">
                <a:solidFill>
                  <a:schemeClr val="tx1"/>
                </a:solidFill>
              </a:rPr>
              <a:t>Uzavírání licencí a zpřístupnění digitálních dokumentů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22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988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2633</TotalTime>
  <Words>1033</Words>
  <Application>Microsoft Office PowerPoint</Application>
  <PresentationFormat>Předvádění na obrazovce (4:3)</PresentationFormat>
  <Paragraphs>166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Arial Narrow</vt:lpstr>
      <vt:lpstr>Calibri</vt:lpstr>
      <vt:lpstr>Motiv Office</vt:lpstr>
      <vt:lpstr>Koncepce rozvoje knihoven na léta 2016 - 2020 s výhledem do roku 2025  Inspirace a zdroje </vt:lpstr>
      <vt:lpstr>Obsah</vt:lpstr>
      <vt:lpstr>Plán implementace Státní kulturní politiky na léta 2015-2020 (s výhledem do roku 2025)</vt:lpstr>
      <vt:lpstr>Hlavní oblasti</vt:lpstr>
      <vt:lpstr>Hlavní oblasti</vt:lpstr>
      <vt:lpstr>Hlavní oblasti</vt:lpstr>
      <vt:lpstr>Hlavní oblasti</vt:lpstr>
      <vt:lpstr>Hlavní oblasti</vt:lpstr>
      <vt:lpstr>Hlavní oblasti</vt:lpstr>
      <vt:lpstr>Vzdělávání pracovníků knihoven</vt:lpstr>
      <vt:lpstr>Platového ocenění zaměstnanců kulturního sektoru </vt:lpstr>
      <vt:lpstr>Související strategické materiály</vt:lpstr>
      <vt:lpstr>Dlouhodobý záměr vzdělávání a rozvoje vzdělávací soustavy ČR 2015-2020</vt:lpstr>
      <vt:lpstr>Koncepce podpory mládeže na období 2014 – 2020</vt:lpstr>
      <vt:lpstr>Koncepce podpory mládeže na období 2014 – 2020</vt:lpstr>
      <vt:lpstr>Koncepce podpory mládeže na období 2014 – 2020</vt:lpstr>
      <vt:lpstr>Koncepce podpory mládeže na období 2014 – 2020</vt:lpstr>
      <vt:lpstr>Koncepce podpory mládeže na období 2014 – 2020</vt:lpstr>
      <vt:lpstr>Národní akční plán podporující pozitivní stárnutí pro období let 2013 až 2017</vt:lpstr>
      <vt:lpstr>Národní akční plán podporující pozitivní stárnutí pro období let 2013 až 2017</vt:lpstr>
      <vt:lpstr>Strategie digitální gramotnosti ČR na období 2015 – 2020</vt:lpstr>
      <vt:lpstr>Hlavní akcenty</vt:lpstr>
      <vt:lpstr>Koncepce rozvoje knihoven na léta 2016 - 2020 s výhledem do roku 2025  Inspirace a zdroje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Vytvoření Centrálního adresáře knihoven</dc:title>
  <dc:creator>Richter Vít</dc:creator>
  <cp:lastModifiedBy>Richter Vít</cp:lastModifiedBy>
  <cp:revision>103</cp:revision>
  <dcterms:created xsi:type="dcterms:W3CDTF">2014-12-07T13:14:13Z</dcterms:created>
  <dcterms:modified xsi:type="dcterms:W3CDTF">2015-11-19T07:31:15Z</dcterms:modified>
</cp:coreProperties>
</file>