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35"/>
  </p:notesMasterIdLst>
  <p:sldIdLst>
    <p:sldId id="256" r:id="rId2"/>
    <p:sldId id="433" r:id="rId3"/>
    <p:sldId id="440" r:id="rId4"/>
    <p:sldId id="450" r:id="rId5"/>
    <p:sldId id="428" r:id="rId6"/>
    <p:sldId id="442" r:id="rId7"/>
    <p:sldId id="443" r:id="rId8"/>
    <p:sldId id="451" r:id="rId9"/>
    <p:sldId id="454" r:id="rId10"/>
    <p:sldId id="455" r:id="rId11"/>
    <p:sldId id="456" r:id="rId12"/>
    <p:sldId id="457" r:id="rId13"/>
    <p:sldId id="444" r:id="rId14"/>
    <p:sldId id="448" r:id="rId15"/>
    <p:sldId id="464" r:id="rId16"/>
    <p:sldId id="465" r:id="rId17"/>
    <p:sldId id="435" r:id="rId18"/>
    <p:sldId id="447" r:id="rId19"/>
    <p:sldId id="449" r:id="rId20"/>
    <p:sldId id="458" r:id="rId21"/>
    <p:sldId id="460" r:id="rId22"/>
    <p:sldId id="461" r:id="rId23"/>
    <p:sldId id="462" r:id="rId24"/>
    <p:sldId id="452" r:id="rId25"/>
    <p:sldId id="468" r:id="rId26"/>
    <p:sldId id="467" r:id="rId27"/>
    <p:sldId id="463" r:id="rId28"/>
    <p:sldId id="469" r:id="rId29"/>
    <p:sldId id="470" r:id="rId30"/>
    <p:sldId id="471" r:id="rId31"/>
    <p:sldId id="472" r:id="rId32"/>
    <p:sldId id="473" r:id="rId33"/>
    <p:sldId id="474" r:id="rId34"/>
  </p:sldIdLst>
  <p:sldSz cx="9144000" cy="6858000" type="screen4x3"/>
  <p:notesSz cx="6735763" cy="9866313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3583" autoAdjust="0"/>
    <p:restoredTop sz="92586" autoAdjust="0"/>
  </p:normalViewPr>
  <p:slideViewPr>
    <p:cSldViewPr>
      <p:cViewPr varScale="1">
        <p:scale>
          <a:sx n="105" d="100"/>
          <a:sy n="105" d="100"/>
        </p:scale>
        <p:origin x="-106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7" d="100"/>
        <a:sy n="77" d="100"/>
      </p:scale>
      <p:origin x="0" y="400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713DD94F-8E1A-4E1C-B065-7788FF43AFD6}" type="datetimeFigureOut">
              <a:rPr lang="cs-CZ"/>
              <a:pPr>
                <a:defRPr/>
              </a:pPr>
              <a:t>14.11.2014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 smtClean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3100" y="4686300"/>
            <a:ext cx="5389563" cy="444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39A04FF3-E82E-4148-B801-172B2BB4270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9026267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5" name="Zaoblený obdélník 4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Obdélník 5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Obdélník 6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Obdélník 9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cs-CZ" smtClean="0"/>
              <a:t>Klepnutím lze upravit styl předlohy podnadpisů.</a:t>
            </a:r>
            <a:endParaRPr lang="en-US"/>
          </a:p>
        </p:txBody>
      </p:sp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11" name="Zástupný symbol pro datum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566699-7A4F-4FB5-9F0E-505E5F14B7CC}" type="datetimeFigureOut">
              <a:rPr lang="cs-CZ"/>
              <a:pPr>
                <a:defRPr/>
              </a:pPr>
              <a:t>14.11.2014</a:t>
            </a:fld>
            <a:endParaRPr lang="cs-CZ"/>
          </a:p>
        </p:txBody>
      </p:sp>
      <p:sp>
        <p:nvSpPr>
          <p:cNvPr id="12" name="Zástupný symbol pro zápatí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3" name="Zástupný symbol pro číslo snímku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86A2344-48C6-4312-A8A3-6144B73FC4B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8" name="Zástupný symbol pro obsah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E42260-D4EF-4AE6-9007-3FE49E044463}" type="datetimeFigureOut">
              <a:rPr lang="cs-CZ"/>
              <a:pPr>
                <a:defRPr/>
              </a:pPr>
              <a:t>14.11.2014</a:t>
            </a:fld>
            <a:endParaRPr lang="cs-CZ"/>
          </a:p>
        </p:txBody>
      </p:sp>
      <p:sp>
        <p:nvSpPr>
          <p:cNvPr id="5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50394A-9A2F-44D8-9FBB-0E29D113E9A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9" name="Zástupný symbol pro obsah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11" name="Zástupný symbol pro obsah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Zástupný symbol pro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33F631-38BF-425C-9388-E8272E3D4848}" type="datetimeFigureOut">
              <a:rPr lang="cs-CZ"/>
              <a:pPr>
                <a:defRPr/>
              </a:pPr>
              <a:t>14.11.2014</a:t>
            </a:fld>
            <a:endParaRPr lang="cs-CZ"/>
          </a:p>
        </p:txBody>
      </p:sp>
      <p:sp>
        <p:nvSpPr>
          <p:cNvPr id="6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3D1571-81F7-4BC4-B2A0-8476B718ECF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11" name="Zástupný symbol pro obsah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13" name="Zástupný symbol pro obsah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7" name="Zástupný symbol pro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52667F-FB8A-4ED0-B9A7-D0FD6FD395DC}" type="datetimeFigureOut">
              <a:rPr lang="cs-CZ"/>
              <a:pPr>
                <a:defRPr/>
              </a:pPr>
              <a:t>14.11.2014</a:t>
            </a:fld>
            <a:endParaRPr lang="cs-CZ"/>
          </a:p>
        </p:txBody>
      </p:sp>
      <p:sp>
        <p:nvSpPr>
          <p:cNvPr id="8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Zástupný symbol pro číslo snímk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AE0B84-42B9-4E73-8F5D-2A0BB5536BE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F8051-1F47-4FFA-A15D-ECD5A0B81F1D}" type="datetimeFigureOut">
              <a:rPr lang="cs-CZ"/>
              <a:pPr>
                <a:defRPr/>
              </a:pPr>
              <a:t>14.11.2014</a:t>
            </a:fld>
            <a:endParaRPr lang="cs-CZ"/>
          </a:p>
        </p:txBody>
      </p:sp>
      <p:sp>
        <p:nvSpPr>
          <p:cNvPr id="4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D7672C-1F0E-4E90-891B-9EF24BDD617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AC11F0-8E99-4D23-BE65-3E6C366E758E}" type="datetimeFigureOut">
              <a:rPr lang="cs-CZ"/>
              <a:pPr>
                <a:defRPr/>
              </a:pPr>
              <a:t>14.11.2014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číslo snímk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ED4467-4E4F-4920-A033-363C1D4E5F7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A7417C-151D-4E9D-8430-F8F457406F31}" type="datetimeFigureOut">
              <a:rPr lang="cs-CZ"/>
              <a:pPr>
                <a:defRPr/>
              </a:pPr>
              <a:t>14.11.2014</a:t>
            </a:fld>
            <a:endParaRPr lang="cs-CZ"/>
          </a:p>
        </p:txBody>
      </p:sp>
      <p:sp>
        <p:nvSpPr>
          <p:cNvPr id="5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0D38D4-8F29-48CE-B495-47907CB412E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AA783-8F25-45AA-BDD1-E67E62DF60F9}" type="datetimeFigureOut">
              <a:rPr lang="cs-CZ"/>
              <a:pPr>
                <a:defRPr/>
              </a:pPr>
              <a:t>14.11.2014</a:t>
            </a:fld>
            <a:endParaRPr lang="cs-CZ"/>
          </a:p>
        </p:txBody>
      </p:sp>
      <p:sp>
        <p:nvSpPr>
          <p:cNvPr id="5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B7E0F1-E28A-427A-B7CF-7E78446AFCB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8" name="Zaoblený obdélník 7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28" name="Zástupný symbol pro nadpis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  <a:endParaRPr lang="en-US" smtClean="0"/>
          </a:p>
        </p:txBody>
      </p:sp>
      <p:sp>
        <p:nvSpPr>
          <p:cNvPr id="1029" name="Zástupný symbol pro text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smtClean="0"/>
          </a:p>
        </p:txBody>
      </p:sp>
      <p:sp>
        <p:nvSpPr>
          <p:cNvPr id="14" name="Zástupný symbol pro datum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  <a:cs typeface="+mn-cs"/>
              </a:defRPr>
            </a:lvl1pPr>
          </a:lstStyle>
          <a:p>
            <a:pPr>
              <a:defRPr/>
            </a:pPr>
            <a:fld id="{ADDBFD2C-F781-41EA-9A3D-5547DBF0B7D2}" type="datetimeFigureOut">
              <a:rPr lang="cs-CZ"/>
              <a:pPr>
                <a:defRPr/>
              </a:pPr>
              <a:t>14.11.2014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23" name="Zástupný symbol pro číslo snímku 22"/>
          <p:cNvSpPr>
            <a:spLocks noGrp="1"/>
          </p:cNvSpPr>
          <p:nvPr>
            <p:ph type="sldNum" sz="quarter" idx="4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580A038E-27F5-408C-9DB0-38B51B8CCB6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4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273050" indent="-273050" algn="l" rtl="0" eaLnBrk="0" fontAlgn="base" hangingPunct="0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eaLnBrk="0" fontAlgn="base" hangingPunct="0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375"/>
        </a:spcBef>
        <a:spcAft>
          <a:spcPct val="0"/>
        </a:spcAft>
        <a:buClr>
          <a:srgbClr val="B2C1DB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375"/>
        </a:spcBef>
        <a:spcAft>
          <a:spcPct val="0"/>
        </a:spcAft>
        <a:buClr>
          <a:srgbClr val="9BBB59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75"/>
        </a:spcBef>
        <a:spcAft>
          <a:spcPct val="0"/>
        </a:spcAft>
        <a:buClr>
          <a:srgbClr val="9BBB59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www.cbvk.cz/files/manualy/pujcovani_e-knih.pdf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Podnadpis 2"/>
          <p:cNvSpPr>
            <a:spLocks noGrp="1"/>
          </p:cNvSpPr>
          <p:nvPr>
            <p:ph type="subTitle" idx="1"/>
          </p:nvPr>
        </p:nvSpPr>
        <p:spPr>
          <a:xfrm>
            <a:off x="685800" y="3962400"/>
            <a:ext cx="7632700" cy="17526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cs-CZ" sz="3000" smtClean="0"/>
              <a:t>Zuzana </a:t>
            </a:r>
            <a:r>
              <a:rPr lang="cs-CZ" sz="3000" dirty="0" smtClean="0"/>
              <a:t>Hájková</a:t>
            </a:r>
          </a:p>
          <a:p>
            <a:pPr eaLnBrk="1" hangingPunct="1">
              <a:buFont typeface="Arial" charset="0"/>
              <a:buNone/>
            </a:pPr>
            <a:endParaRPr lang="cs-CZ" sz="3000" dirty="0" smtClean="0"/>
          </a:p>
        </p:txBody>
      </p:sp>
      <p:sp>
        <p:nvSpPr>
          <p:cNvPr id="3075" name="Nadpis 1"/>
          <p:cNvSpPr>
            <a:spLocks noGrp="1"/>
          </p:cNvSpPr>
          <p:nvPr>
            <p:ph type="ctrTitle"/>
          </p:nvPr>
        </p:nvSpPr>
        <p:spPr>
          <a:xfrm>
            <a:off x="500063" y="1214438"/>
            <a:ext cx="8329612" cy="2143125"/>
          </a:xfrm>
        </p:spPr>
        <p:txBody>
          <a:bodyPr/>
          <a:lstStyle/>
          <a:p>
            <a:pPr eaLnBrk="1" hangingPunct="1"/>
            <a:r>
              <a:rPr lang="cs-CZ" smtClean="0"/>
              <a:t>Půjčování e-knih </a:t>
            </a:r>
            <a:br>
              <a:rPr lang="cs-CZ" smtClean="0"/>
            </a:br>
            <a:r>
              <a:rPr lang="cs-CZ" smtClean="0"/>
              <a:t>v Jihočeské vědecké knihovně</a:t>
            </a:r>
            <a:br>
              <a:rPr lang="cs-CZ" smtClean="0"/>
            </a:br>
            <a:r>
              <a:rPr lang="cs-CZ" smtClean="0"/>
              <a:t> v Českých Budějovicích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1638" y="5805488"/>
            <a:ext cx="936625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Informace o e-výpůjčce</a:t>
            </a:r>
          </a:p>
        </p:txBody>
      </p:sp>
      <p:sp>
        <p:nvSpPr>
          <p:cNvPr id="1536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cs-CZ" smtClean="0"/>
          </a:p>
        </p:txBody>
      </p:sp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85750" y="1657350"/>
            <a:ext cx="8586788" cy="520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12088" y="476250"/>
            <a:ext cx="936625" cy="81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Informační e-mail</a:t>
            </a:r>
          </a:p>
        </p:txBody>
      </p:sp>
      <p:pic>
        <p:nvPicPr>
          <p:cNvPr id="16387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1625600" y="1500188"/>
            <a:ext cx="5483225" cy="5214937"/>
          </a:xfrm>
          <a:noFill/>
          <a:ln>
            <a:solidFill>
              <a:schemeClr val="accent1"/>
            </a:solidFill>
          </a:ln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12088" y="476250"/>
            <a:ext cx="936625" cy="81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600" smtClean="0"/>
              <a:t>E-kniha přímo v aplikaci eReading</a:t>
            </a:r>
          </a:p>
        </p:txBody>
      </p:sp>
      <p:pic>
        <p:nvPicPr>
          <p:cNvPr id="17411" name="Picture 6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357188" y="1500188"/>
            <a:ext cx="2808287" cy="4679950"/>
          </a:xfrm>
          <a:noFill/>
          <a:ln>
            <a:solidFill>
              <a:schemeClr val="accent1"/>
            </a:solidFill>
          </a:ln>
        </p:spPr>
      </p:pic>
      <p:pic>
        <p:nvPicPr>
          <p:cNvPr id="17412" name="Picture 7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286125" y="1500188"/>
            <a:ext cx="2808288" cy="467995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7413" name="Picture 8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215063" y="1500188"/>
            <a:ext cx="2808287" cy="467995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Příprava, propagace …</a:t>
            </a:r>
          </a:p>
        </p:txBody>
      </p:sp>
      <p:sp>
        <p:nvSpPr>
          <p:cNvPr id="18435" name="Zástupný symbol pro obsah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1838325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cs-CZ" smtClean="0"/>
              <a:t>Spuštění připraveno ke Světovému dni autorských práv</a:t>
            </a:r>
          </a:p>
          <a:p>
            <a:pPr>
              <a:buFont typeface="Wingdings 2" pitchFamily="18" charset="2"/>
              <a:buNone/>
            </a:pPr>
            <a:r>
              <a:rPr lang="cs-CZ" smtClean="0"/>
              <a:t>Využití akce </a:t>
            </a:r>
            <a:r>
              <a:rPr lang="cs-CZ" i="1" smtClean="0"/>
              <a:t>Literatura žije</a:t>
            </a:r>
            <a:r>
              <a:rPr lang="cs-CZ" smtClean="0"/>
              <a:t> – 23-25.4. </a:t>
            </a:r>
          </a:p>
          <a:p>
            <a:pPr>
              <a:buFont typeface="Wingdings 2" pitchFamily="18" charset="2"/>
              <a:buNone/>
            </a:pPr>
            <a:r>
              <a:rPr lang="cs-CZ" smtClean="0"/>
              <a:t>Plakáty, záložky, tiskové zprávy, web,  maily čtenářům JVK…</a:t>
            </a:r>
          </a:p>
        </p:txBody>
      </p:sp>
      <p:pic>
        <p:nvPicPr>
          <p:cNvPr id="18436" name="Picture 10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357563" y="3071813"/>
            <a:ext cx="3044825" cy="214312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8437" name="Picture 1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143625" y="4214813"/>
            <a:ext cx="1644650" cy="24003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8438" name="Picture 1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4214813"/>
            <a:ext cx="3436938" cy="243522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8439" name="Picture 1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929563" y="2786063"/>
            <a:ext cx="995362" cy="397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0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812088" y="476250"/>
            <a:ext cx="936625" cy="81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Propagace</a:t>
            </a:r>
          </a:p>
        </p:txBody>
      </p:sp>
      <p:sp>
        <p:nvSpPr>
          <p:cNvPr id="19459" name="Zástupný symbol pro obsah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801004" cy="4910158"/>
          </a:xfrm>
        </p:spPr>
        <p:txBody>
          <a:bodyPr/>
          <a:lstStyle/>
          <a:p>
            <a:r>
              <a:rPr lang="cs-CZ" dirty="0" smtClean="0"/>
              <a:t>Adresná: </a:t>
            </a:r>
          </a:p>
          <a:p>
            <a:pPr lvl="1"/>
            <a:r>
              <a:rPr lang="cs-CZ" dirty="0" smtClean="0"/>
              <a:t>Čtenáři, které mají rezervaci na tištěnou knihu –e-mail s upozorněním na novou službu</a:t>
            </a:r>
          </a:p>
          <a:p>
            <a:pPr lvl="1"/>
            <a:r>
              <a:rPr lang="cs-CZ" dirty="0" smtClean="0"/>
              <a:t>Čtenáři, kteří již rok nevyužili služeb JVK – e-mail s informacemi, co vše knihovna nabízí, včetně e-výpůjček</a:t>
            </a:r>
          </a:p>
          <a:p>
            <a:pPr lvl="1"/>
            <a:r>
              <a:rPr lang="cs-CZ" dirty="0" smtClean="0"/>
              <a:t>Noví čtenáři – letáček při registraci</a:t>
            </a:r>
          </a:p>
          <a:p>
            <a:r>
              <a:rPr lang="cs-CZ" dirty="0" smtClean="0"/>
              <a:t>Další  – FB, letáčky, plakáty – knihy na dovolenou, zajímavé novinky z </a:t>
            </a:r>
            <a:r>
              <a:rPr lang="cs-CZ" dirty="0" err="1" smtClean="0"/>
              <a:t>eReading</a:t>
            </a:r>
            <a:endParaRPr lang="cs-CZ" dirty="0" smtClean="0"/>
          </a:p>
          <a:p>
            <a:endParaRPr lang="cs-CZ" dirty="0" smtClean="0"/>
          </a:p>
          <a:p>
            <a:r>
              <a:rPr lang="cs-CZ" dirty="0" smtClean="0"/>
              <a:t>Články o zahájení půjčování v denním tisku, TV zpravodajství, regionálním rádiu, internet. blozích</a:t>
            </a:r>
          </a:p>
        </p:txBody>
      </p:sp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12088" y="476250"/>
            <a:ext cx="936625" cy="81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428604"/>
            <a:ext cx="8287880" cy="5591196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31778" y="357166"/>
            <a:ext cx="8473448" cy="573407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Co tedy čtenářům nabízíme</a:t>
            </a:r>
          </a:p>
        </p:txBody>
      </p:sp>
      <p:sp>
        <p:nvSpPr>
          <p:cNvPr id="2048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 smtClean="0"/>
              <a:t>Vypůjčení 3 e-knih z nabídky </a:t>
            </a:r>
            <a:r>
              <a:rPr lang="cs-CZ" dirty="0" err="1" smtClean="0"/>
              <a:t>eReading</a:t>
            </a:r>
            <a:r>
              <a:rPr lang="cs-CZ" dirty="0" smtClean="0"/>
              <a:t> na 21 dní</a:t>
            </a:r>
          </a:p>
          <a:p>
            <a:r>
              <a:rPr lang="cs-CZ" dirty="0" smtClean="0"/>
              <a:t>Nabídka </a:t>
            </a:r>
            <a:r>
              <a:rPr lang="cs-CZ" dirty="0" err="1" smtClean="0"/>
              <a:t>eReading</a:t>
            </a:r>
            <a:r>
              <a:rPr lang="cs-CZ" dirty="0" smtClean="0"/>
              <a:t> – ca 1200 titulů českých nakladatelství – včetně velmi žádaných knih (Stoletý stařík, Analfabetka, Muž jménem </a:t>
            </a:r>
            <a:r>
              <a:rPr lang="cs-CZ" dirty="0" err="1" smtClean="0"/>
              <a:t>Owe</a:t>
            </a:r>
            <a:r>
              <a:rPr lang="cs-CZ" dirty="0" smtClean="0"/>
              <a:t>, knihy </a:t>
            </a:r>
            <a:r>
              <a:rPr lang="cs-CZ" dirty="0" err="1" smtClean="0"/>
              <a:t>nakl</a:t>
            </a:r>
            <a:r>
              <a:rPr lang="cs-CZ" dirty="0" smtClean="0"/>
              <a:t>. Paseka: </a:t>
            </a:r>
            <a:r>
              <a:rPr lang="cs-CZ" sz="2400" dirty="0" smtClean="0"/>
              <a:t>objev roku Magnesia litera – Tichý dech, Lístek na cestu z pekla, </a:t>
            </a:r>
            <a:r>
              <a:rPr lang="cs-CZ" sz="2400" dirty="0" err="1" smtClean="0"/>
              <a:t>Šabach</a:t>
            </a:r>
            <a:r>
              <a:rPr lang="cs-CZ" sz="2400" dirty="0" smtClean="0"/>
              <a:t>, </a:t>
            </a:r>
            <a:r>
              <a:rPr lang="cs-CZ" sz="2400" dirty="0" err="1" smtClean="0"/>
              <a:t>Legátová</a:t>
            </a:r>
            <a:r>
              <a:rPr lang="cs-CZ" dirty="0" smtClean="0"/>
              <a:t> …)</a:t>
            </a:r>
          </a:p>
          <a:p>
            <a:r>
              <a:rPr lang="cs-CZ" dirty="0" smtClean="0"/>
              <a:t>E-výpůjčka přímo z katalogu knihovny</a:t>
            </a:r>
          </a:p>
          <a:p>
            <a:r>
              <a:rPr lang="cs-CZ" dirty="0" smtClean="0"/>
              <a:t>Jednoduché stažení e-knihy do čtecího zařízení (telefon, tablet s </a:t>
            </a:r>
            <a:r>
              <a:rPr lang="cs-CZ" dirty="0" err="1" smtClean="0"/>
              <a:t>iOS</a:t>
            </a:r>
            <a:r>
              <a:rPr lang="cs-CZ" dirty="0" smtClean="0"/>
              <a:t>, Android; čtečka </a:t>
            </a:r>
            <a:r>
              <a:rPr lang="cs-CZ" dirty="0" err="1" smtClean="0"/>
              <a:t>eReading</a:t>
            </a:r>
            <a:r>
              <a:rPr lang="cs-CZ" dirty="0" smtClean="0"/>
              <a:t>)</a:t>
            </a:r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12088" y="476250"/>
            <a:ext cx="936625" cy="81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První zkušenosti</a:t>
            </a:r>
          </a:p>
        </p:txBody>
      </p:sp>
      <p:sp>
        <p:nvSpPr>
          <p:cNvPr id="21507" name="Zástupný symbol pro obsah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943880" cy="5124472"/>
          </a:xfrm>
        </p:spPr>
        <p:txBody>
          <a:bodyPr/>
          <a:lstStyle/>
          <a:p>
            <a:r>
              <a:rPr lang="cs-CZ" dirty="0" smtClean="0"/>
              <a:t>Zájem čtenářů</a:t>
            </a:r>
          </a:p>
          <a:p>
            <a:r>
              <a:rPr lang="cs-CZ" dirty="0" smtClean="0"/>
              <a:t> rozšíření výpůjček z 2 na 3</a:t>
            </a:r>
          </a:p>
          <a:p>
            <a:r>
              <a:rPr lang="cs-CZ" dirty="0" smtClean="0"/>
              <a:t>(dotazy typu jak vrátit e-knihu, jak prodloužit)</a:t>
            </a:r>
          </a:p>
          <a:p>
            <a:r>
              <a:rPr lang="cs-CZ" b="1" dirty="0" smtClean="0"/>
              <a:t>Ke dni 3.11.:  vypůjčeno 1325 e-knih</a:t>
            </a:r>
          </a:p>
          <a:p>
            <a:r>
              <a:rPr lang="cs-CZ" dirty="0" smtClean="0"/>
              <a:t>Nejžádanější tituly:</a:t>
            </a:r>
          </a:p>
          <a:p>
            <a:pPr lvl="1"/>
            <a:r>
              <a:rPr lang="cs-CZ" dirty="0" smtClean="0"/>
              <a:t> Stoletý stařík, který vylezl z okna a zmizel (půjčeno 75x),</a:t>
            </a:r>
          </a:p>
          <a:p>
            <a:pPr lvl="1"/>
            <a:r>
              <a:rPr lang="cs-CZ" dirty="0" smtClean="0"/>
              <a:t>Analfabetka, která uměla počítat (65 x),</a:t>
            </a:r>
          </a:p>
          <a:p>
            <a:pPr lvl="1"/>
            <a:r>
              <a:rPr lang="cs-CZ" dirty="0" smtClean="0"/>
              <a:t>odborná literatura (Ženy českých panovníků, 333 tipů a triků pro digitální fotografii)</a:t>
            </a:r>
          </a:p>
          <a:p>
            <a:pPr lvl="1"/>
            <a:r>
              <a:rPr lang="cs-CZ" dirty="0" smtClean="0"/>
              <a:t>literatura pro děti a mládež (Anči a Kuba mají Kubíčka, </a:t>
            </a:r>
            <a:r>
              <a:rPr lang="cs-CZ" dirty="0" err="1" smtClean="0"/>
              <a:t>Kostičas</a:t>
            </a:r>
            <a:r>
              <a:rPr lang="cs-CZ" dirty="0" smtClean="0"/>
              <a:t>)</a:t>
            </a:r>
          </a:p>
          <a:p>
            <a:pPr>
              <a:buFont typeface="Wingdings 2" pitchFamily="18" charset="2"/>
              <a:buNone/>
            </a:pPr>
            <a:endParaRPr lang="cs-CZ" dirty="0" smtClean="0"/>
          </a:p>
        </p:txBody>
      </p:sp>
      <p:pic>
        <p:nvPicPr>
          <p:cNvPr id="21509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12088" y="476250"/>
            <a:ext cx="936625" cy="81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První zkušenosti</a:t>
            </a:r>
          </a:p>
        </p:txBody>
      </p:sp>
      <p:sp>
        <p:nvSpPr>
          <p:cNvPr id="22531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smtClean="0"/>
              <a:t>Dotazník – srpen/září 2014</a:t>
            </a:r>
          </a:p>
          <a:p>
            <a:r>
              <a:rPr lang="cs-CZ" smtClean="0"/>
              <a:t>Zaslán všem čtenářům, kteří si vypůjčili alespoň 1 e-knihu - 280</a:t>
            </a:r>
          </a:p>
          <a:p>
            <a:r>
              <a:rPr lang="cs-CZ" smtClean="0"/>
              <a:t>Výsledky</a:t>
            </a:r>
          </a:p>
          <a:p>
            <a:pPr lvl="1"/>
            <a:r>
              <a:rPr lang="cs-CZ" smtClean="0"/>
              <a:t>Vyplnilo 118 čtenářů</a:t>
            </a:r>
          </a:p>
          <a:p>
            <a:pPr lvl="1"/>
            <a:endParaRPr lang="cs-CZ" smtClean="0"/>
          </a:p>
          <a:p>
            <a:endParaRPr lang="cs-CZ" smtClean="0"/>
          </a:p>
          <a:p>
            <a:endParaRPr lang="cs-CZ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E-knihy v JVK ČB - vývoj</a:t>
            </a:r>
          </a:p>
        </p:txBody>
      </p:sp>
      <p:sp>
        <p:nvSpPr>
          <p:cNvPr id="6147" name="Zástupný symbol pro obsah 2"/>
          <p:cNvSpPr>
            <a:spLocks noGrp="1"/>
          </p:cNvSpPr>
          <p:nvPr>
            <p:ph sz="quarter" idx="1"/>
          </p:nvPr>
        </p:nvSpPr>
        <p:spPr>
          <a:xfrm>
            <a:off x="0" y="1600200"/>
            <a:ext cx="8459788" cy="311467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cs-CZ" sz="2800" smtClean="0"/>
              <a:t>Půjčování čteček v JVK</a:t>
            </a:r>
          </a:p>
          <a:p>
            <a:pPr eaLnBrk="1" hangingPunct="1"/>
            <a:r>
              <a:rPr lang="cs-CZ" smtClean="0"/>
              <a:t>od ledna 2011</a:t>
            </a:r>
          </a:p>
          <a:p>
            <a:pPr eaLnBrk="1" hangingPunct="1"/>
            <a:r>
              <a:rPr lang="cs-CZ" smtClean="0"/>
              <a:t>4 druhy čteček:  Amazon</a:t>
            </a:r>
            <a:r>
              <a:rPr lang="sv-SE" smtClean="0"/>
              <a:t> Kindle 3</a:t>
            </a:r>
            <a:r>
              <a:rPr lang="cs-CZ" smtClean="0"/>
              <a:t>,  Sony PRS-300  a Prestigio Nobile, eReading</a:t>
            </a:r>
          </a:p>
          <a:p>
            <a:pPr eaLnBrk="1" hangingPunct="1"/>
            <a:r>
              <a:rPr lang="cs-CZ" smtClean="0"/>
              <a:t>Pouze volná díla, </a:t>
            </a:r>
            <a:r>
              <a:rPr lang="pl-PL" smtClean="0"/>
              <a:t>370 děl od 44 autorů (Arbes, Čapek, Erben, Hašek, Mácha, Němcová ...)</a:t>
            </a:r>
          </a:p>
          <a:p>
            <a:pPr eaLnBrk="1" hangingPunct="1"/>
            <a:r>
              <a:rPr lang="pl-PL" smtClean="0"/>
              <a:t>Zpravodajství iDnes, Lidovky ...</a:t>
            </a:r>
          </a:p>
          <a:p>
            <a:pPr eaLnBrk="1" hangingPunct="1"/>
            <a:endParaRPr lang="sv-SE" smtClean="0"/>
          </a:p>
          <a:p>
            <a:pPr eaLnBrk="1" hangingPunct="1">
              <a:buFont typeface="Arial" charset="0"/>
              <a:buNone/>
            </a:pPr>
            <a:endParaRPr lang="cs-CZ" smtClean="0"/>
          </a:p>
        </p:txBody>
      </p:sp>
      <p:pic>
        <p:nvPicPr>
          <p:cNvPr id="6148" name="Picture 6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500688" y="4135438"/>
            <a:ext cx="3067050" cy="233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9" name="TextovéPole 7"/>
          <p:cNvSpPr txBox="1">
            <a:spLocks noChangeArrowheads="1"/>
          </p:cNvSpPr>
          <p:nvPr/>
        </p:nvSpPr>
        <p:spPr bwMode="auto">
          <a:xfrm>
            <a:off x="4572000" y="6396038"/>
            <a:ext cx="39258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i="1"/>
              <a:t>http://www.linuxexpres.cz/hardware/recenze-ctecky-knih-amazon-kindle-3</a:t>
            </a:r>
          </a:p>
        </p:txBody>
      </p:sp>
      <p:pic>
        <p:nvPicPr>
          <p:cNvPr id="615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12088" y="476250"/>
            <a:ext cx="936625" cy="81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Výsledky dotazníku:</a:t>
            </a:r>
          </a:p>
        </p:txBody>
      </p:sp>
      <p:sp>
        <p:nvSpPr>
          <p:cNvPr id="23555" name="Zástupný symbol pro obsah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872442" cy="4981596"/>
          </a:xfrm>
        </p:spPr>
        <p:txBody>
          <a:bodyPr/>
          <a:lstStyle/>
          <a:p>
            <a:r>
              <a:rPr lang="en-US" dirty="0" err="1" smtClean="0"/>
              <a:t>Proč</a:t>
            </a:r>
            <a:r>
              <a:rPr lang="en-US" dirty="0" smtClean="0"/>
              <a:t> </a:t>
            </a:r>
            <a:r>
              <a:rPr lang="en-US" dirty="0" err="1" smtClean="0"/>
              <a:t>jste</a:t>
            </a:r>
            <a:r>
              <a:rPr lang="en-US" dirty="0" smtClean="0"/>
              <a:t> </a:t>
            </a:r>
            <a:r>
              <a:rPr lang="en-US" dirty="0" err="1" smtClean="0"/>
              <a:t>vyzkoušel</a:t>
            </a:r>
            <a:r>
              <a:rPr lang="en-US" dirty="0" smtClean="0"/>
              <a:t>/a </a:t>
            </a:r>
            <a:r>
              <a:rPr lang="en-US" dirty="0" err="1" smtClean="0"/>
              <a:t>naší</a:t>
            </a:r>
            <a:r>
              <a:rPr lang="en-US" dirty="0" smtClean="0"/>
              <a:t> </a:t>
            </a:r>
            <a:r>
              <a:rPr lang="en-US" dirty="0" err="1" smtClean="0"/>
              <a:t>službu</a:t>
            </a:r>
            <a:r>
              <a:rPr lang="en-US" dirty="0" smtClean="0"/>
              <a:t> </a:t>
            </a:r>
            <a:r>
              <a:rPr lang="en-US" dirty="0" err="1" smtClean="0"/>
              <a:t>půjčování</a:t>
            </a:r>
            <a:r>
              <a:rPr lang="en-US" dirty="0" smtClean="0"/>
              <a:t> e-</a:t>
            </a:r>
            <a:r>
              <a:rPr lang="en-US" dirty="0" err="1" smtClean="0"/>
              <a:t>knih</a:t>
            </a:r>
            <a:r>
              <a:rPr lang="en-US" dirty="0" smtClean="0"/>
              <a:t>?</a:t>
            </a:r>
            <a:endParaRPr lang="cs-CZ" dirty="0" smtClean="0"/>
          </a:p>
          <a:p>
            <a:pPr lvl="1"/>
            <a:r>
              <a:rPr lang="cs-CZ" dirty="0" smtClean="0"/>
              <a:t>Zájem o e-knihy 64%, zvědavost, jak to funguje 44%</a:t>
            </a:r>
          </a:p>
          <a:p>
            <a:pPr lvl="1"/>
            <a:r>
              <a:rPr lang="cs-CZ" dirty="0" smtClean="0"/>
              <a:t>Další odpovědi</a:t>
            </a:r>
          </a:p>
          <a:p>
            <a:pPr lvl="2"/>
            <a:r>
              <a:rPr lang="cs-CZ" dirty="0" smtClean="0"/>
              <a:t>f</a:t>
            </a:r>
            <a:r>
              <a:rPr lang="en-US" dirty="0" err="1" smtClean="0"/>
              <a:t>yzický</a:t>
            </a:r>
            <a:r>
              <a:rPr lang="en-US" dirty="0" smtClean="0"/>
              <a:t> </a:t>
            </a:r>
            <a:r>
              <a:rPr lang="en-US" dirty="0" err="1" smtClean="0"/>
              <a:t>exemplář</a:t>
            </a:r>
            <a:r>
              <a:rPr lang="en-US" dirty="0" smtClean="0"/>
              <a:t> </a:t>
            </a:r>
            <a:r>
              <a:rPr lang="en-US" dirty="0" err="1" smtClean="0"/>
              <a:t>byl</a:t>
            </a:r>
            <a:r>
              <a:rPr lang="en-US" dirty="0" smtClean="0"/>
              <a:t> </a:t>
            </a:r>
            <a:r>
              <a:rPr lang="en-US" dirty="0" err="1" smtClean="0"/>
              <a:t>vypůjčený</a:t>
            </a:r>
            <a:endParaRPr lang="cs-CZ" dirty="0" smtClean="0"/>
          </a:p>
          <a:p>
            <a:pPr lvl="2"/>
            <a:r>
              <a:rPr lang="en-US" dirty="0" err="1" smtClean="0"/>
              <a:t>možnost</a:t>
            </a:r>
            <a:r>
              <a:rPr lang="en-US" dirty="0" smtClean="0"/>
              <a:t> </a:t>
            </a:r>
            <a:r>
              <a:rPr lang="en-US" dirty="0" err="1" smtClean="0"/>
              <a:t>precist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knihu</a:t>
            </a:r>
            <a:r>
              <a:rPr lang="en-US" dirty="0" smtClean="0"/>
              <a:t> </a:t>
            </a:r>
            <a:r>
              <a:rPr lang="en-US" dirty="0" err="1" smtClean="0"/>
              <a:t>hned</a:t>
            </a:r>
            <a:r>
              <a:rPr lang="en-US" dirty="0" smtClean="0"/>
              <a:t>, </a:t>
            </a:r>
            <a:r>
              <a:rPr lang="en-US" dirty="0" err="1" smtClean="0"/>
              <a:t>nemusim</a:t>
            </a:r>
            <a:r>
              <a:rPr lang="en-US" dirty="0" smtClean="0"/>
              <a:t> pro </a:t>
            </a:r>
            <a:r>
              <a:rPr lang="en-US" dirty="0" err="1" smtClean="0"/>
              <a:t>ni</a:t>
            </a:r>
            <a:r>
              <a:rPr lang="en-US" dirty="0" smtClean="0"/>
              <a:t> jet</a:t>
            </a:r>
            <a:endParaRPr lang="cs-CZ" dirty="0" smtClean="0"/>
          </a:p>
          <a:p>
            <a:pPr lvl="2"/>
            <a:r>
              <a:rPr lang="en-US" dirty="0" err="1" smtClean="0"/>
              <a:t>šetření</a:t>
            </a:r>
            <a:r>
              <a:rPr lang="en-US" dirty="0" smtClean="0"/>
              <a:t> </a:t>
            </a:r>
            <a:r>
              <a:rPr lang="en-US" dirty="0" err="1" smtClean="0"/>
              <a:t>času</a:t>
            </a:r>
            <a:r>
              <a:rPr lang="en-US" dirty="0" smtClean="0"/>
              <a:t> - </a:t>
            </a:r>
            <a:r>
              <a:rPr lang="en-US" dirty="0" err="1" smtClean="0"/>
              <a:t>není</a:t>
            </a:r>
            <a:r>
              <a:rPr lang="en-US" dirty="0" smtClean="0"/>
              <a:t> </a:t>
            </a:r>
            <a:r>
              <a:rPr lang="en-US" dirty="0" err="1" smtClean="0"/>
              <a:t>nutno</a:t>
            </a:r>
            <a:r>
              <a:rPr lang="en-US" dirty="0" smtClean="0"/>
              <a:t> </a:t>
            </a:r>
            <a:r>
              <a:rPr lang="en-US" dirty="0" err="1" smtClean="0"/>
              <a:t>jít</a:t>
            </a:r>
            <a:r>
              <a:rPr lang="en-US" dirty="0" smtClean="0"/>
              <a:t> </a:t>
            </a:r>
            <a:r>
              <a:rPr lang="en-US" dirty="0" err="1" smtClean="0"/>
              <a:t>fyzicky</a:t>
            </a:r>
            <a:r>
              <a:rPr lang="en-US" dirty="0" smtClean="0"/>
              <a:t> do </a:t>
            </a:r>
            <a:r>
              <a:rPr lang="en-US" dirty="0" err="1" smtClean="0"/>
              <a:t>knihovny</a:t>
            </a:r>
            <a:endParaRPr lang="cs-CZ" dirty="0" smtClean="0"/>
          </a:p>
          <a:p>
            <a:pPr lvl="2"/>
            <a:r>
              <a:rPr lang="en-US" dirty="0" err="1" smtClean="0"/>
              <a:t>přimět</a:t>
            </a:r>
            <a:r>
              <a:rPr lang="en-US" dirty="0" smtClean="0"/>
              <a:t> </a:t>
            </a:r>
            <a:r>
              <a:rPr lang="en-US" dirty="0" err="1" smtClean="0"/>
              <a:t>vnuka</a:t>
            </a:r>
            <a:r>
              <a:rPr lang="en-US" dirty="0" smtClean="0"/>
              <a:t> </a:t>
            </a:r>
            <a:r>
              <a:rPr lang="en-US" dirty="0" err="1" smtClean="0"/>
              <a:t>číst</a:t>
            </a:r>
            <a:r>
              <a:rPr lang="en-US" dirty="0" smtClean="0"/>
              <a:t> - </a:t>
            </a:r>
            <a:r>
              <a:rPr lang="en-US" dirty="0" err="1" smtClean="0"/>
              <a:t>čtečka</a:t>
            </a:r>
            <a:r>
              <a:rPr lang="en-US" dirty="0" smtClean="0"/>
              <a:t> </a:t>
            </a: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vysvědčení</a:t>
            </a:r>
            <a:endParaRPr lang="cs-CZ" dirty="0" smtClean="0"/>
          </a:p>
          <a:p>
            <a:pPr lvl="2"/>
            <a:r>
              <a:rPr lang="cs-CZ" dirty="0" smtClean="0"/>
              <a:t>v</a:t>
            </a:r>
            <a:r>
              <a:rPr lang="en-US" dirty="0" smtClean="0"/>
              <a:t> </a:t>
            </a:r>
            <a:r>
              <a:rPr lang="en-US" dirty="0" err="1" smtClean="0"/>
              <a:t>některých</a:t>
            </a:r>
            <a:r>
              <a:rPr lang="en-US" dirty="0" smtClean="0"/>
              <a:t> </a:t>
            </a:r>
            <a:r>
              <a:rPr lang="en-US" dirty="0" err="1" smtClean="0"/>
              <a:t>situacích</a:t>
            </a:r>
            <a:r>
              <a:rPr lang="en-US" dirty="0" smtClean="0"/>
              <a:t> je e-</a:t>
            </a:r>
            <a:r>
              <a:rPr lang="en-US" dirty="0" err="1" smtClean="0"/>
              <a:t>kniha</a:t>
            </a:r>
            <a:r>
              <a:rPr lang="en-US" dirty="0" smtClean="0"/>
              <a:t> </a:t>
            </a:r>
            <a:r>
              <a:rPr lang="en-US" dirty="0" err="1" smtClean="0"/>
              <a:t>praktičtější</a:t>
            </a:r>
            <a:r>
              <a:rPr lang="en-US" dirty="0" smtClean="0"/>
              <a:t> (</a:t>
            </a:r>
            <a:r>
              <a:rPr lang="en-US" dirty="0" err="1" smtClean="0"/>
              <a:t>dovolená</a:t>
            </a:r>
            <a:r>
              <a:rPr lang="en-US" dirty="0" smtClean="0"/>
              <a:t>, </a:t>
            </a:r>
            <a:r>
              <a:rPr lang="en-US" dirty="0" err="1" smtClean="0"/>
              <a:t>pobyt</a:t>
            </a:r>
            <a:r>
              <a:rPr lang="en-US" dirty="0" smtClean="0"/>
              <a:t> v </a:t>
            </a:r>
            <a:r>
              <a:rPr lang="en-US" dirty="0" err="1" smtClean="0"/>
              <a:t>nemocnici</a:t>
            </a:r>
            <a:r>
              <a:rPr lang="cs-CZ" dirty="0" smtClean="0"/>
              <a:t>¨, čtení v letadle</a:t>
            </a:r>
          </a:p>
          <a:p>
            <a:pPr lvl="2"/>
            <a:r>
              <a:rPr lang="cs-CZ" dirty="0" smtClean="0"/>
              <a:t> </a:t>
            </a:r>
            <a:r>
              <a:rPr lang="en-US" dirty="0" err="1" smtClean="0"/>
              <a:t>čtení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mobilním</a:t>
            </a:r>
            <a:r>
              <a:rPr lang="en-US" dirty="0" smtClean="0"/>
              <a:t> </a:t>
            </a:r>
            <a:r>
              <a:rPr lang="en-US" dirty="0" err="1" smtClean="0"/>
              <a:t>telefonu</a:t>
            </a:r>
            <a:endParaRPr lang="cs-CZ" dirty="0" smtClean="0"/>
          </a:p>
          <a:p>
            <a:r>
              <a:rPr lang="en-US" dirty="0" err="1" smtClean="0"/>
              <a:t>Byla</a:t>
            </a:r>
            <a:r>
              <a:rPr lang="en-US" dirty="0" smtClean="0"/>
              <a:t> </a:t>
            </a:r>
            <a:r>
              <a:rPr lang="en-US" dirty="0" err="1" smtClean="0"/>
              <a:t>tato</a:t>
            </a:r>
            <a:r>
              <a:rPr lang="en-US" dirty="0" smtClean="0"/>
              <a:t> </a:t>
            </a:r>
            <a:r>
              <a:rPr lang="en-US" dirty="0" err="1" smtClean="0"/>
              <a:t>nová</a:t>
            </a:r>
            <a:r>
              <a:rPr lang="en-US" dirty="0" smtClean="0"/>
              <a:t> </a:t>
            </a:r>
            <a:r>
              <a:rPr lang="en-US" dirty="0" err="1" smtClean="0"/>
              <a:t>služba</a:t>
            </a:r>
            <a:r>
              <a:rPr lang="en-US" dirty="0" smtClean="0"/>
              <a:t> </a:t>
            </a:r>
            <a:r>
              <a:rPr lang="en-US" dirty="0" err="1" smtClean="0"/>
              <a:t>důvodem</a:t>
            </a:r>
            <a:r>
              <a:rPr lang="en-US" dirty="0" smtClean="0"/>
              <a:t>, </a:t>
            </a:r>
            <a:r>
              <a:rPr lang="en-US" dirty="0" err="1" smtClean="0"/>
              <a:t>že</a:t>
            </a:r>
            <a:r>
              <a:rPr lang="en-US" dirty="0" smtClean="0"/>
              <a:t> </a:t>
            </a:r>
            <a:r>
              <a:rPr lang="en-US" dirty="0" err="1" smtClean="0"/>
              <a:t>jste</a:t>
            </a:r>
            <a:r>
              <a:rPr lang="en-US" dirty="0" smtClean="0"/>
              <a:t> se u </a:t>
            </a:r>
            <a:r>
              <a:rPr lang="en-US" dirty="0" err="1" smtClean="0"/>
              <a:t>nás</a:t>
            </a:r>
            <a:r>
              <a:rPr lang="en-US" dirty="0" smtClean="0"/>
              <a:t> </a:t>
            </a:r>
            <a:r>
              <a:rPr lang="en-US" dirty="0" err="1" smtClean="0"/>
              <a:t>registroval</a:t>
            </a:r>
            <a:r>
              <a:rPr lang="en-US" dirty="0" smtClean="0"/>
              <a:t>/a </a:t>
            </a:r>
            <a:r>
              <a:rPr lang="en-US" dirty="0" err="1" smtClean="0"/>
              <a:t>jako</a:t>
            </a:r>
            <a:r>
              <a:rPr lang="en-US" dirty="0" smtClean="0"/>
              <a:t> </a:t>
            </a:r>
            <a:r>
              <a:rPr lang="en-US" dirty="0" err="1" smtClean="0"/>
              <a:t>čtenář</a:t>
            </a:r>
            <a:r>
              <a:rPr lang="en-US" dirty="0" smtClean="0"/>
              <a:t>?</a:t>
            </a:r>
            <a:endParaRPr lang="cs-CZ" dirty="0" smtClean="0"/>
          </a:p>
          <a:p>
            <a:pPr lvl="1"/>
            <a:r>
              <a:rPr lang="cs-CZ" dirty="0" smtClean="0"/>
              <a:t>Ano 12%</a:t>
            </a:r>
          </a:p>
          <a:p>
            <a:endParaRPr lang="cs-CZ" dirty="0" smtClean="0"/>
          </a:p>
          <a:p>
            <a:endParaRPr lang="cs-CZ" dirty="0" smtClean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Výsledky dotazníku:</a:t>
            </a:r>
          </a:p>
        </p:txBody>
      </p:sp>
      <p:sp>
        <p:nvSpPr>
          <p:cNvPr id="2560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mtClean="0"/>
              <a:t>Byl pro Vás postup, jak si půjčit e-knihu srozumitelný?</a:t>
            </a:r>
            <a:endParaRPr lang="cs-CZ" smtClean="0"/>
          </a:p>
          <a:p>
            <a:pPr lvl="1"/>
            <a:r>
              <a:rPr lang="cs-CZ" smtClean="0"/>
              <a:t>Ano 90%</a:t>
            </a:r>
          </a:p>
          <a:p>
            <a:pPr lvl="1"/>
            <a:r>
              <a:rPr lang="cs-CZ" smtClean="0"/>
              <a:t>Ne 10%</a:t>
            </a:r>
          </a:p>
          <a:p>
            <a:endParaRPr lang="cs-CZ" smtClean="0"/>
          </a:p>
          <a:p>
            <a:endParaRPr lang="cs-CZ" smtClean="0"/>
          </a:p>
          <a:p>
            <a:r>
              <a:rPr lang="en-US" smtClean="0"/>
              <a:t>Měl/a jste při půjčení e-knihy nějaké technické problémy?</a:t>
            </a:r>
            <a:endParaRPr lang="cs-CZ" smtClean="0"/>
          </a:p>
          <a:p>
            <a:pPr lvl="1"/>
            <a:r>
              <a:rPr lang="cs-CZ" smtClean="0"/>
              <a:t>Ne 70%</a:t>
            </a:r>
          </a:p>
          <a:p>
            <a:pPr lvl="1"/>
            <a:r>
              <a:rPr lang="cs-CZ" smtClean="0"/>
              <a:t>Ano 30%</a:t>
            </a:r>
          </a:p>
          <a:p>
            <a:endParaRPr lang="cs-CZ" smtClean="0"/>
          </a:p>
          <a:p>
            <a:pPr lvl="1"/>
            <a:endParaRPr lang="cs-CZ" smtClean="0"/>
          </a:p>
        </p:txBody>
      </p:sp>
      <p:pic>
        <p:nvPicPr>
          <p:cNvPr id="25604" name="0 Imagen" descr="/domains1/vx566400/public/www_root/tmp/PNG-lQpxjz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88" y="2714625"/>
            <a:ext cx="71437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0 Imagen" descr="/domains1/vx566400/public/www_root/tmp/PNG-jEv4xz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5357813"/>
            <a:ext cx="71437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Výsledky dotazníku:</a:t>
            </a:r>
          </a:p>
        </p:txBody>
      </p:sp>
      <p:sp>
        <p:nvSpPr>
          <p:cNvPr id="26627" name="Zástupný symbol pro obsah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943850" cy="5124450"/>
          </a:xfrm>
        </p:spPr>
        <p:txBody>
          <a:bodyPr/>
          <a:lstStyle/>
          <a:p>
            <a:r>
              <a:rPr lang="en-US" smtClean="0"/>
              <a:t>Měl/a jste při půjčení e-knihy nějaké technické problémy?</a:t>
            </a:r>
            <a:r>
              <a:rPr lang="cs-CZ" smtClean="0"/>
              <a:t> Pokud ano, jaké?</a:t>
            </a:r>
          </a:p>
          <a:p>
            <a:pPr lvl="2"/>
            <a:r>
              <a:rPr lang="en-US" smtClean="0"/>
              <a:t>nutnost instalovat e</a:t>
            </a:r>
            <a:r>
              <a:rPr lang="cs-CZ" smtClean="0"/>
              <a:t>Rea</a:t>
            </a:r>
            <a:r>
              <a:rPr lang="en-US" smtClean="0"/>
              <a:t>ding</a:t>
            </a:r>
            <a:endParaRPr lang="cs-CZ" smtClean="0"/>
          </a:p>
          <a:p>
            <a:pPr lvl="2"/>
            <a:r>
              <a:rPr lang="en-US" smtClean="0"/>
              <a:t>Nemám a nechci si kupovat čtečku e-knih.</a:t>
            </a:r>
            <a:endParaRPr lang="cs-CZ" smtClean="0"/>
          </a:p>
          <a:p>
            <a:pPr lvl="2"/>
            <a:r>
              <a:rPr lang="en-US" smtClean="0"/>
              <a:t>mám špatnou čtečku – kindle</a:t>
            </a:r>
            <a:endParaRPr lang="cs-CZ" smtClean="0"/>
          </a:p>
          <a:p>
            <a:pPr lvl="2"/>
            <a:r>
              <a:rPr lang="en-US" smtClean="0"/>
              <a:t>nelze stáhnout do mojí čtečky</a:t>
            </a:r>
            <a:endParaRPr lang="cs-CZ" smtClean="0"/>
          </a:p>
          <a:p>
            <a:pPr lvl="2"/>
            <a:r>
              <a:rPr lang="en-US" smtClean="0"/>
              <a:t>kniha mi nesla vubec stahnout z ereadingu v tabletu s androidem,takze jsem zadane knihy vubec nemela moznost cist</a:t>
            </a:r>
            <a:endParaRPr lang="cs-CZ" smtClean="0"/>
          </a:p>
          <a:p>
            <a:pPr lvl="2"/>
            <a:r>
              <a:rPr lang="en-US" smtClean="0"/>
              <a:t>není přístupný všem čtečkám, i když máte e reading, ne na všech typech lze použít a na portálu mi nedokázali odpovědět proč</a:t>
            </a:r>
            <a:endParaRPr lang="cs-CZ" smtClean="0"/>
          </a:p>
          <a:p>
            <a:pPr lvl="2"/>
            <a:r>
              <a:rPr lang="en-US" smtClean="0"/>
              <a:t>slozita prace se cteckou z knihovny</a:t>
            </a:r>
            <a:endParaRPr lang="cs-CZ" smtClean="0"/>
          </a:p>
          <a:p>
            <a:pPr lvl="2"/>
            <a:r>
              <a:rPr lang="en-US" smtClean="0"/>
              <a:t>moje čtečka nemá připojení na internet, musím knihu stáhnout nejprve do počítače a pak ji přesunout</a:t>
            </a:r>
            <a:endParaRPr lang="cs-CZ" sz="3000" smtClean="0"/>
          </a:p>
          <a:p>
            <a:pPr lvl="2"/>
            <a:r>
              <a:rPr lang="en-US" smtClean="0"/>
              <a:t>potřeboval jsem zajít do knihovny a poradit od personálu jak na to</a:t>
            </a:r>
            <a:endParaRPr lang="cs-CZ" sz="3000" smtClean="0"/>
          </a:p>
          <a:p>
            <a:pPr lvl="2"/>
            <a:endParaRPr lang="cs-CZ" smtClean="0"/>
          </a:p>
          <a:p>
            <a:pPr lvl="2"/>
            <a:endParaRPr lang="cs-CZ" smtClean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Výsledky dotazníku:</a:t>
            </a:r>
          </a:p>
        </p:txBody>
      </p:sp>
      <p:sp>
        <p:nvSpPr>
          <p:cNvPr id="27651" name="Zástupný symbol pro obsah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29538" cy="5053013"/>
          </a:xfrm>
        </p:spPr>
        <p:txBody>
          <a:bodyPr/>
          <a:lstStyle/>
          <a:p>
            <a:r>
              <a:rPr lang="en-US" smtClean="0"/>
              <a:t>Půjčujete si e-knihy pravidelně?</a:t>
            </a:r>
            <a:endParaRPr lang="cs-CZ" smtClean="0"/>
          </a:p>
          <a:p>
            <a:pPr lvl="1"/>
            <a:r>
              <a:rPr lang="cs-CZ" smtClean="0"/>
              <a:t>41% ano, 66% ne</a:t>
            </a:r>
          </a:p>
          <a:p>
            <a:r>
              <a:rPr lang="en-US" smtClean="0"/>
              <a:t>Jak jste spokojen/a s nabídkou e-knih v katalogu Jihočeské vědecké knihovny?</a:t>
            </a:r>
            <a:endParaRPr lang="cs-CZ" smtClean="0"/>
          </a:p>
          <a:p>
            <a:pPr lvl="1"/>
            <a:r>
              <a:rPr lang="cs-CZ" smtClean="0"/>
              <a:t>3-5 *</a:t>
            </a:r>
          </a:p>
          <a:p>
            <a:endParaRPr lang="cs-CZ" smtClean="0"/>
          </a:p>
          <a:p>
            <a:endParaRPr lang="cs-CZ" smtClean="0"/>
          </a:p>
          <a:p>
            <a:endParaRPr lang="cs-CZ" smtClean="0"/>
          </a:p>
          <a:p>
            <a:r>
              <a:rPr lang="en-US" smtClean="0"/>
              <a:t>Máte v úmyslu si některou z vypůjčených e-knih zakoupit i v tištěné podobě?</a:t>
            </a:r>
            <a:endParaRPr lang="cs-CZ" smtClean="0"/>
          </a:p>
          <a:p>
            <a:pPr lvl="1"/>
            <a:r>
              <a:rPr lang="cs-CZ" smtClean="0"/>
              <a:t>Ano 20%, ne 80%</a:t>
            </a:r>
          </a:p>
          <a:p>
            <a:endParaRPr lang="cs-CZ" smtClean="0"/>
          </a:p>
        </p:txBody>
      </p:sp>
      <p:pic>
        <p:nvPicPr>
          <p:cNvPr id="27652" name="0 Imagen" descr="/domains1/vx566400/public/www_root/tmp/PNG-is0y4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25" y="3714750"/>
            <a:ext cx="7143750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Klady a zápory</a:t>
            </a:r>
          </a:p>
        </p:txBody>
      </p:sp>
      <p:sp>
        <p:nvSpPr>
          <p:cNvPr id="28675" name="Zástupný symbol pro obsah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658100" cy="5338763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cs-CZ" dirty="0" smtClean="0"/>
              <a:t>  solidní nabídka českých titulů včetně bestsellerů, na jejichž tištěnou verzi máme řadu rezervací, nabídka titulů je průběžně doplňována </a:t>
            </a:r>
          </a:p>
          <a:p>
            <a:pPr>
              <a:buFont typeface="Wingdings 2" pitchFamily="18" charset="2"/>
              <a:buNone/>
            </a:pPr>
            <a:r>
              <a:rPr lang="cs-CZ" dirty="0" smtClean="0"/>
              <a:t>  implementace do knihovního systému a velmi jednoduché provedení výpůjčky v PC i mobilní verzi katalogu knihovny</a:t>
            </a:r>
          </a:p>
          <a:p>
            <a:pPr marL="538163">
              <a:buFont typeface="Wingdings 2" pitchFamily="18" charset="2"/>
              <a:buNone/>
            </a:pPr>
            <a:r>
              <a:rPr lang="cs-CZ" dirty="0" smtClean="0"/>
              <a:t>platba pouze za uskutečněné výpůjčky, nikoli za nabídku všech e-knih</a:t>
            </a:r>
          </a:p>
          <a:p>
            <a:pPr marL="538163">
              <a:buFont typeface="Wingdings 2" pitchFamily="18" charset="2"/>
              <a:buNone/>
            </a:pPr>
            <a:endParaRPr lang="cs-CZ" dirty="0" smtClean="0"/>
          </a:p>
          <a:p>
            <a:pPr>
              <a:buFont typeface="Wingdings 2" pitchFamily="18" charset="2"/>
              <a:buNone/>
            </a:pPr>
            <a:r>
              <a:rPr lang="cs-CZ" dirty="0" smtClean="0"/>
              <a:t>    e-knihy je možné číst pouze na </a:t>
            </a:r>
            <a:r>
              <a:rPr lang="cs-CZ" dirty="0" err="1" smtClean="0"/>
              <a:t>tabletech</a:t>
            </a:r>
            <a:r>
              <a:rPr lang="cs-CZ" dirty="0" smtClean="0"/>
              <a:t> a chytrých telefonech s operačním </a:t>
            </a:r>
            <a:r>
              <a:rPr lang="cs-CZ" dirty="0" err="1" smtClean="0"/>
              <a:t>systemem</a:t>
            </a:r>
            <a:r>
              <a:rPr lang="cs-CZ" dirty="0" smtClean="0"/>
              <a:t> Android, </a:t>
            </a:r>
            <a:r>
              <a:rPr lang="cs-CZ" dirty="0" err="1" smtClean="0"/>
              <a:t>iOS</a:t>
            </a:r>
            <a:r>
              <a:rPr lang="cs-CZ" dirty="0" smtClean="0"/>
              <a:t>, popř. na čtečkách </a:t>
            </a:r>
            <a:r>
              <a:rPr lang="cs-CZ" dirty="0" err="1" smtClean="0"/>
              <a:t>eReadingu</a:t>
            </a:r>
            <a:endParaRPr lang="cs-CZ" dirty="0" smtClean="0"/>
          </a:p>
          <a:p>
            <a:pPr>
              <a:buFont typeface="Wingdings 2" pitchFamily="18" charset="2"/>
              <a:buNone/>
            </a:pPr>
            <a:r>
              <a:rPr lang="cs-CZ" dirty="0" smtClean="0"/>
              <a:t>  </a:t>
            </a:r>
          </a:p>
        </p:txBody>
      </p:sp>
      <p:pic>
        <p:nvPicPr>
          <p:cNvPr id="28676" name="Picture 5" descr="Plus add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928688" y="1643063"/>
            <a:ext cx="179387" cy="17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Picture 5" descr="Plus add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928688" y="2857500"/>
            <a:ext cx="179387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9" name="Picture 9" descr="math minus icon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142976" y="5500702"/>
            <a:ext cx="179387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12088" y="476250"/>
            <a:ext cx="936625" cy="81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 descr="Plus add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000100" y="4143380"/>
            <a:ext cx="179387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8858" y="0"/>
            <a:ext cx="7759356" cy="6722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Cena výpůjčky – 49 Kč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cs-CZ" dirty="0" smtClean="0"/>
              <a:t> </a:t>
            </a:r>
            <a:r>
              <a:rPr lang="cs-CZ" sz="5400" dirty="0" smtClean="0">
                <a:solidFill>
                  <a:srgbClr val="0070C0"/>
                </a:solidFill>
              </a:rPr>
              <a:t>Je to drahé pro knihovnu?</a:t>
            </a:r>
          </a:p>
          <a:p>
            <a:pPr>
              <a:buFontTx/>
              <a:buChar char="-"/>
            </a:pPr>
            <a:endParaRPr lang="cs-CZ" dirty="0" smtClean="0"/>
          </a:p>
          <a:p>
            <a:pPr>
              <a:buFontTx/>
              <a:buChar char="-"/>
            </a:pPr>
            <a:r>
              <a:rPr lang="cs-CZ" dirty="0" smtClean="0"/>
              <a:t>Akvizice</a:t>
            </a:r>
          </a:p>
          <a:p>
            <a:pPr>
              <a:buFontTx/>
              <a:buChar char="-"/>
            </a:pPr>
            <a:r>
              <a:rPr lang="cs-CZ" dirty="0" smtClean="0"/>
              <a:t>Péče o knižní fond – balení, signatura</a:t>
            </a:r>
          </a:p>
          <a:p>
            <a:pPr>
              <a:buFontTx/>
              <a:buChar char="-"/>
            </a:pPr>
            <a:r>
              <a:rPr lang="cs-CZ" dirty="0" smtClean="0"/>
              <a:t>Výpůjční protokol – půjčování, vracení, řazení na regály</a:t>
            </a:r>
          </a:p>
          <a:p>
            <a:pPr>
              <a:buFontTx/>
              <a:buChar char="-"/>
            </a:pPr>
            <a:r>
              <a:rPr lang="cs-CZ" dirty="0" smtClean="0"/>
              <a:t>Revize, sklady …</a:t>
            </a:r>
          </a:p>
          <a:p>
            <a:pPr>
              <a:buNone/>
            </a:pPr>
            <a:endParaRPr lang="cs-CZ" dirty="0" smtClean="0"/>
          </a:p>
          <a:p>
            <a:pPr>
              <a:buFontTx/>
              <a:buChar char="-"/>
            </a:pPr>
            <a:endParaRPr lang="cs-CZ" dirty="0" smtClean="0"/>
          </a:p>
          <a:p>
            <a:pPr>
              <a:buFontTx/>
              <a:buChar char="-"/>
            </a:pPr>
            <a:endParaRPr lang="cs-CZ" dirty="0" smtClean="0"/>
          </a:p>
          <a:p>
            <a:pPr>
              <a:buFontTx/>
              <a:buChar char="-"/>
            </a:pPr>
            <a:endParaRPr lang="cs-CZ" dirty="0" smtClean="0"/>
          </a:p>
          <a:p>
            <a:pPr>
              <a:buFontTx/>
              <a:buChar char="-"/>
            </a:pPr>
            <a:endParaRPr lang="cs-CZ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Podnadpis 4"/>
          <p:cNvSpPr>
            <a:spLocks noGrp="1"/>
          </p:cNvSpPr>
          <p:nvPr>
            <p:ph type="subTitle" idx="1"/>
          </p:nvPr>
        </p:nvSpPr>
        <p:spPr>
          <a:xfrm>
            <a:off x="1357313" y="3143250"/>
            <a:ext cx="6491287" cy="1943100"/>
          </a:xfrm>
        </p:spPr>
        <p:txBody>
          <a:bodyPr/>
          <a:lstStyle/>
          <a:p>
            <a:pPr eaLnBrk="1" hangingPunct="1"/>
            <a:r>
              <a:rPr lang="cs-CZ" sz="2800" dirty="0" smtClean="0"/>
              <a:t>Jihočeská vědecká knihovna</a:t>
            </a:r>
          </a:p>
          <a:p>
            <a:pPr eaLnBrk="1" hangingPunct="1"/>
            <a:r>
              <a:rPr lang="cs-CZ" sz="2800" dirty="0" smtClean="0"/>
              <a:t> v Českých Budějovicích</a:t>
            </a:r>
          </a:p>
          <a:p>
            <a:endParaRPr lang="cs-CZ" dirty="0" smtClean="0"/>
          </a:p>
        </p:txBody>
      </p:sp>
      <p:sp>
        <p:nvSpPr>
          <p:cNvPr id="29699" name="Nadpis 3"/>
          <p:cNvSpPr>
            <a:spLocks noGrp="1"/>
          </p:cNvSpPr>
          <p:nvPr>
            <p:ph type="ctrTitle"/>
          </p:nvPr>
        </p:nvSpPr>
        <p:spPr>
          <a:xfrm>
            <a:off x="457200" y="1506538"/>
            <a:ext cx="8229600" cy="1470025"/>
          </a:xfrm>
        </p:spPr>
        <p:txBody>
          <a:bodyPr/>
          <a:lstStyle/>
          <a:p>
            <a:r>
              <a:rPr lang="cs-CZ" dirty="0" smtClean="0"/>
              <a:t>Další dotazy …</a:t>
            </a:r>
          </a:p>
        </p:txBody>
      </p:sp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5" y="5500688"/>
            <a:ext cx="936625" cy="811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Nadpis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cs-CZ" sz="4400" smtClean="0"/>
              <a:t>E-knihy a AZ</a:t>
            </a:r>
          </a:p>
        </p:txBody>
      </p:sp>
      <p:sp>
        <p:nvSpPr>
          <p:cNvPr id="47107" name="Zástupný symbol pro obsah 2"/>
          <p:cNvSpPr>
            <a:spLocks noGrp="1"/>
          </p:cNvSpPr>
          <p:nvPr>
            <p:ph sz="quarter" idx="4294967295"/>
          </p:nvPr>
        </p:nvSpPr>
        <p:spPr>
          <a:xfrm>
            <a:off x="457200" y="1676400"/>
            <a:ext cx="7772400" cy="45720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defRPr/>
            </a:pPr>
            <a:endParaRPr lang="cs-CZ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cs-CZ" dirty="0" smtClean="0"/>
              <a:t>Zásadní rozdíl mezi tištěnou knihou a E-knihou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cs-CZ" dirty="0" smtClean="0"/>
              <a:t>Distribuce tištěných knih = zpřístupňování díla v hmotné podobě prodejem nebo jiným převodem vlastnického práva k originálu …</a:t>
            </a:r>
          </a:p>
          <a:p>
            <a:pPr marL="742950" lvl="1" indent="-285750" eaLnBrk="1" hangingPunct="1">
              <a:lnSpc>
                <a:spcPct val="90000"/>
              </a:lnSpc>
              <a:defRPr/>
            </a:pPr>
            <a:r>
              <a:rPr lang="cs-CZ" sz="2200" dirty="0" smtClean="0"/>
              <a:t>Prvním prodejem knihy (převod vlastnického práva) dochází k tzv. vyčerpání autorských práv k rozmnoženině díla</a:t>
            </a:r>
          </a:p>
          <a:p>
            <a:pPr marL="742950" lvl="1" indent="-285750" eaLnBrk="1" hangingPunct="1">
              <a:lnSpc>
                <a:spcPct val="90000"/>
              </a:lnSpc>
              <a:defRPr/>
            </a:pPr>
            <a:r>
              <a:rPr lang="cs-CZ" sz="2200" dirty="0" smtClean="0"/>
              <a:t>Tímto vyčerpáním práv už nositel práv nemůže kontrolovat další nakládání s konkrétní knihou (kusem)</a:t>
            </a:r>
          </a:p>
          <a:p>
            <a:pPr marL="742950" lvl="1" indent="-285750" eaLnBrk="1" hangingPunct="1">
              <a:lnSpc>
                <a:spcPct val="90000"/>
              </a:lnSpc>
              <a:defRPr/>
            </a:pPr>
            <a:r>
              <a:rPr lang="cs-CZ" sz="2200" dirty="0" smtClean="0"/>
              <a:t>Každý další vlastník knihy ji může dále prodat, někomu půjčit </a:t>
            </a:r>
          </a:p>
          <a:p>
            <a:pPr marL="742950" lvl="1" indent="-285750" eaLnBrk="1" hangingPunct="1">
              <a:lnSpc>
                <a:spcPct val="90000"/>
              </a:lnSpc>
              <a:defRPr/>
            </a:pPr>
            <a:r>
              <a:rPr lang="cs-CZ" sz="2200" dirty="0" smtClean="0"/>
              <a:t>Nemůže však bez souhlasu ji pronajmout či zpřístupnit veřejnosti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Nadpis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cs-CZ" sz="4400" smtClean="0"/>
              <a:t>E-knihy a AZ</a:t>
            </a:r>
          </a:p>
        </p:txBody>
      </p:sp>
      <p:sp>
        <p:nvSpPr>
          <p:cNvPr id="47107" name="Zástupný symbol pro obsah 2"/>
          <p:cNvSpPr>
            <a:spLocks noGrp="1"/>
          </p:cNvSpPr>
          <p:nvPr>
            <p:ph sz="quarter" idx="4294967295"/>
          </p:nvPr>
        </p:nvSpPr>
        <p:spPr>
          <a:xfrm>
            <a:off x="457200" y="1676400"/>
            <a:ext cx="7772400" cy="45720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cs-CZ" dirty="0" smtClean="0"/>
              <a:t>E-kniha – není distribuována ve hmotné podobě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cs-CZ" dirty="0" smtClean="0"/>
              <a:t>Nedochází k převodu vlastnického práva k hmotné rozmnoženině, nemůže dojít ani k vyčerpání práva autora k jednotlivým rozmnoženinám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cs-CZ" dirty="0" smtClean="0"/>
              <a:t>Díla bez hmotného nosiče – tzv. </a:t>
            </a:r>
            <a:r>
              <a:rPr lang="cs-CZ" b="1" dirty="0" smtClean="0"/>
              <a:t>sdělování díla veřejnosti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cs-CZ" b="1" dirty="0" smtClean="0"/>
              <a:t>S tím není spojeno vyčerpání práv autora</a:t>
            </a:r>
          </a:p>
          <a:p>
            <a:pPr eaLnBrk="1" hangingPunct="1">
              <a:lnSpc>
                <a:spcPct val="90000"/>
              </a:lnSpc>
              <a:defRPr/>
            </a:pPr>
            <a:endParaRPr lang="cs-CZ" b="1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cs-CZ" dirty="0" smtClean="0"/>
              <a:t>Příklad z jiné oblasti: CD koupené x CD stáhnuté i z oficiálního zdroje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cs-CZ" dirty="0" smtClean="0"/>
              <a:t>CD mohu prodat, darovat třetí osobě x nemohu s touto kopií prodat či jinak nakládat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Nadpis 1"/>
          <p:cNvSpPr>
            <a:spLocks noGrp="1"/>
          </p:cNvSpPr>
          <p:nvPr>
            <p:ph type="title"/>
          </p:nvPr>
        </p:nvSpPr>
        <p:spPr>
          <a:xfrm>
            <a:off x="571500" y="285750"/>
            <a:ext cx="8229600" cy="1143000"/>
          </a:xfrm>
        </p:spPr>
        <p:txBody>
          <a:bodyPr/>
          <a:lstStyle/>
          <a:p>
            <a:pPr eaLnBrk="1" hangingPunct="1"/>
            <a:r>
              <a:rPr lang="cs-CZ" smtClean="0"/>
              <a:t>E-knihy v JVK ČB - vývoj</a:t>
            </a:r>
          </a:p>
        </p:txBody>
      </p:sp>
      <p:sp>
        <p:nvSpPr>
          <p:cNvPr id="8195" name="Zástupný symbol pro obsah 3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943880" cy="4767282"/>
          </a:xfrm>
        </p:spPr>
        <p:txBody>
          <a:bodyPr/>
          <a:lstStyle/>
          <a:p>
            <a:r>
              <a:rPr lang="cs-CZ" sz="2800" dirty="0" smtClean="0"/>
              <a:t>projekt </a:t>
            </a:r>
            <a:r>
              <a:rPr lang="cs-CZ" sz="2800" b="1" i="1" dirty="0" smtClean="0"/>
              <a:t>E-knihy do každé knihovny </a:t>
            </a:r>
            <a:r>
              <a:rPr lang="cs-CZ" sz="2800" i="1" dirty="0" smtClean="0"/>
              <a:t>– </a:t>
            </a:r>
            <a:r>
              <a:rPr lang="cs-CZ" sz="2800" dirty="0" smtClean="0"/>
              <a:t>Městská knihovna Praha – Academia, jen terminálové zpřístupnění</a:t>
            </a:r>
          </a:p>
          <a:p>
            <a:endParaRPr lang="cs-CZ" sz="2800" dirty="0" smtClean="0"/>
          </a:p>
          <a:p>
            <a:r>
              <a:rPr lang="cs-CZ" sz="2800" dirty="0" smtClean="0"/>
              <a:t>licence e-knih – </a:t>
            </a:r>
            <a:r>
              <a:rPr lang="cs-CZ" sz="2800" dirty="0" err="1" smtClean="0"/>
              <a:t>Ebooks</a:t>
            </a:r>
            <a:r>
              <a:rPr lang="cs-CZ" sz="2800" dirty="0" smtClean="0"/>
              <a:t> – </a:t>
            </a:r>
            <a:r>
              <a:rPr lang="cs-CZ" sz="2800" b="1" dirty="0" smtClean="0"/>
              <a:t>EBSCO</a:t>
            </a:r>
          </a:p>
          <a:p>
            <a:pPr lvl="1">
              <a:buNone/>
            </a:pPr>
            <a:r>
              <a:rPr lang="cs-CZ" sz="2800" dirty="0" smtClean="0"/>
              <a:t>Knihy pouze v angličtině, většinou odborná literatura</a:t>
            </a:r>
          </a:p>
          <a:p>
            <a:pPr>
              <a:buNone/>
            </a:pPr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pPr>
              <a:buFont typeface="Wingdings 2" pitchFamily="18" charset="2"/>
              <a:buNone/>
            </a:pPr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</p:txBody>
      </p:sp>
      <p:pic>
        <p:nvPicPr>
          <p:cNvPr id="8197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12088" y="476250"/>
            <a:ext cx="936625" cy="81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Nadpis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cs-CZ" sz="4400" smtClean="0"/>
              <a:t>E-knihy a AZ</a:t>
            </a:r>
          </a:p>
        </p:txBody>
      </p:sp>
      <p:sp>
        <p:nvSpPr>
          <p:cNvPr id="47107" name="Zástupný symbol pro obsah 2"/>
          <p:cNvSpPr>
            <a:spLocks noGrp="1"/>
          </p:cNvSpPr>
          <p:nvPr>
            <p:ph sz="quarter" idx="4294967295"/>
          </p:nvPr>
        </p:nvSpPr>
        <p:spPr>
          <a:xfrm>
            <a:off x="457200" y="1676400"/>
            <a:ext cx="7772400" cy="45720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cs-CZ" dirty="0" smtClean="0"/>
              <a:t>E-kniha – není distribuována ve hmotné podobě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cs-CZ" dirty="0" smtClean="0"/>
              <a:t>Nedochází k převodu vlastnického práva k hmotné rozmnoženině, nemůže dojít ani k vyčerpání práva autora k jednotlivým rozmnoženinám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cs-CZ" dirty="0" smtClean="0"/>
              <a:t>Díla bez hmotného nosiče – tzv. </a:t>
            </a:r>
            <a:r>
              <a:rPr lang="cs-CZ" b="1" dirty="0" smtClean="0"/>
              <a:t>sdělování díla veřejnosti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cs-CZ" b="1" dirty="0" smtClean="0"/>
              <a:t>S tím není spojeno vyčerpání práv autora</a:t>
            </a:r>
          </a:p>
          <a:p>
            <a:pPr eaLnBrk="1" hangingPunct="1">
              <a:lnSpc>
                <a:spcPct val="90000"/>
              </a:lnSpc>
              <a:defRPr/>
            </a:pPr>
            <a:endParaRPr lang="cs-CZ" b="1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cs-CZ" dirty="0" smtClean="0"/>
              <a:t>Příklad z jiné oblasti: CD koupené x CD stáhnuté i z oficiálního zdroje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cs-CZ" dirty="0" smtClean="0"/>
              <a:t>CD mohu prodat, darovat třetí osobě x nemohu s touto kopií prodat či jinak nakládat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Nadpis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cs-CZ" dirty="0" smtClean="0"/>
              <a:t>Půjčování E-knih v knihovnách</a:t>
            </a:r>
          </a:p>
        </p:txBody>
      </p:sp>
      <p:sp>
        <p:nvSpPr>
          <p:cNvPr id="23555" name="Zástupný symbol pro obsah 2"/>
          <p:cNvSpPr>
            <a:spLocks noGrp="1"/>
          </p:cNvSpPr>
          <p:nvPr>
            <p:ph idx="4294967295"/>
          </p:nvPr>
        </p:nvSpPr>
        <p:spPr>
          <a:xfrm>
            <a:off x="468313" y="1484313"/>
            <a:ext cx="8229600" cy="45259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cs-CZ" dirty="0" smtClean="0"/>
              <a:t>Distributoři / poskytovatelé obsahu ( E-knih, E-časopisů, audioknih, hudby, filmů…) řeší </a:t>
            </a:r>
            <a:r>
              <a:rPr lang="cs-CZ" b="1" dirty="0" smtClean="0"/>
              <a:t>licenční vztahy </a:t>
            </a:r>
            <a:r>
              <a:rPr lang="cs-CZ" dirty="0" smtClean="0"/>
              <a:t>s nakladateli</a:t>
            </a:r>
          </a:p>
          <a:p>
            <a:pPr>
              <a:lnSpc>
                <a:spcPct val="90000"/>
              </a:lnSpc>
            </a:pPr>
            <a:r>
              <a:rPr lang="cs-CZ" dirty="0" smtClean="0"/>
              <a:t>Nakladatel si určí</a:t>
            </a:r>
          </a:p>
          <a:p>
            <a:pPr lvl="1">
              <a:lnSpc>
                <a:spcPct val="90000"/>
              </a:lnSpc>
            </a:pPr>
            <a:r>
              <a:rPr lang="cs-CZ" dirty="0" smtClean="0"/>
              <a:t> jak se smí s jeho dokumenty nakládat (tisk, kopírování …)</a:t>
            </a:r>
          </a:p>
          <a:p>
            <a:pPr lvl="1">
              <a:lnSpc>
                <a:spcPct val="90000"/>
              </a:lnSpc>
            </a:pPr>
            <a:r>
              <a:rPr lang="cs-CZ" dirty="0" smtClean="0"/>
              <a:t> knihovnám pak poskytují kompletní technologické zázemí pro elektronické půjčování.</a:t>
            </a:r>
          </a:p>
          <a:p>
            <a:pPr>
              <a:lnSpc>
                <a:spcPct val="90000"/>
              </a:lnSpc>
            </a:pPr>
            <a:r>
              <a:rPr lang="cs-CZ" dirty="0" smtClean="0"/>
              <a:t>Práva k vypůjčené knize, (ne)možnost jejího kopírování, tisku a hlídání výpůjční lhůty technicky řeší systém ochrany DRM (Digital </a:t>
            </a:r>
            <a:r>
              <a:rPr lang="cs-CZ" dirty="0" err="1" smtClean="0"/>
              <a:t>Rights</a:t>
            </a:r>
            <a:r>
              <a:rPr lang="cs-CZ" dirty="0" smtClean="0"/>
              <a:t> Management), který je nedělitelně spjat se samotným dokumentem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Co dál?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 smtClean="0"/>
              <a:t>Další distributoři?</a:t>
            </a:r>
          </a:p>
          <a:p>
            <a:r>
              <a:rPr lang="cs-CZ" dirty="0" smtClean="0"/>
              <a:t>Další nakladatelé?</a:t>
            </a:r>
          </a:p>
          <a:p>
            <a:pPr lvl="1"/>
            <a:r>
              <a:rPr lang="cs-CZ" dirty="0" smtClean="0"/>
              <a:t>Nakladatel x </a:t>
            </a:r>
            <a:r>
              <a:rPr lang="cs-CZ" dirty="0" smtClean="0"/>
              <a:t>knihovna</a:t>
            </a:r>
            <a:endParaRPr lang="cs-CZ" dirty="0" smtClean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511156"/>
          </a:xfrm>
        </p:spPr>
        <p:txBody>
          <a:bodyPr/>
          <a:lstStyle/>
          <a:p>
            <a:endParaRPr lang="cs-CZ" sz="2400" dirty="0"/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785794"/>
            <a:ext cx="7496175" cy="4881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Obdélník 5"/>
          <p:cNvSpPr/>
          <p:nvPr/>
        </p:nvSpPr>
        <p:spPr>
          <a:xfrm>
            <a:off x="4071934" y="564357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dirty="0" smtClean="0"/>
              <a:t>http://eknihy.knihovna.cz/static/files/elektronicke-knihy-v-ceskych-knihovnach.pdf</a:t>
            </a:r>
            <a:endParaRPr lang="cs-CZ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eReading</a:t>
            </a:r>
          </a:p>
        </p:txBody>
      </p:sp>
      <p:pic>
        <p:nvPicPr>
          <p:cNvPr id="9219" name="Picture 5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1558925" y="1500188"/>
            <a:ext cx="5886450" cy="4857750"/>
          </a:xfrm>
          <a:noFill/>
          <a:ln>
            <a:solidFill>
              <a:schemeClr val="accent1"/>
            </a:solidFill>
          </a:ln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12088" y="476250"/>
            <a:ext cx="936625" cy="81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eReading</a:t>
            </a:r>
          </a:p>
        </p:txBody>
      </p:sp>
      <p:sp>
        <p:nvSpPr>
          <p:cNvPr id="1024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834313" cy="5149850"/>
          </a:xfrm>
        </p:spPr>
        <p:txBody>
          <a:bodyPr/>
          <a:lstStyle/>
          <a:p>
            <a:r>
              <a:rPr lang="cs-CZ" smtClean="0"/>
              <a:t>První jednání s firmou eReading - prosinec 2013</a:t>
            </a:r>
          </a:p>
          <a:p>
            <a:r>
              <a:rPr lang="cs-CZ" smtClean="0"/>
              <a:t>Únor/březen 2014 - funkční a technický koncept půjčování e-knih v systému ARL (Cosmotron Bohemia)</a:t>
            </a:r>
          </a:p>
          <a:p>
            <a:pPr lvl="1"/>
            <a:r>
              <a:rPr lang="cs-CZ" smtClean="0"/>
              <a:t>Export záznamů e-knih eReading do katalogu JVK ČB</a:t>
            </a:r>
          </a:p>
          <a:p>
            <a:pPr lvl="1"/>
            <a:r>
              <a:rPr lang="cs-CZ" smtClean="0"/>
              <a:t>Implementace e-výpůjček do výp. protokolu (čtenář vidí e-výpůjčky ve svém kontu)</a:t>
            </a:r>
          </a:p>
          <a:p>
            <a:pPr lvl="1"/>
            <a:r>
              <a:rPr lang="cs-CZ" smtClean="0"/>
              <a:t>Vlastní vypůjčení e-knihy – pro čtenáře co nejjednodušší (API)</a:t>
            </a:r>
          </a:p>
          <a:p>
            <a:pPr lvl="1"/>
            <a:endParaRPr lang="cs-CZ" smtClean="0"/>
          </a:p>
          <a:p>
            <a:r>
              <a:rPr lang="cs-CZ" smtClean="0"/>
              <a:t>Březen/duben – technické doladění s firmou eReading - API</a:t>
            </a:r>
          </a:p>
          <a:p>
            <a:endParaRPr lang="cs-CZ" smtClean="0"/>
          </a:p>
          <a:p>
            <a:endParaRPr lang="cs-CZ" smtClean="0"/>
          </a:p>
          <a:p>
            <a:endParaRPr lang="cs-CZ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Maily, testování, …</a:t>
            </a:r>
          </a:p>
        </p:txBody>
      </p:sp>
      <p:pic>
        <p:nvPicPr>
          <p:cNvPr id="11267" name="Picture 6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500688" y="1500188"/>
            <a:ext cx="3500437" cy="508635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1268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8" y="1571625"/>
            <a:ext cx="3576637" cy="487203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1269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12088" y="476250"/>
            <a:ext cx="936625" cy="81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1" name="Picture 6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500313" y="2571750"/>
            <a:ext cx="3943350" cy="401796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Testování, čtenářské manuály, školení …</a:t>
            </a:r>
          </a:p>
        </p:txBody>
      </p:sp>
      <p:sp>
        <p:nvSpPr>
          <p:cNvPr id="12291" name="Zástupný symbol pro obsah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981075"/>
          </a:xfrm>
        </p:spPr>
        <p:txBody>
          <a:bodyPr/>
          <a:lstStyle/>
          <a:p>
            <a:r>
              <a:rPr lang="cs-CZ" smtClean="0">
                <a:hlinkClick r:id="rId2"/>
              </a:rPr>
              <a:t>http://www.cbvk.cz/files/manualy/pujcovani_e-knih.pdf</a:t>
            </a:r>
            <a:endParaRPr lang="cs-CZ" smtClean="0"/>
          </a:p>
          <a:p>
            <a:endParaRPr lang="cs-CZ" smtClean="0"/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785938" y="2324100"/>
            <a:ext cx="5980112" cy="422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Postup e-výpůjčky</a:t>
            </a:r>
          </a:p>
        </p:txBody>
      </p:sp>
      <p:sp>
        <p:nvSpPr>
          <p:cNvPr id="13315" name="Zástupný symbol pro obsah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910138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cs-CZ" smtClean="0"/>
              <a:t>Pro čtenáře:</a:t>
            </a:r>
          </a:p>
          <a:p>
            <a:pPr>
              <a:buFont typeface="Wingdings 2" pitchFamily="18" charset="2"/>
              <a:buNone/>
            </a:pPr>
            <a:endParaRPr lang="cs-CZ" smtClean="0"/>
          </a:p>
          <a:p>
            <a:r>
              <a:rPr lang="cs-CZ" smtClean="0"/>
              <a:t>Vyhledání v katalogu JVK</a:t>
            </a:r>
          </a:p>
          <a:p>
            <a:r>
              <a:rPr lang="cs-CZ" smtClean="0"/>
              <a:t>Souhlas s uvedenými podmínkami</a:t>
            </a:r>
          </a:p>
          <a:p>
            <a:r>
              <a:rPr lang="cs-CZ" smtClean="0"/>
              <a:t>Registrace u eReadingu (totožný mail)</a:t>
            </a:r>
          </a:p>
          <a:p>
            <a:r>
              <a:rPr lang="cs-CZ" smtClean="0"/>
              <a:t>Přihlášení do aplikace eReadingu, stáhnutí knihy</a:t>
            </a:r>
          </a:p>
          <a:p>
            <a:r>
              <a:rPr lang="cs-CZ" smtClean="0"/>
              <a:t>(připojení k internetu, pak stáhnutí do off-line režimu)</a:t>
            </a:r>
          </a:p>
          <a:p>
            <a:pPr>
              <a:buFont typeface="Wingdings 2" pitchFamily="18" charset="2"/>
              <a:buNone/>
            </a:pPr>
            <a:endParaRPr lang="cs-CZ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E-knihy přímo v katalogu</a:t>
            </a:r>
          </a:p>
        </p:txBody>
      </p:sp>
      <p:sp>
        <p:nvSpPr>
          <p:cNvPr id="14339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cs-CZ" smtClean="0"/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071563" y="1571625"/>
            <a:ext cx="7210425" cy="487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12088" y="476250"/>
            <a:ext cx="936625" cy="81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Jmění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– klasické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Jmění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3892</TotalTime>
  <Words>1231</Words>
  <Application>Microsoft Office PowerPoint</Application>
  <PresentationFormat>Předvádění na obrazovce (4:3)</PresentationFormat>
  <Paragraphs>175</Paragraphs>
  <Slides>33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33</vt:i4>
      </vt:variant>
    </vt:vector>
  </HeadingPairs>
  <TitlesOfParts>
    <vt:vector size="34" baseType="lpstr">
      <vt:lpstr>Jmění</vt:lpstr>
      <vt:lpstr>Půjčování e-knih  v Jihočeské vědecké knihovně  v Českých Budějovicích</vt:lpstr>
      <vt:lpstr>E-knihy v JVK ČB - vývoj</vt:lpstr>
      <vt:lpstr>E-knihy v JVK ČB - vývoj</vt:lpstr>
      <vt:lpstr>eReading</vt:lpstr>
      <vt:lpstr>eReading</vt:lpstr>
      <vt:lpstr>Maily, testování, …</vt:lpstr>
      <vt:lpstr>Testování, čtenářské manuály, školení …</vt:lpstr>
      <vt:lpstr>Postup e-výpůjčky</vt:lpstr>
      <vt:lpstr>E-knihy přímo v katalogu</vt:lpstr>
      <vt:lpstr>Informace o e-výpůjčce</vt:lpstr>
      <vt:lpstr>Informační e-mail</vt:lpstr>
      <vt:lpstr>E-kniha přímo v aplikaci eReading</vt:lpstr>
      <vt:lpstr>Příprava, propagace …</vt:lpstr>
      <vt:lpstr>Propagace</vt:lpstr>
      <vt:lpstr>Snímek 15</vt:lpstr>
      <vt:lpstr>Snímek 16</vt:lpstr>
      <vt:lpstr>Co tedy čtenářům nabízíme</vt:lpstr>
      <vt:lpstr>První zkušenosti</vt:lpstr>
      <vt:lpstr>První zkušenosti</vt:lpstr>
      <vt:lpstr>Výsledky dotazníku:</vt:lpstr>
      <vt:lpstr>Výsledky dotazníku:</vt:lpstr>
      <vt:lpstr>Výsledky dotazníku:</vt:lpstr>
      <vt:lpstr>Výsledky dotazníku:</vt:lpstr>
      <vt:lpstr>Klady a zápory</vt:lpstr>
      <vt:lpstr>Snímek 25</vt:lpstr>
      <vt:lpstr>Cena výpůjčky – 49 Kč</vt:lpstr>
      <vt:lpstr>Další dotazy …</vt:lpstr>
      <vt:lpstr>E-knihy a AZ</vt:lpstr>
      <vt:lpstr>E-knihy a AZ</vt:lpstr>
      <vt:lpstr>E-knihy a AZ</vt:lpstr>
      <vt:lpstr>Půjčování E-knih v knihovnách</vt:lpstr>
      <vt:lpstr>Co dál?</vt:lpstr>
      <vt:lpstr>Snímek 33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hajkova</dc:creator>
  <cp:lastModifiedBy>hajkova</cp:lastModifiedBy>
  <cp:revision>441</cp:revision>
  <dcterms:created xsi:type="dcterms:W3CDTF">2011-10-31T10:50:41Z</dcterms:created>
  <dcterms:modified xsi:type="dcterms:W3CDTF">2014-11-14T07:15:29Z</dcterms:modified>
</cp:coreProperties>
</file>