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38"/>
  </p:notesMasterIdLst>
  <p:handoutMasterIdLst>
    <p:handoutMasterId r:id="rId39"/>
  </p:handoutMasterIdLst>
  <p:sldIdLst>
    <p:sldId id="613" r:id="rId3"/>
    <p:sldId id="626" r:id="rId4"/>
    <p:sldId id="572" r:id="rId5"/>
    <p:sldId id="573" r:id="rId6"/>
    <p:sldId id="570" r:id="rId7"/>
    <p:sldId id="574" r:id="rId8"/>
    <p:sldId id="575" r:id="rId9"/>
    <p:sldId id="576" r:id="rId10"/>
    <p:sldId id="577" r:id="rId11"/>
    <p:sldId id="578" r:id="rId12"/>
    <p:sldId id="579" r:id="rId13"/>
    <p:sldId id="582" r:id="rId14"/>
    <p:sldId id="611" r:id="rId15"/>
    <p:sldId id="627" r:id="rId16"/>
    <p:sldId id="586" r:id="rId17"/>
    <p:sldId id="587" r:id="rId18"/>
    <p:sldId id="588" r:id="rId19"/>
    <p:sldId id="610" r:id="rId20"/>
    <p:sldId id="592" r:id="rId21"/>
    <p:sldId id="609" r:id="rId22"/>
    <p:sldId id="596" r:id="rId23"/>
    <p:sldId id="597" r:id="rId24"/>
    <p:sldId id="616" r:id="rId25"/>
    <p:sldId id="617" r:id="rId26"/>
    <p:sldId id="624" r:id="rId27"/>
    <p:sldId id="602" r:id="rId28"/>
    <p:sldId id="618" r:id="rId29"/>
    <p:sldId id="625" r:id="rId30"/>
    <p:sldId id="619" r:id="rId31"/>
    <p:sldId id="621" r:id="rId32"/>
    <p:sldId id="622" r:id="rId33"/>
    <p:sldId id="620" r:id="rId34"/>
    <p:sldId id="623" r:id="rId35"/>
    <p:sldId id="615" r:id="rId36"/>
    <p:sldId id="614" r:id="rId37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4" autoAdjust="0"/>
    <p:restoredTop sz="94660" autoAdjust="0"/>
  </p:normalViewPr>
  <p:slideViewPr>
    <p:cSldViewPr>
      <p:cViewPr>
        <p:scale>
          <a:sx n="62" d="100"/>
          <a:sy n="62" d="100"/>
        </p:scale>
        <p:origin x="-128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A57DD-BAC6-4478-85EB-4D25B377DAA2}" type="doc">
      <dgm:prSet loTypeId="urn:microsoft.com/office/officeart/2005/8/layout/vProcess5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A5DD0957-DC23-40B4-A6DA-53E1C236389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Všichni připojení 24 hodin denně</a:t>
          </a:r>
          <a:endParaRPr lang="cs-CZ" dirty="0"/>
        </a:p>
      </dgm:t>
    </dgm:pt>
    <dgm:pt modelId="{AB8CD042-94D1-4137-B7DA-406ACA9EA821}" type="parTrans" cxnId="{16043D7A-4BF9-4941-A6A6-E654D55D4591}">
      <dgm:prSet/>
      <dgm:spPr/>
      <dgm:t>
        <a:bodyPr/>
        <a:lstStyle/>
        <a:p>
          <a:endParaRPr lang="cs-CZ"/>
        </a:p>
      </dgm:t>
    </dgm:pt>
    <dgm:pt modelId="{C265D926-06DF-4A0F-BC78-708F6EF014E0}" type="sibTrans" cxnId="{16043D7A-4BF9-4941-A6A6-E654D55D4591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EF6B2130-D410-41C4-AC5D-0F220798564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Vše co bylo vytištěno, bude v digitální podobě</a:t>
          </a:r>
          <a:endParaRPr lang="cs-CZ" dirty="0"/>
        </a:p>
      </dgm:t>
    </dgm:pt>
    <dgm:pt modelId="{154723BD-2A0F-4D2B-9A06-7421412465AA}" type="parTrans" cxnId="{97D009C9-20FB-4DE9-A0D0-CB31F8C6B5EA}">
      <dgm:prSet/>
      <dgm:spPr/>
      <dgm:t>
        <a:bodyPr/>
        <a:lstStyle/>
        <a:p>
          <a:endParaRPr lang="cs-CZ"/>
        </a:p>
      </dgm:t>
    </dgm:pt>
    <dgm:pt modelId="{621C49AE-0B50-4727-9621-390892A1E78E}" type="sibTrans" cxnId="{97D009C9-20FB-4DE9-A0D0-CB31F8C6B5EA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CCE49A3E-198A-4E94-BA05-20B4F428486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Mění se způsob vyhledávání a využívání informací</a:t>
          </a:r>
          <a:endParaRPr lang="cs-CZ" dirty="0"/>
        </a:p>
      </dgm:t>
    </dgm:pt>
    <dgm:pt modelId="{8DB2B28A-2C56-428C-8245-D15FBADDF475}" type="parTrans" cxnId="{1F69A930-13C5-4B53-B2C0-A35FB87C39EF}">
      <dgm:prSet/>
      <dgm:spPr/>
      <dgm:t>
        <a:bodyPr/>
        <a:lstStyle/>
        <a:p>
          <a:endParaRPr lang="cs-CZ"/>
        </a:p>
      </dgm:t>
    </dgm:pt>
    <dgm:pt modelId="{51894E68-99A4-48B4-8770-A272FC9D3B1A}" type="sibTrans" cxnId="{1F69A930-13C5-4B53-B2C0-A35FB87C39EF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77F724A0-3B59-41CD-9AAA-E3B951AE351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Knihovny mají poprvé v historii konkurenci ve svých hlavních funkcích</a:t>
          </a:r>
          <a:endParaRPr lang="cs-CZ" dirty="0"/>
        </a:p>
      </dgm:t>
    </dgm:pt>
    <dgm:pt modelId="{8BC88806-253A-4087-98C5-E3F4E7BC5F22}" type="parTrans" cxnId="{0FEDEAA3-51DE-4FF5-B728-6ACAC5CFFB5A}">
      <dgm:prSet/>
      <dgm:spPr/>
      <dgm:t>
        <a:bodyPr/>
        <a:lstStyle/>
        <a:p>
          <a:endParaRPr lang="cs-CZ"/>
        </a:p>
      </dgm:t>
    </dgm:pt>
    <dgm:pt modelId="{6315017F-9698-4CE2-9C7E-561BC1E4BE0C}" type="sibTrans" cxnId="{0FEDEAA3-51DE-4FF5-B728-6ACAC5CFFB5A}">
      <dgm:prSet/>
      <dgm:spPr/>
      <dgm:t>
        <a:bodyPr/>
        <a:lstStyle/>
        <a:p>
          <a:endParaRPr lang="cs-CZ"/>
        </a:p>
      </dgm:t>
    </dgm:pt>
    <dgm:pt modelId="{E895CDDF-3445-4ECC-BF7E-5295126DB97D}" type="pres">
      <dgm:prSet presAssocID="{DA9A57DD-BAC6-4478-85EB-4D25B377DA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459EEB9-7575-4784-BCA7-0A9EFE4B0310}" type="pres">
      <dgm:prSet presAssocID="{DA9A57DD-BAC6-4478-85EB-4D25B377DAA2}" presName="dummyMaxCanvas" presStyleCnt="0">
        <dgm:presLayoutVars/>
      </dgm:prSet>
      <dgm:spPr/>
    </dgm:pt>
    <dgm:pt modelId="{653CC40A-52B4-4155-BF33-E2043723F41F}" type="pres">
      <dgm:prSet presAssocID="{DA9A57DD-BAC6-4478-85EB-4D25B377DAA2}" presName="FourNodes_1" presStyleLbl="node1" presStyleIdx="0" presStyleCnt="4" custLinFactNeighborX="-937" custLinFactNeighborY="-43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496089-1509-4D4B-9603-99F096B2806F}" type="pres">
      <dgm:prSet presAssocID="{DA9A57DD-BAC6-4478-85EB-4D25B377DAA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60AC5D-98C5-4E17-AD77-B84272FE4276}" type="pres">
      <dgm:prSet presAssocID="{DA9A57DD-BAC6-4478-85EB-4D25B377DAA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7DBCE1-B403-4A3F-B402-317AE7FE3D74}" type="pres">
      <dgm:prSet presAssocID="{DA9A57DD-BAC6-4478-85EB-4D25B377DAA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8E182F-71A0-4A21-A267-5C9BDD8D95EE}" type="pres">
      <dgm:prSet presAssocID="{DA9A57DD-BAC6-4478-85EB-4D25B377DAA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8B5B8B-0387-4541-9BC8-03E86F6ECBD4}" type="pres">
      <dgm:prSet presAssocID="{DA9A57DD-BAC6-4478-85EB-4D25B377DAA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102A4B-2FEC-4E01-B5ED-643D19589BD8}" type="pres">
      <dgm:prSet presAssocID="{DA9A57DD-BAC6-4478-85EB-4D25B377DAA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A8AA2A-31D8-47DD-BFBD-9725C50204AF}" type="pres">
      <dgm:prSet presAssocID="{DA9A57DD-BAC6-4478-85EB-4D25B377DAA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13D8FF-FDE2-48B8-8AD8-0A13DFACFC63}" type="pres">
      <dgm:prSet presAssocID="{DA9A57DD-BAC6-4478-85EB-4D25B377DAA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739B9F-1834-4F15-A697-3E91F35B1E50}" type="pres">
      <dgm:prSet presAssocID="{DA9A57DD-BAC6-4478-85EB-4D25B377DAA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F6D72C-2C1E-473B-A817-BCD299164387}" type="pres">
      <dgm:prSet presAssocID="{DA9A57DD-BAC6-4478-85EB-4D25B377DAA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D164B2-8B33-452C-8273-2B5F58924633}" type="presOf" srcId="{CCE49A3E-198A-4E94-BA05-20B4F428486F}" destId="{2660AC5D-98C5-4E17-AD77-B84272FE4276}" srcOrd="0" destOrd="0" presId="urn:microsoft.com/office/officeart/2005/8/layout/vProcess5"/>
    <dgm:cxn modelId="{8A95429C-BBC1-43D6-944B-7E8039045ACD}" type="presOf" srcId="{EF6B2130-D410-41C4-AC5D-0F2207985644}" destId="{80496089-1509-4D4B-9603-99F096B2806F}" srcOrd="0" destOrd="0" presId="urn:microsoft.com/office/officeart/2005/8/layout/vProcess5"/>
    <dgm:cxn modelId="{16043D7A-4BF9-4941-A6A6-E654D55D4591}" srcId="{DA9A57DD-BAC6-4478-85EB-4D25B377DAA2}" destId="{A5DD0957-DC23-40B4-A6DA-53E1C2363893}" srcOrd="0" destOrd="0" parTransId="{AB8CD042-94D1-4137-B7DA-406ACA9EA821}" sibTransId="{C265D926-06DF-4A0F-BC78-708F6EF014E0}"/>
    <dgm:cxn modelId="{149AE885-5754-497B-9C6B-CCBA8B11DEF1}" type="presOf" srcId="{A5DD0957-DC23-40B4-A6DA-53E1C2363893}" destId="{653CC40A-52B4-4155-BF33-E2043723F41F}" srcOrd="0" destOrd="0" presId="urn:microsoft.com/office/officeart/2005/8/layout/vProcess5"/>
    <dgm:cxn modelId="{97D009C9-20FB-4DE9-A0D0-CB31F8C6B5EA}" srcId="{DA9A57DD-BAC6-4478-85EB-4D25B377DAA2}" destId="{EF6B2130-D410-41C4-AC5D-0F2207985644}" srcOrd="1" destOrd="0" parTransId="{154723BD-2A0F-4D2B-9A06-7421412465AA}" sibTransId="{621C49AE-0B50-4727-9621-390892A1E78E}"/>
    <dgm:cxn modelId="{1F69A930-13C5-4B53-B2C0-A35FB87C39EF}" srcId="{DA9A57DD-BAC6-4478-85EB-4D25B377DAA2}" destId="{CCE49A3E-198A-4E94-BA05-20B4F428486F}" srcOrd="2" destOrd="0" parTransId="{8DB2B28A-2C56-428C-8245-D15FBADDF475}" sibTransId="{51894E68-99A4-48B4-8770-A272FC9D3B1A}"/>
    <dgm:cxn modelId="{EEBE9BE4-BD98-465A-A9E7-7D295D9CF8C6}" type="presOf" srcId="{DA9A57DD-BAC6-4478-85EB-4D25B377DAA2}" destId="{E895CDDF-3445-4ECC-BF7E-5295126DB97D}" srcOrd="0" destOrd="0" presId="urn:microsoft.com/office/officeart/2005/8/layout/vProcess5"/>
    <dgm:cxn modelId="{C4511A87-7394-4535-938C-658DC296972F}" type="presOf" srcId="{A5DD0957-DC23-40B4-A6DA-53E1C2363893}" destId="{40A8AA2A-31D8-47DD-BFBD-9725C50204AF}" srcOrd="1" destOrd="0" presId="urn:microsoft.com/office/officeart/2005/8/layout/vProcess5"/>
    <dgm:cxn modelId="{EA8E8705-5DB3-4406-89D6-C849C31DB1B6}" type="presOf" srcId="{EF6B2130-D410-41C4-AC5D-0F2207985644}" destId="{2D13D8FF-FDE2-48B8-8AD8-0A13DFACFC63}" srcOrd="1" destOrd="0" presId="urn:microsoft.com/office/officeart/2005/8/layout/vProcess5"/>
    <dgm:cxn modelId="{202FE2E5-15A2-4BED-B9AA-DECC913DAD2F}" type="presOf" srcId="{77F724A0-3B59-41CD-9AAA-E3B951AE3514}" destId="{B77DBCE1-B403-4A3F-B402-317AE7FE3D74}" srcOrd="0" destOrd="0" presId="urn:microsoft.com/office/officeart/2005/8/layout/vProcess5"/>
    <dgm:cxn modelId="{2C551C3F-58EF-4025-B0D4-DFB8B168BFFA}" type="presOf" srcId="{77F724A0-3B59-41CD-9AAA-E3B951AE3514}" destId="{77F6D72C-2C1E-473B-A817-BCD299164387}" srcOrd="1" destOrd="0" presId="urn:microsoft.com/office/officeart/2005/8/layout/vProcess5"/>
    <dgm:cxn modelId="{73E09DDC-2E8F-4805-A435-AB389F0E9ABC}" type="presOf" srcId="{51894E68-99A4-48B4-8770-A272FC9D3B1A}" destId="{22102A4B-2FEC-4E01-B5ED-643D19589BD8}" srcOrd="0" destOrd="0" presId="urn:microsoft.com/office/officeart/2005/8/layout/vProcess5"/>
    <dgm:cxn modelId="{FBDC5380-FF1B-4C58-8ACF-9F80E6AD9229}" type="presOf" srcId="{CCE49A3E-198A-4E94-BA05-20B4F428486F}" destId="{B0739B9F-1834-4F15-A697-3E91F35B1E50}" srcOrd="1" destOrd="0" presId="urn:microsoft.com/office/officeart/2005/8/layout/vProcess5"/>
    <dgm:cxn modelId="{07963BCA-2D03-440C-B2C6-57E131FBBF17}" type="presOf" srcId="{C265D926-06DF-4A0F-BC78-708F6EF014E0}" destId="{7D8E182F-71A0-4A21-A267-5C9BDD8D95EE}" srcOrd="0" destOrd="0" presId="urn:microsoft.com/office/officeart/2005/8/layout/vProcess5"/>
    <dgm:cxn modelId="{0FEDEAA3-51DE-4FF5-B728-6ACAC5CFFB5A}" srcId="{DA9A57DD-BAC6-4478-85EB-4D25B377DAA2}" destId="{77F724A0-3B59-41CD-9AAA-E3B951AE3514}" srcOrd="3" destOrd="0" parTransId="{8BC88806-253A-4087-98C5-E3F4E7BC5F22}" sibTransId="{6315017F-9698-4CE2-9C7E-561BC1E4BE0C}"/>
    <dgm:cxn modelId="{1F92211E-27AC-4995-993E-3CB2302FC721}" type="presOf" srcId="{621C49AE-0B50-4727-9621-390892A1E78E}" destId="{908B5B8B-0387-4541-9BC8-03E86F6ECBD4}" srcOrd="0" destOrd="0" presId="urn:microsoft.com/office/officeart/2005/8/layout/vProcess5"/>
    <dgm:cxn modelId="{A3B1CB8E-9FA7-4E2C-9923-ABBB298EB6B3}" type="presParOf" srcId="{E895CDDF-3445-4ECC-BF7E-5295126DB97D}" destId="{8459EEB9-7575-4784-BCA7-0A9EFE4B0310}" srcOrd="0" destOrd="0" presId="urn:microsoft.com/office/officeart/2005/8/layout/vProcess5"/>
    <dgm:cxn modelId="{B6C5BF38-4247-49E6-925B-277E1A8C2FDB}" type="presParOf" srcId="{E895CDDF-3445-4ECC-BF7E-5295126DB97D}" destId="{653CC40A-52B4-4155-BF33-E2043723F41F}" srcOrd="1" destOrd="0" presId="urn:microsoft.com/office/officeart/2005/8/layout/vProcess5"/>
    <dgm:cxn modelId="{441B1CA0-F1FD-4124-9EA0-87A40EF1F7D8}" type="presParOf" srcId="{E895CDDF-3445-4ECC-BF7E-5295126DB97D}" destId="{80496089-1509-4D4B-9603-99F096B2806F}" srcOrd="2" destOrd="0" presId="urn:microsoft.com/office/officeart/2005/8/layout/vProcess5"/>
    <dgm:cxn modelId="{0F76DEB4-693A-4CA8-A4B5-942CBCD8EA24}" type="presParOf" srcId="{E895CDDF-3445-4ECC-BF7E-5295126DB97D}" destId="{2660AC5D-98C5-4E17-AD77-B84272FE4276}" srcOrd="3" destOrd="0" presId="urn:microsoft.com/office/officeart/2005/8/layout/vProcess5"/>
    <dgm:cxn modelId="{6243C202-26ED-4BC5-A161-AB5CB5F949B0}" type="presParOf" srcId="{E895CDDF-3445-4ECC-BF7E-5295126DB97D}" destId="{B77DBCE1-B403-4A3F-B402-317AE7FE3D74}" srcOrd="4" destOrd="0" presId="urn:microsoft.com/office/officeart/2005/8/layout/vProcess5"/>
    <dgm:cxn modelId="{CC266778-A210-40EA-A6A4-5BC14C5D924D}" type="presParOf" srcId="{E895CDDF-3445-4ECC-BF7E-5295126DB97D}" destId="{7D8E182F-71A0-4A21-A267-5C9BDD8D95EE}" srcOrd="5" destOrd="0" presId="urn:microsoft.com/office/officeart/2005/8/layout/vProcess5"/>
    <dgm:cxn modelId="{BDA88D68-EB6F-458A-8FCF-03864FF61768}" type="presParOf" srcId="{E895CDDF-3445-4ECC-BF7E-5295126DB97D}" destId="{908B5B8B-0387-4541-9BC8-03E86F6ECBD4}" srcOrd="6" destOrd="0" presId="urn:microsoft.com/office/officeart/2005/8/layout/vProcess5"/>
    <dgm:cxn modelId="{74D37886-910D-41A2-93F7-F3AAE4E8E72B}" type="presParOf" srcId="{E895CDDF-3445-4ECC-BF7E-5295126DB97D}" destId="{22102A4B-2FEC-4E01-B5ED-643D19589BD8}" srcOrd="7" destOrd="0" presId="urn:microsoft.com/office/officeart/2005/8/layout/vProcess5"/>
    <dgm:cxn modelId="{72CAE1E0-AB71-492D-87CF-7B067F3FE414}" type="presParOf" srcId="{E895CDDF-3445-4ECC-BF7E-5295126DB97D}" destId="{40A8AA2A-31D8-47DD-BFBD-9725C50204AF}" srcOrd="8" destOrd="0" presId="urn:microsoft.com/office/officeart/2005/8/layout/vProcess5"/>
    <dgm:cxn modelId="{2A001769-EF5A-455D-8EAA-1FBA68A8D52C}" type="presParOf" srcId="{E895CDDF-3445-4ECC-BF7E-5295126DB97D}" destId="{2D13D8FF-FDE2-48B8-8AD8-0A13DFACFC63}" srcOrd="9" destOrd="0" presId="urn:microsoft.com/office/officeart/2005/8/layout/vProcess5"/>
    <dgm:cxn modelId="{868D093F-B355-4DAE-91A6-1C41EF7F40FD}" type="presParOf" srcId="{E895CDDF-3445-4ECC-BF7E-5295126DB97D}" destId="{B0739B9F-1834-4F15-A697-3E91F35B1E50}" srcOrd="10" destOrd="0" presId="urn:microsoft.com/office/officeart/2005/8/layout/vProcess5"/>
    <dgm:cxn modelId="{DFFE7D1F-3771-4112-AD01-EACC1419FAB3}" type="presParOf" srcId="{E895CDDF-3445-4ECC-BF7E-5295126DB97D}" destId="{77F6D72C-2C1E-473B-A817-BCD29916438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CC268D9-9662-4B71-877D-D762DE7B6520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6AE86F9-3437-4439-A76B-744DEA2067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6CCD27-681F-4FD1-AB30-77029A7CAF35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114B79-A559-457D-91DC-9EF3C212B5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A5E68-F039-4734-A8BA-2848280666C9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9DB0B-175D-4798-8D6B-97355FE0FBA8}" type="slidenum">
              <a:rPr lang="cs-CZ" smtClean="0"/>
              <a:pPr>
                <a:defRPr/>
              </a:pPr>
              <a:t>10</a:t>
            </a:fld>
            <a:endParaRPr lang="cs-CZ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14C47-AF78-4F8D-A825-B20448AD6F1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833A5-494A-45D7-97F9-405CCFCE915A}" type="slidenum">
              <a:rPr lang="cs-CZ" smtClean="0"/>
              <a:pPr>
                <a:defRPr/>
              </a:pPr>
              <a:t>12</a:t>
            </a:fld>
            <a:endParaRPr lang="cs-CZ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3CB73-EBDB-4A49-8B02-F22523CE1A9A}" type="slidenum">
              <a:rPr lang="cs-CZ" smtClean="0"/>
              <a:pPr>
                <a:defRPr/>
              </a:pPr>
              <a:t>15</a:t>
            </a:fld>
            <a:endParaRPr lang="cs-CZ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D1117-539A-4117-BAAC-0D062AD62BE0}" type="slidenum">
              <a:rPr lang="cs-CZ" smtClean="0"/>
              <a:pPr>
                <a:defRPr/>
              </a:pPr>
              <a:t>17</a:t>
            </a:fld>
            <a:endParaRPr lang="cs-CZ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5C30-56B7-489C-8697-6E8EA827363C}" type="slidenum">
              <a:rPr lang="cs-CZ" smtClean="0"/>
              <a:pPr>
                <a:defRPr/>
              </a:pPr>
              <a:t>19</a:t>
            </a:fld>
            <a:endParaRPr lang="cs-CZ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13E11-34A1-41CF-BC55-D361B8FA8796}" type="slidenum">
              <a:rPr lang="cs-CZ" smtClean="0"/>
              <a:pPr>
                <a:defRPr/>
              </a:pPr>
              <a:t>21</a:t>
            </a:fld>
            <a:endParaRPr lang="cs-CZ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D9942-F6AD-4953-9C91-09456BFA36C5}" type="slidenum">
              <a:rPr lang="cs-CZ" smtClean="0"/>
              <a:pPr>
                <a:defRPr/>
              </a:pPr>
              <a:t>23</a:t>
            </a:fld>
            <a:endParaRPr lang="cs-CZ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607ED-FE36-40E2-B33F-0EFE1026A0B8}" type="slidenum">
              <a:rPr lang="cs-CZ" smtClean="0"/>
              <a:pPr>
                <a:defRPr/>
              </a:pPr>
              <a:t>25</a:t>
            </a:fld>
            <a:endParaRPr lang="cs-CZ" smtClean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75672-2CF8-4CC3-871F-0EFD3B1D26CA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0BEA3-ABE1-49EE-8214-0B42F4139224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B2310-7FCE-414B-96CD-11B5DA7C6AF6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Arial" charset="0"/>
            </a:endParaRPr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19D0AD-4C93-4819-9F24-32299CEECE5D}" type="slidenum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8AB73C-E95B-43CA-AC87-12CBD5DFCD50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5F463-C155-4209-BF48-ACD3239687E3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3F34-8A5C-458D-997C-5E1C1A53D56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70C0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5A64-88D2-4C3E-A253-65E104AA20A4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F84B-69AE-4FC5-AAA5-53E45406D2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25BD-6473-4197-8F54-D556958A3C3E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7C61-44DE-4882-A394-4903A13350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647E-8824-4612-B647-DEE2C7E53681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B7B9-7E42-428F-9A05-F1FAC69516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DFFB-F2B9-43A1-B184-AB90D09DC552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31FD-6413-4C26-8051-DEB8973B89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F0E4-01CD-45EA-A17D-E682BE19ADFA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3702-05FB-4A18-8021-12889506A6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864E-C414-4523-BEF9-95FFF083AF84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516E4-5EB6-49C3-ABFA-70A5576B9C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A4B4-C7DC-47EE-BBA8-0DD116A261E3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36BE-3E1E-4C27-A444-5559F8E2D7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29B0-01EA-4E7A-83D2-483E31A82D39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E4D7-4D65-4609-9E85-51CBBF13D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BCF8-D674-41A2-8B1A-AECFB77E6205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781D-3466-43BF-932F-B4B84E01F5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C44B-0778-4EFE-8CBE-09B761237316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AAD4-6222-4930-B74F-5554A02F1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628-DDDA-406C-99D9-F67F2C2F2CA4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642F-FE33-4498-80AD-EE85B71685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q"/>
              <a:defRPr b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defRPr>
            </a:lvl1pPr>
            <a:lvl2pPr>
              <a:buClr>
                <a:srgbClr val="0070C0"/>
              </a:buClr>
              <a:buFont typeface="Wingdings" pitchFamily="2" charset="2"/>
              <a:buChar char="Ø"/>
              <a:defRPr b="1">
                <a:solidFill>
                  <a:srgbClr val="FF0000"/>
                </a:solidFill>
                <a:latin typeface="Arial Narrow" pitchFamily="34" charset="0"/>
              </a:defRPr>
            </a:lvl2pPr>
            <a:lvl3pPr>
              <a:defRPr b="1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6A20-3309-435E-A7F1-5EAE7E6EB134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F886-A7A0-46D2-9FBA-16B8C18BE9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ED29-0A77-4D6B-B791-063C310DF2A8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F980-CF70-44B6-B07A-100246662B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A6F2-7F6C-4C35-B095-DEEA95E491E8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9AEB-BD82-444C-9A40-196879B321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8151-9D91-499D-AC2B-066F24550382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9B72-4013-446D-B54C-54BFCE1D0F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F138-2B85-4217-9F9B-946EEAD240EC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13EF-AC90-48EC-AF8F-2ADC691A75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q"/>
              <a:defRPr sz="2800" b="1">
                <a:solidFill>
                  <a:srgbClr val="0070C0"/>
                </a:solidFill>
                <a:latin typeface="Arial Narrow" pitchFamily="34" charset="0"/>
              </a:defRPr>
            </a:lvl1pPr>
            <a:lvl2pPr>
              <a:buClr>
                <a:srgbClr val="0070C0"/>
              </a:buClr>
              <a:buFont typeface="Wingdings" pitchFamily="2" charset="2"/>
              <a:buChar char="Ø"/>
              <a:defRPr sz="2400" b="1">
                <a:solidFill>
                  <a:srgbClr val="FF0000"/>
                </a:solidFill>
                <a:latin typeface="Arial Narrow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q"/>
              <a:defRPr sz="2800" b="1">
                <a:solidFill>
                  <a:srgbClr val="0070C0"/>
                </a:solidFill>
                <a:latin typeface="Arial Narrow" pitchFamily="34" charset="0"/>
              </a:defRPr>
            </a:lvl1pPr>
            <a:lvl2pPr>
              <a:buClr>
                <a:srgbClr val="0070C0"/>
              </a:buClr>
              <a:buFont typeface="Wingdings" pitchFamily="2" charset="2"/>
              <a:buChar char="Ø"/>
              <a:defRPr sz="2400" b="1">
                <a:solidFill>
                  <a:srgbClr val="FF0000"/>
                </a:solidFill>
                <a:latin typeface="Arial Narrow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9AA1-B67C-4700-9BAA-DB56772662C4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A8B6-8338-42ED-9747-198A904A21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AA65-5B74-4A9A-A866-95353E09389F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9F49-8C20-4F86-99C0-543010C04B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98A-8BD7-40A9-827A-979AFBA39655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835F-2FFF-4F64-B19B-934EF0FF08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E032-9C78-4A0C-919E-CB0947CEDAD4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466E-A23B-4926-816B-A692E7EB83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8100-62AE-498B-9021-55D59A0E0630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30F3-DB2C-48AF-965C-AD5705FDC0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1E52-F91E-4C92-A352-F0D0F77409BC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98BC-4E86-4526-A067-7EB722D907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FFC001-F126-4084-8ABA-DCBA9C70C6F6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61A04C-4DE4-44BE-B061-4FD843719D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1750" y="12700"/>
            <a:ext cx="5080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710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C96D4CD-95B2-45CB-8458-B3AE0088BF60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80F74A5-C273-45DC-8784-91758E076C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3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7772400" cy="3051175"/>
          </a:xfrm>
        </p:spPr>
        <p:txBody>
          <a:bodyPr/>
          <a:lstStyle/>
          <a:p>
            <a:r>
              <a:rPr lang="cs-CZ" sz="3600" smtClean="0"/>
              <a:t>Koncepce rozvoje knihoven ČR </a:t>
            </a:r>
            <a:br>
              <a:rPr lang="cs-CZ" sz="3600" smtClean="0"/>
            </a:br>
            <a:r>
              <a:rPr lang="cs-CZ" sz="3600" smtClean="0"/>
              <a:t>na léta 2011 – 2015 </a:t>
            </a:r>
            <a:br>
              <a:rPr lang="cs-CZ" sz="3600" smtClean="0"/>
            </a:br>
            <a:endParaRPr lang="cs-CZ" smtClean="0"/>
          </a:p>
        </p:txBody>
      </p:sp>
      <p:sp>
        <p:nvSpPr>
          <p:cNvPr id="2051" name="Podnadpis 4"/>
          <p:cNvSpPr>
            <a:spLocks noGrp="1"/>
          </p:cNvSpPr>
          <p:nvPr>
            <p:ph type="subTitle" idx="1"/>
          </p:nvPr>
        </p:nvSpPr>
        <p:spPr>
          <a:xfrm>
            <a:off x="1403350" y="5013325"/>
            <a:ext cx="6400800" cy="14636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cs-CZ" sz="3600" i="1" dirty="0" smtClean="0"/>
              <a:t>14.9.2011</a:t>
            </a:r>
            <a:endParaRPr lang="cs-CZ" sz="3600" i="1" dirty="0"/>
          </a:p>
          <a:p>
            <a:pPr eaLnBrk="1" hangingPunct="1">
              <a:buFont typeface="Arial" pitchFamily="34" charset="0"/>
              <a:buNone/>
              <a:defRPr/>
            </a:pPr>
            <a:r>
              <a:rPr lang="cs-CZ" i="1" dirty="0" smtClean="0"/>
              <a:t>Co venkovské knihovny umějí a mohou VIII</a:t>
            </a:r>
            <a:endParaRPr lang="cs-CZ" i="1" dirty="0"/>
          </a:p>
          <a:p>
            <a:pPr eaLnBrk="1" hangingPunct="1">
              <a:buFont typeface="Arial" pitchFamily="34" charset="0"/>
              <a:buNone/>
              <a:defRPr/>
            </a:pPr>
            <a:r>
              <a:rPr lang="cs-CZ" i="1" dirty="0"/>
              <a:t>Vít Richter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cs-CZ" i="1" dirty="0"/>
              <a:t>Národní knihovna ČR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85F29-BC7B-466A-A1B4-137009797310}" type="slidenum">
              <a:rPr lang="cs-CZ" smtClean="0"/>
              <a:pPr>
                <a:defRPr/>
              </a:pPr>
              <a:t>10</a:t>
            </a:fld>
            <a:endParaRPr lang="cs-CZ" smtClean="0"/>
          </a:p>
        </p:txBody>
      </p:sp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1619250" y="188913"/>
          <a:ext cx="6110288" cy="6408737"/>
        </p:xfrm>
        <a:graphic>
          <a:graphicData uri="http://schemas.openxmlformats.org/presentationml/2006/ole">
            <p:oleObj spid="_x0000_s13332" name="Visio" r:id="rId4" imgW="3046881" imgH="3197066" progId="">
              <p:embed/>
            </p:oleObj>
          </a:graphicData>
        </a:graphic>
      </p:graphicFrame>
      <p:pic>
        <p:nvPicPr>
          <p:cNvPr id="13334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84538"/>
            <a:ext cx="18288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284538"/>
            <a:ext cx="18716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11"/>
          <p:cNvSpPr/>
          <p:nvPr/>
        </p:nvSpPr>
        <p:spPr>
          <a:xfrm>
            <a:off x="3132138" y="20638"/>
            <a:ext cx="2808287" cy="2160587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337" name="Obdélník 3"/>
          <p:cNvSpPr>
            <a:spLocks noChangeArrowheads="1"/>
          </p:cNvSpPr>
          <p:nvPr/>
        </p:nvSpPr>
        <p:spPr bwMode="auto">
          <a:xfrm>
            <a:off x="323850" y="260350"/>
            <a:ext cx="2447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/>
              <a:t>8 směrů pro</a:t>
            </a:r>
            <a:br>
              <a:rPr lang="cs-CZ" sz="2400" b="1"/>
            </a:br>
            <a:r>
              <a:rPr lang="cs-CZ" sz="2400" b="1"/>
              <a:t>budoucí rozvoj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Digitalizace textových dokumentů…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cs-CZ" sz="2800" dirty="0" smtClean="0"/>
              <a:t>Podporovat digitalizaci na jednotlivých úrovních - NDK, regiony, oborové instituce, specializované projekty.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cs-CZ" sz="2800" dirty="0" smtClean="0"/>
              <a:t>Zajistit dlouhodobou ochranu digitálních dokumentů.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cs-CZ" sz="2800" dirty="0" smtClean="0"/>
              <a:t>Zabezpečit maximální zpřístupnění digitálních dokumentů.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cs-CZ" sz="2800" dirty="0"/>
              <a:t>Zabezpečit efektivní dostupnost EIZ pro podporu VVI </a:t>
            </a:r>
            <a:r>
              <a:rPr lang="cs-CZ" sz="2800" dirty="0" smtClean="0"/>
              <a:t>a pro širokou veřejnost</a:t>
            </a:r>
          </a:p>
          <a:p>
            <a:pPr marL="0" indent="0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6F1FC-4499-41F9-AD85-F40F0BE26CFB}" type="slidenum">
              <a:rPr lang="cs-CZ" smtClean="0"/>
              <a:pPr>
                <a:defRPr/>
              </a:pPr>
              <a:t>12</a:t>
            </a:fld>
            <a:endParaRPr lang="cs-CZ" smtClean="0"/>
          </a:p>
        </p:txBody>
      </p:sp>
      <p:graphicFrame>
        <p:nvGraphicFramePr>
          <p:cNvPr id="16413" name="Object 29"/>
          <p:cNvGraphicFramePr>
            <a:graphicFrameLocks noChangeAspect="1"/>
          </p:cNvGraphicFramePr>
          <p:nvPr/>
        </p:nvGraphicFramePr>
        <p:xfrm>
          <a:off x="1550988" y="260350"/>
          <a:ext cx="6110287" cy="6408738"/>
        </p:xfrm>
        <a:graphic>
          <a:graphicData uri="http://schemas.openxmlformats.org/presentationml/2006/ole">
            <p:oleObj spid="_x0000_s16413" name="Visio" r:id="rId4" imgW="3046881" imgH="3197066" progId="">
              <p:embed/>
            </p:oleObj>
          </a:graphicData>
        </a:graphic>
      </p:graphicFrame>
      <p:graphicFrame>
        <p:nvGraphicFramePr>
          <p:cNvPr id="322568" name="Object 30"/>
          <p:cNvGraphicFramePr>
            <a:graphicFrameLocks noChangeAspect="1"/>
          </p:cNvGraphicFramePr>
          <p:nvPr/>
        </p:nvGraphicFramePr>
        <p:xfrm>
          <a:off x="2700338" y="1989138"/>
          <a:ext cx="3816350" cy="3816350"/>
        </p:xfrm>
        <a:graphic>
          <a:graphicData uri="http://schemas.openxmlformats.org/presentationml/2006/ole">
            <p:oleObj spid="_x0000_s16414" name="Visio" r:id="rId5" imgW="3214996" imgH="3214909" progId="">
              <p:embed/>
            </p:oleObj>
          </a:graphicData>
        </a:graphic>
      </p:graphicFrame>
      <p:sp>
        <p:nvSpPr>
          <p:cNvPr id="12" name="Elipsa 11"/>
          <p:cNvSpPr/>
          <p:nvPr/>
        </p:nvSpPr>
        <p:spPr>
          <a:xfrm>
            <a:off x="2843213" y="476250"/>
            <a:ext cx="3529012" cy="5400675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3708400" y="1557338"/>
          <a:ext cx="1800225" cy="1800225"/>
        </p:xfrm>
        <a:graphic>
          <a:graphicData uri="http://schemas.openxmlformats.org/presentationml/2006/ole">
            <p:oleObj spid="_x0000_s16415" name="Visio" r:id="rId6" imgW="3214996" imgH="3214909" progId="">
              <p:embed/>
            </p:oleObj>
          </a:graphicData>
        </a:graphic>
      </p:graphicFrame>
      <p:pic>
        <p:nvPicPr>
          <p:cNvPr id="16418" name="Picture 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3284538"/>
            <a:ext cx="18288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9" name="Picture 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3284538"/>
            <a:ext cx="18716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Centrální portál českých knihoven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Integrace a zpřístupnění tištěných a digitálních zdrojů</a:t>
            </a:r>
          </a:p>
          <a:p>
            <a:pPr>
              <a:defRPr/>
            </a:pPr>
            <a:r>
              <a:rPr lang="cs-CZ" dirty="0" smtClean="0"/>
              <a:t>Kvalitní a pohotové služby 24 hodin denně</a:t>
            </a:r>
          </a:p>
          <a:p>
            <a:pPr>
              <a:defRPr/>
            </a:pPr>
            <a:r>
              <a:rPr lang="cs-CZ" dirty="0" smtClean="0"/>
              <a:t>Meziknihovní služby a dodávání dokumentů</a:t>
            </a:r>
          </a:p>
          <a:p>
            <a:pPr>
              <a:defRPr/>
            </a:pPr>
            <a:r>
              <a:rPr lang="cs-CZ" dirty="0" smtClean="0"/>
              <a:t>Online platby za služby</a:t>
            </a:r>
          </a:p>
          <a:p>
            <a:pPr>
              <a:defRPr/>
            </a:pPr>
            <a:r>
              <a:rPr lang="cs-CZ" dirty="0" smtClean="0"/>
              <a:t>Sdílení registrovaných uživatelů</a:t>
            </a:r>
          </a:p>
          <a:p>
            <a:pPr>
              <a:defRPr/>
            </a:pPr>
            <a:r>
              <a:rPr lang="cs-CZ" dirty="0" smtClean="0"/>
              <a:t>Každá knihovna nabízí služby portálu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65300" y="26988"/>
            <a:ext cx="12663488" cy="711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ovéPole 3"/>
          <p:cNvSpPr txBox="1">
            <a:spLocks noChangeArrowheads="1"/>
          </p:cNvSpPr>
          <p:nvPr/>
        </p:nvSpPr>
        <p:spPr bwMode="auto">
          <a:xfrm>
            <a:off x="755650" y="5349875"/>
            <a:ext cx="3979863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rgbClr val="FF0000"/>
                </a:solidFill>
              </a:rPr>
              <a:t>www.knihovny.cz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EBEC8-DE2A-47A1-A6EC-82722CC00F81}" type="slidenum">
              <a:rPr lang="cs-CZ" smtClean="0"/>
              <a:pPr>
                <a:defRPr/>
              </a:pPr>
              <a:t>15</a:t>
            </a:fld>
            <a:endParaRPr lang="cs-CZ" smtClean="0"/>
          </a:p>
        </p:txBody>
      </p:sp>
      <p:graphicFrame>
        <p:nvGraphicFramePr>
          <p:cNvPr id="20499" name="Object 19"/>
          <p:cNvGraphicFramePr>
            <a:graphicFrameLocks noChangeAspect="1"/>
          </p:cNvGraphicFramePr>
          <p:nvPr/>
        </p:nvGraphicFramePr>
        <p:xfrm>
          <a:off x="1550988" y="260350"/>
          <a:ext cx="6110287" cy="6408738"/>
        </p:xfrm>
        <a:graphic>
          <a:graphicData uri="http://schemas.openxmlformats.org/presentationml/2006/ole">
            <p:oleObj spid="_x0000_s20499" name="Visio" r:id="rId4" imgW="3046881" imgH="3197066" progId="">
              <p:embed/>
            </p:oleObj>
          </a:graphicData>
        </a:graphic>
      </p:graphicFrame>
      <p:sp>
        <p:nvSpPr>
          <p:cNvPr id="12" name="Elipsa 11"/>
          <p:cNvSpPr/>
          <p:nvPr/>
        </p:nvSpPr>
        <p:spPr>
          <a:xfrm rot="644570">
            <a:off x="5454650" y="1311275"/>
            <a:ext cx="3035300" cy="23241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02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84538"/>
            <a:ext cx="18288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284538"/>
            <a:ext cx="18716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/>
              <a:t>Podporovat úlohu knihoven jako center rozvoje občanských i jiných komunit a jejich kreativity </a:t>
            </a:r>
            <a:endParaRPr lang="cs-CZ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Komunitními aktivitami knihoven podporovat aktivní účast občanů na životě komunity (obec, škola, ústav apod.), pomáhat při vytváření místních partnerství a budování komunit. </a:t>
            </a:r>
          </a:p>
          <a:p>
            <a:pPr>
              <a:defRPr/>
            </a:pPr>
            <a:r>
              <a:rPr lang="cs-CZ" sz="2800" dirty="0"/>
              <a:t>Podporovat knihovny jako informační </a:t>
            </a:r>
            <a:r>
              <a:rPr lang="cs-CZ" sz="2800" dirty="0" smtClean="0"/>
              <a:t>a vzdělávací centra obcí</a:t>
            </a:r>
          </a:p>
          <a:p>
            <a:pPr>
              <a:defRPr/>
            </a:pPr>
            <a:r>
              <a:rPr lang="cs-CZ" sz="2800" dirty="0" smtClean="0"/>
              <a:t>Vytvářet v knihovnách prostorové podmínky pro komunitní a kulturní aktivity.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800" dirty="0" smtClean="0"/>
          </a:p>
          <a:p>
            <a:pPr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F72A3-EDA1-4E6B-9849-8AFEE711F561}" type="slidenum">
              <a:rPr lang="cs-CZ" smtClean="0"/>
              <a:pPr>
                <a:defRPr/>
              </a:pPr>
              <a:t>17</a:t>
            </a:fld>
            <a:endParaRPr lang="cs-CZ" smtClean="0"/>
          </a:p>
        </p:txBody>
      </p:sp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1550988" y="260350"/>
          <a:ext cx="6110287" cy="6408738"/>
        </p:xfrm>
        <a:graphic>
          <a:graphicData uri="http://schemas.openxmlformats.org/presentationml/2006/ole">
            <p:oleObj spid="_x0000_s22547" name="Visio" r:id="rId4" imgW="3046881" imgH="3197066" progId="">
              <p:embed/>
            </p:oleObj>
          </a:graphicData>
        </a:graphic>
      </p:graphicFrame>
      <p:sp>
        <p:nvSpPr>
          <p:cNvPr id="12" name="Elipsa 11"/>
          <p:cNvSpPr/>
          <p:nvPr/>
        </p:nvSpPr>
        <p:spPr>
          <a:xfrm rot="644570">
            <a:off x="4905375" y="4483100"/>
            <a:ext cx="3035300" cy="23241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255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84538"/>
            <a:ext cx="18288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284538"/>
            <a:ext cx="18716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Rovný přístup ke službám knihoven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Podporovat </a:t>
            </a:r>
            <a:r>
              <a:rPr lang="cs-CZ" dirty="0"/>
              <a:t>knihovny jako garanta rovného přístupu k informačním zdrojům a síti </a:t>
            </a:r>
            <a:r>
              <a:rPr lang="cs-CZ" dirty="0" smtClean="0"/>
              <a:t>internet</a:t>
            </a:r>
          </a:p>
          <a:p>
            <a:pPr>
              <a:defRPr/>
            </a:pPr>
            <a:r>
              <a:rPr lang="cs-CZ" dirty="0"/>
              <a:t>Zlepšit dostupnost knihoven a jejich služeb – bezbariérové </a:t>
            </a:r>
            <a:r>
              <a:rPr lang="cs-CZ" dirty="0" smtClean="0"/>
              <a:t>knihovny</a:t>
            </a:r>
          </a:p>
          <a:p>
            <a:pPr>
              <a:defRPr/>
            </a:pPr>
            <a:r>
              <a:rPr lang="cs-CZ" dirty="0" smtClean="0"/>
              <a:t>Rozvíjet a využívat regionální funkce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EAF10-778A-49FC-88EE-A6999B8EFC65}" type="slidenum">
              <a:rPr lang="cs-CZ" smtClean="0"/>
              <a:pPr>
                <a:defRPr/>
              </a:pPr>
              <a:t>19</a:t>
            </a:fld>
            <a:endParaRPr lang="cs-CZ" smtClean="0"/>
          </a:p>
        </p:txBody>
      </p:sp>
      <p:graphicFrame>
        <p:nvGraphicFramePr>
          <p:cNvPr id="26643" name="Object 19"/>
          <p:cNvGraphicFramePr>
            <a:graphicFrameLocks noChangeAspect="1"/>
          </p:cNvGraphicFramePr>
          <p:nvPr/>
        </p:nvGraphicFramePr>
        <p:xfrm>
          <a:off x="1550988" y="260350"/>
          <a:ext cx="6110287" cy="6408738"/>
        </p:xfrm>
        <a:graphic>
          <a:graphicData uri="http://schemas.openxmlformats.org/presentationml/2006/ole">
            <p:oleObj spid="_x0000_s26643" name="Visio" r:id="rId4" imgW="3046881" imgH="3197066" progId="">
              <p:embed/>
            </p:oleObj>
          </a:graphicData>
        </a:graphic>
      </p:graphicFrame>
      <p:sp>
        <p:nvSpPr>
          <p:cNvPr id="12" name="Elipsa 11"/>
          <p:cNvSpPr/>
          <p:nvPr/>
        </p:nvSpPr>
        <p:spPr>
          <a:xfrm rot="644570">
            <a:off x="801688" y="4460875"/>
            <a:ext cx="3276600" cy="2346325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6646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84538"/>
            <a:ext cx="18288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284538"/>
            <a:ext cx="18716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Hlavní 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Proč se knihovny mění?</a:t>
            </a:r>
          </a:p>
          <a:p>
            <a:pPr>
              <a:defRPr/>
            </a:pPr>
            <a:r>
              <a:rPr lang="cs-CZ" dirty="0"/>
              <a:t>Koncepce rozvoje knihoven ČR </a:t>
            </a:r>
            <a:r>
              <a:rPr lang="cs-CZ" dirty="0" smtClean="0"/>
              <a:t>na </a:t>
            </a:r>
            <a:r>
              <a:rPr lang="cs-CZ" dirty="0"/>
              <a:t>léta 2011 – 2015</a:t>
            </a:r>
          </a:p>
          <a:p>
            <a:pPr>
              <a:defRPr/>
            </a:pPr>
            <a:r>
              <a:rPr lang="cs-CZ" dirty="0" smtClean="0"/>
              <a:t>Jak </a:t>
            </a:r>
            <a:r>
              <a:rPr lang="cs-CZ" dirty="0"/>
              <a:t>naplnit Koncepci v malé </a:t>
            </a:r>
            <a:r>
              <a:rPr lang="cs-CZ" dirty="0" smtClean="0"/>
              <a:t>knihovně?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Podpora čtenářské a informační gramotnosti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Podpora </a:t>
            </a:r>
            <a:r>
              <a:rPr lang="cs-CZ" dirty="0"/>
              <a:t>čtenářské </a:t>
            </a:r>
            <a:r>
              <a:rPr lang="cs-CZ" dirty="0" smtClean="0"/>
              <a:t>gramotnosti</a:t>
            </a:r>
          </a:p>
          <a:p>
            <a:pPr>
              <a:defRPr/>
            </a:pPr>
            <a:r>
              <a:rPr lang="cs-CZ" dirty="0"/>
              <a:t>Učit lidi využívat </a:t>
            </a:r>
            <a:r>
              <a:rPr lang="cs-CZ" dirty="0" smtClean="0"/>
              <a:t>knihovny</a:t>
            </a:r>
          </a:p>
          <a:p>
            <a:pPr>
              <a:defRPr/>
            </a:pPr>
            <a:r>
              <a:rPr lang="cs-CZ" dirty="0"/>
              <a:t>Marketingová podpora centrálních i lokálních služeb systému knihoven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A1D26-B8D3-4359-AF5C-1D5264FA4BFD}" type="slidenum">
              <a:rPr lang="cs-CZ" smtClean="0"/>
              <a:pPr>
                <a:defRPr/>
              </a:pPr>
              <a:t>21</a:t>
            </a:fld>
            <a:endParaRPr lang="cs-CZ" smtClean="0"/>
          </a:p>
        </p:txBody>
      </p:sp>
      <p:graphicFrame>
        <p:nvGraphicFramePr>
          <p:cNvPr id="30739" name="Object 19"/>
          <p:cNvGraphicFramePr>
            <a:graphicFrameLocks noChangeAspect="1"/>
          </p:cNvGraphicFramePr>
          <p:nvPr/>
        </p:nvGraphicFramePr>
        <p:xfrm>
          <a:off x="1550988" y="260350"/>
          <a:ext cx="6110287" cy="6408738"/>
        </p:xfrm>
        <a:graphic>
          <a:graphicData uri="http://schemas.openxmlformats.org/presentationml/2006/ole">
            <p:oleObj spid="_x0000_s30739" name="Visio" r:id="rId4" imgW="3046881" imgH="3197066" progId="">
              <p:embed/>
            </p:oleObj>
          </a:graphicData>
        </a:graphic>
      </p:graphicFrame>
      <p:sp>
        <p:nvSpPr>
          <p:cNvPr id="12" name="Elipsa 11"/>
          <p:cNvSpPr/>
          <p:nvPr/>
        </p:nvSpPr>
        <p:spPr>
          <a:xfrm rot="644570">
            <a:off x="512763" y="1120775"/>
            <a:ext cx="3276600" cy="2346325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0742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84538"/>
            <a:ext cx="18288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284538"/>
            <a:ext cx="18716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Podpora knihoven jako místa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Vytvářet v knihovnách prostorové podmínky pro komunitní a kulturní aktivity</a:t>
            </a:r>
          </a:p>
          <a:p>
            <a:pPr>
              <a:defRPr/>
            </a:pPr>
            <a:endParaRPr lang="cs-CZ" smtClean="0"/>
          </a:p>
          <a:p>
            <a:pPr>
              <a:defRPr/>
            </a:pPr>
            <a:r>
              <a:rPr lang="cs-CZ" smtClean="0"/>
              <a:t>Zpracovat standard prostorového a vybavení knihoven.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95B11-5012-41E2-8567-8FA3E5A297B9}" type="slidenum">
              <a:rPr lang="cs-CZ" smtClean="0"/>
              <a:pPr>
                <a:defRPr/>
              </a:pPr>
              <a:t>23</a:t>
            </a:fld>
            <a:endParaRPr lang="cs-CZ" smtClean="0"/>
          </a:p>
        </p:txBody>
      </p:sp>
      <p:graphicFrame>
        <p:nvGraphicFramePr>
          <p:cNvPr id="136203" name="Object 11"/>
          <p:cNvGraphicFramePr>
            <a:graphicFrameLocks noChangeAspect="1"/>
          </p:cNvGraphicFramePr>
          <p:nvPr/>
        </p:nvGraphicFramePr>
        <p:xfrm>
          <a:off x="1550988" y="260350"/>
          <a:ext cx="6110287" cy="6408738"/>
        </p:xfrm>
        <a:graphic>
          <a:graphicData uri="http://schemas.openxmlformats.org/presentationml/2006/ole">
            <p:oleObj spid="_x0000_s136203" name="Visio" r:id="rId4" imgW="3046881" imgH="3197066" progId="">
              <p:embed/>
            </p:oleObj>
          </a:graphicData>
        </a:graphic>
      </p:graphicFrame>
      <p:pic>
        <p:nvPicPr>
          <p:cNvPr id="13620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84538"/>
            <a:ext cx="18288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6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284538"/>
            <a:ext cx="18716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11"/>
          <p:cNvSpPr/>
          <p:nvPr/>
        </p:nvSpPr>
        <p:spPr>
          <a:xfrm rot="644570">
            <a:off x="6638925" y="2846388"/>
            <a:ext cx="2544763" cy="2346325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r>
              <a:rPr lang="cs-CZ" smtClean="0"/>
              <a:t>Zlepšení efektivity a výkonu knihoven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Využít standard </a:t>
            </a:r>
            <a:r>
              <a:rPr lang="cs-CZ" dirty="0"/>
              <a:t>VKIS</a:t>
            </a:r>
          </a:p>
          <a:p>
            <a:pPr>
              <a:defRPr/>
            </a:pPr>
            <a:r>
              <a:rPr lang="cs-CZ" dirty="0"/>
              <a:t>Znát potřeby lidí  - co očekávají od knihoven</a:t>
            </a:r>
          </a:p>
          <a:p>
            <a:pPr>
              <a:defRPr/>
            </a:pPr>
            <a:r>
              <a:rPr lang="cs-CZ" dirty="0" smtClean="0"/>
              <a:t>Podporovat </a:t>
            </a:r>
            <a:r>
              <a:rPr lang="cs-CZ" dirty="0"/>
              <a:t>měření výkonu a činnosti knihoven pomocí metody </a:t>
            </a:r>
            <a:r>
              <a:rPr lang="cs-CZ" dirty="0" err="1"/>
              <a:t>benchmarkingu</a:t>
            </a:r>
            <a:endParaRPr lang="cs-CZ" dirty="0"/>
          </a:p>
          <a:p>
            <a:pPr>
              <a:defRPr/>
            </a:pPr>
            <a:r>
              <a:rPr lang="cs-CZ" dirty="0"/>
              <a:t>Zpracovat metodiku výpočtu návratnosti investic v knihovnách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EAAD0-A067-4479-8EF9-8EAC81D053EA}" type="slidenum">
              <a:rPr lang="cs-CZ" smtClean="0"/>
              <a:pPr>
                <a:defRPr/>
              </a:pPr>
              <a:t>25</a:t>
            </a:fld>
            <a:endParaRPr lang="cs-CZ" smtClean="0"/>
          </a:p>
        </p:txBody>
      </p:sp>
      <p:graphicFrame>
        <p:nvGraphicFramePr>
          <p:cNvPr id="137227" name="Object 11"/>
          <p:cNvGraphicFramePr>
            <a:graphicFrameLocks noChangeAspect="1"/>
          </p:cNvGraphicFramePr>
          <p:nvPr/>
        </p:nvGraphicFramePr>
        <p:xfrm>
          <a:off x="1550988" y="260350"/>
          <a:ext cx="6110287" cy="6408738"/>
        </p:xfrm>
        <a:graphic>
          <a:graphicData uri="http://schemas.openxmlformats.org/presentationml/2006/ole">
            <p:oleObj spid="_x0000_s137227" name="Visio" r:id="rId4" imgW="3046881" imgH="3197066" progId="">
              <p:embed/>
            </p:oleObj>
          </a:graphicData>
        </a:graphic>
      </p:graphicFrame>
      <p:pic>
        <p:nvPicPr>
          <p:cNvPr id="13722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84538"/>
            <a:ext cx="18288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284538"/>
            <a:ext cx="18716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11"/>
          <p:cNvSpPr/>
          <p:nvPr/>
        </p:nvSpPr>
        <p:spPr>
          <a:xfrm rot="644570">
            <a:off x="-125413" y="3111500"/>
            <a:ext cx="2230438" cy="2346325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r>
              <a:rPr lang="cs-CZ" sz="4800" smtClean="0"/>
              <a:t>Lidé - </a:t>
            </a:r>
            <a:r>
              <a:rPr lang="cs-CZ" smtClean="0"/>
              <a:t>pracovníci, lidské zdroje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Podporovat celoživotní vzdělávání pracovníků knihoven</a:t>
            </a:r>
          </a:p>
          <a:p>
            <a:pPr>
              <a:defRPr/>
            </a:pPr>
            <a:r>
              <a:rPr lang="cs-CZ" sz="2800" dirty="0" smtClean="0"/>
              <a:t>Intenzivněji využívat dobrovolníky a systém veřejně prospěšných prací.</a:t>
            </a:r>
          </a:p>
          <a:p>
            <a:pPr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r>
              <a:rPr lang="cs-CZ" smtClean="0"/>
              <a:t>Co je ve strategii nového?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Využití všech možností, které nabízí ICT</a:t>
            </a:r>
          </a:p>
          <a:p>
            <a:pPr lvl="1">
              <a:defRPr/>
            </a:pPr>
            <a:r>
              <a:rPr lang="cs-CZ" dirty="0" smtClean="0"/>
              <a:t>Masová digitalizace – dlouhodobá archivace</a:t>
            </a:r>
          </a:p>
          <a:p>
            <a:pPr lvl="1">
              <a:defRPr/>
            </a:pPr>
            <a:r>
              <a:rPr lang="cs-CZ" dirty="0" smtClean="0"/>
              <a:t>Integrace a propojení všech existujících zdrojů</a:t>
            </a:r>
          </a:p>
          <a:p>
            <a:pPr>
              <a:defRPr/>
            </a:pPr>
            <a:r>
              <a:rPr lang="cs-CZ" dirty="0" smtClean="0"/>
              <a:t>Myšlenka centrálních služeb</a:t>
            </a:r>
          </a:p>
          <a:p>
            <a:pPr>
              <a:defRPr/>
            </a:pPr>
            <a:r>
              <a:rPr lang="cs-CZ" dirty="0" smtClean="0"/>
              <a:t>Každá knihovna je vstupem do systému a nabízí jeho služby</a:t>
            </a:r>
          </a:p>
          <a:p>
            <a:pPr>
              <a:defRPr/>
            </a:pPr>
            <a:r>
              <a:rPr lang="cs-CZ" dirty="0" smtClean="0"/>
              <a:t>Kvalitativně nová úroveň spolupráce</a:t>
            </a:r>
          </a:p>
          <a:p>
            <a:pPr lvl="1">
              <a:defRPr/>
            </a:pPr>
            <a:r>
              <a:rPr lang="cs-CZ" dirty="0" smtClean="0"/>
              <a:t>Katalogizace, sdílení služeb MVS, EDD</a:t>
            </a:r>
          </a:p>
          <a:p>
            <a:pPr lvl="1">
              <a:defRPr/>
            </a:pPr>
            <a:r>
              <a:rPr lang="cs-CZ" dirty="0" smtClean="0"/>
              <a:t>Stanovení odpovědností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Jak naplnit Koncepci v malé knihovně?</a:t>
            </a:r>
          </a:p>
        </p:txBody>
      </p:sp>
      <p:sp>
        <p:nvSpPr>
          <p:cNvPr id="147458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je na tom moje knihovna?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Porovnat svou knihovnu se standardem VKIS</a:t>
            </a:r>
          </a:p>
          <a:p>
            <a:pPr>
              <a:defRPr/>
            </a:pPr>
            <a:r>
              <a:rPr lang="cs-CZ" dirty="0" smtClean="0"/>
              <a:t>Porovnat se s obdobnou knihovnou – </a:t>
            </a:r>
            <a:r>
              <a:rPr lang="cs-CZ" dirty="0" err="1" smtClean="0"/>
              <a:t>benchmarking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Co lidé potřebují, co očekávají od knihovny?</a:t>
            </a:r>
          </a:p>
          <a:p>
            <a:pPr>
              <a:defRPr/>
            </a:pPr>
            <a:r>
              <a:rPr lang="cs-CZ" dirty="0" smtClean="0"/>
              <a:t>Jak jsou spokojeni?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81075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981075"/>
            <a:ext cx="2590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2838" y="4081463"/>
            <a:ext cx="18716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DK-logo%20de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076700"/>
            <a:ext cx="15446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logo_Czech_Pearl_RG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9125" y="4730750"/>
            <a:ext cx="10429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904875" y="2886075"/>
            <a:ext cx="2519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/>
              <a:t>Dostupnost internetu</a:t>
            </a:r>
          </a:p>
          <a:p>
            <a:pPr algn="ctr"/>
            <a:r>
              <a:rPr lang="cs-CZ" b="1"/>
              <a:t>kdykoliv a kdekoliv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5651500" y="2979738"/>
            <a:ext cx="2262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/>
              <a:t>Prodej a využívání </a:t>
            </a:r>
          </a:p>
          <a:p>
            <a:pPr algn="ctr"/>
            <a:r>
              <a:rPr lang="cs-CZ" b="1"/>
              <a:t>eknih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1331913" y="6061075"/>
            <a:ext cx="2338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/>
              <a:t>Masová digitalizace</a:t>
            </a:r>
          </a:p>
          <a:p>
            <a:pPr algn="ctr"/>
            <a:r>
              <a:rPr lang="cs-CZ" b="1"/>
              <a:t>knihovních fondů</a:t>
            </a:r>
          </a:p>
        </p:txBody>
      </p:sp>
      <p:pic>
        <p:nvPicPr>
          <p:cNvPr id="90114" name="Picture 2" descr="Zákaz vjezdu v?ech vozidel (v obou sm?rech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4011613"/>
            <a:ext cx="29527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6315075" y="5035550"/>
            <a:ext cx="1249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/>
              <a:t>Autorský </a:t>
            </a:r>
          </a:p>
          <a:p>
            <a:pPr algn="ctr"/>
            <a:r>
              <a:rPr lang="cs-CZ" b="1"/>
              <a:t>zákon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Zlepšit nabídku KF a služeb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Nabízet více nových knih - spolufinancování</a:t>
            </a:r>
          </a:p>
          <a:p>
            <a:pPr>
              <a:defRPr/>
            </a:pPr>
            <a:r>
              <a:rPr lang="cs-CZ" dirty="0" smtClean="0"/>
              <a:t>Využít nabídky regionálních funkcí</a:t>
            </a:r>
          </a:p>
          <a:p>
            <a:pPr>
              <a:defRPr/>
            </a:pPr>
            <a:r>
              <a:rPr lang="cs-CZ" dirty="0" smtClean="0"/>
              <a:t>Využít, zapojit se do meziknihovních služeb</a:t>
            </a:r>
          </a:p>
          <a:p>
            <a:pPr>
              <a:defRPr/>
            </a:pPr>
            <a:r>
              <a:rPr lang="cs-CZ" dirty="0" smtClean="0"/>
              <a:t>Znát a umět zprostředkovat služby jiných knihoven svým uživatelům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Působit jako komunitní, informační, vzdělávací, kulturní centrum obce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sz="3000" dirty="0" smtClean="0"/>
          </a:p>
          <a:p>
            <a:pPr>
              <a:defRPr/>
            </a:pPr>
            <a:r>
              <a:rPr lang="cs-CZ" sz="3000" dirty="0" smtClean="0"/>
              <a:t>Podporovat čtenářskou gramotnost</a:t>
            </a:r>
          </a:p>
          <a:p>
            <a:pPr>
              <a:defRPr/>
            </a:pPr>
            <a:r>
              <a:rPr lang="cs-CZ" sz="3000" dirty="0" smtClean="0"/>
              <a:t>Učit lidi využívat knihovny</a:t>
            </a:r>
          </a:p>
          <a:p>
            <a:pPr>
              <a:defRPr/>
            </a:pPr>
            <a:r>
              <a:rPr lang="cs-CZ" sz="3000" dirty="0" smtClean="0"/>
              <a:t>Aktivně propagovat a nabízet služby knihovny</a:t>
            </a:r>
          </a:p>
          <a:p>
            <a:pPr>
              <a:defRPr/>
            </a:pPr>
            <a:r>
              <a:rPr lang="cs-CZ" sz="3000" dirty="0" smtClean="0"/>
              <a:t>Podpora knihoven jako místa – zlepšení prostředí</a:t>
            </a:r>
          </a:p>
          <a:p>
            <a:pPr>
              <a:defRPr/>
            </a:pPr>
            <a:r>
              <a:rPr lang="cs-CZ" sz="3000" dirty="0" smtClean="0"/>
              <a:t>Odstranit bariéry pro využívání knihovny</a:t>
            </a:r>
          </a:p>
          <a:p>
            <a:pPr>
              <a:defRPr/>
            </a:pPr>
            <a:r>
              <a:rPr lang="cs-CZ" sz="3000" dirty="0" smtClean="0"/>
              <a:t>Využívat dobrovolníky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Knihovna v digitálním světě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Kvalitní připojení k internetu – PIK?</a:t>
            </a:r>
          </a:p>
          <a:p>
            <a:pPr>
              <a:defRPr/>
            </a:pPr>
            <a:r>
              <a:rPr lang="cs-CZ" dirty="0" smtClean="0"/>
              <a:t>Webová stránka knihovny</a:t>
            </a:r>
          </a:p>
          <a:p>
            <a:pPr>
              <a:defRPr/>
            </a:pPr>
            <a:r>
              <a:rPr lang="cs-CZ" dirty="0" smtClean="0"/>
              <a:t>Využít existující nabídku digitálních zdrojů</a:t>
            </a:r>
          </a:p>
          <a:p>
            <a:pPr>
              <a:defRPr/>
            </a:pPr>
            <a:r>
              <a:rPr lang="cs-CZ" dirty="0" smtClean="0"/>
              <a:t>Knihovna jako rozhraní knihovního systému ČR</a:t>
            </a:r>
          </a:p>
          <a:p>
            <a:pPr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Vzdělávejte se!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sz="2400" smtClean="0"/>
          </a:p>
          <a:p>
            <a:pPr>
              <a:defRPr/>
            </a:pPr>
            <a:r>
              <a:rPr lang="cs-CZ" sz="2400" smtClean="0"/>
              <a:t>Naučte se připravovat a organizovat kulturní, vzdělávací … akce</a:t>
            </a:r>
          </a:p>
          <a:p>
            <a:pPr>
              <a:defRPr/>
            </a:pPr>
            <a:r>
              <a:rPr lang="cs-CZ" sz="2400" smtClean="0"/>
              <a:t>Naučte se zjišťovat spokojenost a zájmy svých uživatelů</a:t>
            </a:r>
          </a:p>
          <a:p>
            <a:pPr>
              <a:defRPr/>
            </a:pPr>
            <a:r>
              <a:rPr lang="cs-CZ" sz="2400" smtClean="0"/>
              <a:t>Naučte se propagovat a nabízet své akce</a:t>
            </a:r>
          </a:p>
          <a:p>
            <a:pPr>
              <a:defRPr/>
            </a:pPr>
            <a:r>
              <a:rPr lang="cs-CZ" sz="2400" smtClean="0"/>
              <a:t>Naučte se vyhledávat na internetu a v databázích</a:t>
            </a:r>
          </a:p>
          <a:p>
            <a:pPr>
              <a:defRPr/>
            </a:pPr>
            <a:r>
              <a:rPr lang="cs-CZ" sz="2400" smtClean="0"/>
              <a:t>Mějte znalosti toho, co nabízí velké knihovny</a:t>
            </a:r>
          </a:p>
          <a:p>
            <a:pPr>
              <a:defRPr/>
            </a:pPr>
            <a:r>
              <a:rPr lang="cs-CZ" sz="2400" smtClean="0"/>
              <a:t>Dělejte dobře svůj web</a:t>
            </a:r>
          </a:p>
          <a:p>
            <a:pPr>
              <a:defRPr/>
            </a:pPr>
            <a:r>
              <a:rPr lang="cs-CZ" sz="2400" smtClean="0"/>
              <a:t>Naučte se poskytovat  MVS</a:t>
            </a:r>
          </a:p>
          <a:p>
            <a:pPr>
              <a:defRPr/>
            </a:pPr>
            <a:r>
              <a:rPr lang="cs-CZ" sz="2400" smtClean="0"/>
              <a:t>Sdílejte své zkušenosti, využívejte práci a zkušenosti jiných</a:t>
            </a:r>
          </a:p>
          <a:p>
            <a:pPr>
              <a:defRPr/>
            </a:pPr>
            <a:endParaRPr lang="cs-CZ" sz="2400" smtClean="0"/>
          </a:p>
          <a:p>
            <a:pPr>
              <a:defRPr/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Děkuji za pozornost!</a:t>
            </a:r>
          </a:p>
        </p:txBody>
      </p:sp>
      <p:sp>
        <p:nvSpPr>
          <p:cNvPr id="159746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Nadpis 3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7772400" cy="3051175"/>
          </a:xfrm>
        </p:spPr>
        <p:txBody>
          <a:bodyPr/>
          <a:lstStyle/>
          <a:p>
            <a:r>
              <a:rPr lang="cs-CZ" sz="3600" smtClean="0"/>
              <a:t>Koncepce rozvoje knihoven ČR </a:t>
            </a:r>
            <a:br>
              <a:rPr lang="cs-CZ" sz="3600" smtClean="0"/>
            </a:br>
            <a:r>
              <a:rPr lang="cs-CZ" sz="3600" smtClean="0"/>
              <a:t>na léta 2011 – 2015 </a:t>
            </a:r>
            <a:br>
              <a:rPr lang="cs-CZ" sz="3600" smtClean="0"/>
            </a:br>
            <a:endParaRPr lang="cs-CZ" smtClean="0"/>
          </a:p>
        </p:txBody>
      </p:sp>
      <p:sp>
        <p:nvSpPr>
          <p:cNvPr id="2051" name="Podnadpis 4"/>
          <p:cNvSpPr>
            <a:spLocks noGrp="1"/>
          </p:cNvSpPr>
          <p:nvPr>
            <p:ph type="subTitle" idx="1"/>
          </p:nvPr>
        </p:nvSpPr>
        <p:spPr>
          <a:xfrm>
            <a:off x="1403350" y="5013325"/>
            <a:ext cx="6400800" cy="14636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cs-CZ" sz="3600" i="1" dirty="0" smtClean="0"/>
              <a:t>14.9.2011</a:t>
            </a:r>
            <a:endParaRPr lang="cs-CZ" sz="3600" i="1" dirty="0"/>
          </a:p>
          <a:p>
            <a:pPr eaLnBrk="1" hangingPunct="1">
              <a:buFont typeface="Arial" pitchFamily="34" charset="0"/>
              <a:buNone/>
              <a:defRPr/>
            </a:pPr>
            <a:r>
              <a:rPr lang="cs-CZ" i="1" dirty="0" smtClean="0"/>
              <a:t>Co venkovské knihovny umějí a mohou VIII</a:t>
            </a:r>
            <a:endParaRPr lang="cs-CZ" i="1" dirty="0"/>
          </a:p>
          <a:p>
            <a:pPr eaLnBrk="1" hangingPunct="1">
              <a:buFont typeface="Arial" pitchFamily="34" charset="0"/>
              <a:buNone/>
              <a:defRPr/>
            </a:pPr>
            <a:r>
              <a:rPr lang="cs-CZ" i="1" dirty="0"/>
              <a:t>Vít Richter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cs-CZ" i="1" dirty="0"/>
              <a:t>Národní knihovna ČR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bude po roce 2020?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Vliv digitalizace na knihovny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smtClean="0"/>
          </a:p>
          <a:p>
            <a:pPr>
              <a:defRPr/>
            </a:pPr>
            <a:r>
              <a:rPr lang="cs-CZ" smtClean="0"/>
              <a:t>Jaká bude úloha knihoven?</a:t>
            </a:r>
          </a:p>
          <a:p>
            <a:pPr>
              <a:defRPr/>
            </a:pPr>
            <a:r>
              <a:rPr lang="cs-CZ" smtClean="0"/>
              <a:t>Pokles zájmu o půjčování tištěné produkce?</a:t>
            </a:r>
          </a:p>
          <a:p>
            <a:pPr>
              <a:defRPr/>
            </a:pPr>
            <a:r>
              <a:rPr lang="cs-CZ" smtClean="0"/>
              <a:t>Budou moci knihovny půjčovat eknihy?</a:t>
            </a:r>
          </a:p>
          <a:p>
            <a:pPr>
              <a:defRPr/>
            </a:pPr>
            <a:r>
              <a:rPr lang="cs-CZ" smtClean="0"/>
              <a:t>Jak budou využívány výsledky masové digitalizace?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522288" y="5445125"/>
            <a:ext cx="80645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Knihovny musí poskytovat služby, které lidé potřebují a vyžadují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3"/>
          <p:cNvSpPr>
            <a:spLocks noGrp="1"/>
          </p:cNvSpPr>
          <p:nvPr>
            <p:ph type="ctrTitle"/>
          </p:nvPr>
        </p:nvSpPr>
        <p:spPr>
          <a:xfrm>
            <a:off x="250825" y="981075"/>
            <a:ext cx="8424863" cy="1470025"/>
          </a:xfrm>
        </p:spPr>
        <p:txBody>
          <a:bodyPr/>
          <a:lstStyle/>
          <a:p>
            <a:r>
              <a:rPr lang="cs-CZ" sz="4000" smtClean="0"/>
              <a:t>Jak změnit knihovny?</a:t>
            </a:r>
            <a:br>
              <a:rPr lang="cs-CZ" sz="4000" smtClean="0"/>
            </a:br>
            <a:r>
              <a:rPr lang="cs-CZ" sz="4000" smtClean="0"/>
              <a:t>Jak připravit knihovny na budoucnost?</a:t>
            </a:r>
          </a:p>
        </p:txBody>
      </p:sp>
      <p:sp>
        <p:nvSpPr>
          <p:cNvPr id="37890" name="Podnadpis 4"/>
          <p:cNvSpPr>
            <a:spLocks noGrp="1"/>
          </p:cNvSpPr>
          <p:nvPr>
            <p:ph type="subTitle" idx="1"/>
          </p:nvPr>
        </p:nvSpPr>
        <p:spPr>
          <a:xfrm>
            <a:off x="1258888" y="2852738"/>
            <a:ext cx="6400800" cy="1752600"/>
          </a:xfrm>
        </p:spPr>
        <p:txBody>
          <a:bodyPr/>
          <a:lstStyle/>
          <a:p>
            <a:r>
              <a:rPr lang="cs-CZ" sz="3600" smtClean="0"/>
              <a:t>Koncepce rozvoje knihoven ČR </a:t>
            </a:r>
            <a:br>
              <a:rPr lang="cs-CZ" sz="3600" smtClean="0"/>
            </a:br>
            <a:r>
              <a:rPr lang="cs-CZ" sz="3600" smtClean="0"/>
              <a:t>na léta 2011 – 2015</a:t>
            </a:r>
          </a:p>
          <a:p>
            <a:r>
              <a:rPr lang="cs-CZ" sz="3600" smtClean="0">
                <a:solidFill>
                  <a:schemeClr val="tx1"/>
                </a:solidFill>
              </a:rPr>
              <a:t>21 priorit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VIZE 2020</a:t>
            </a:r>
          </a:p>
        </p:txBody>
      </p:sp>
      <p:sp>
        <p:nvSpPr>
          <p:cNvPr id="39938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Klient říká: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„V krásné, přívětivé a pohodlné knihovně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	rychle obsloužen příjemným, kvalifikovaným, očividně spokojeným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	a motivovaným personálem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	nebo z pohodlí domova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	bez ohledu na národnost či handicap,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	v kteroukoliv denní či noční dobu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	získám bezplatně požadovanou kvalitní službu“</a:t>
            </a:r>
          </a:p>
          <a:p>
            <a:pPr eaLnBrk="1" hangingPunct="1">
              <a:buFont typeface="Wingdings" pitchFamily="2" charset="2"/>
              <a:buNone/>
            </a:pPr>
            <a:endParaRPr 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cs-CZ" smtClean="0"/>
              <a:t>Co chceme?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pPr eaLnBrk="1" hangingPunct="1"/>
            <a:r>
              <a:rPr lang="cs-CZ" sz="2800" b="1" smtClean="0"/>
              <a:t>Dlouhodobě zvyšovat v populaci podíl lidí, </a:t>
            </a:r>
          </a:p>
          <a:p>
            <a:pPr lvl="1" eaLnBrk="1" hangingPunct="1"/>
            <a:r>
              <a:rPr lang="cs-CZ" sz="2400" b="1" smtClean="0"/>
              <a:t>Kteří knihovny využívají</a:t>
            </a:r>
          </a:p>
          <a:p>
            <a:pPr lvl="1" eaLnBrk="1" hangingPunct="1"/>
            <a:r>
              <a:rPr lang="cs-CZ" sz="2400" b="1" smtClean="0"/>
              <a:t>Kteří považují knihovny za důležité</a:t>
            </a:r>
          </a:p>
          <a:p>
            <a:pPr eaLnBrk="1" hangingPunct="1"/>
            <a:r>
              <a:rPr lang="cs-CZ" sz="2800" b="1" smtClean="0"/>
              <a:t>Knihovna jako místo, kde </a:t>
            </a:r>
            <a:r>
              <a:rPr lang="cs-CZ" sz="2800" b="1" u="sng" smtClean="0">
                <a:solidFill>
                  <a:srgbClr val="FF0000"/>
                </a:solidFill>
              </a:rPr>
              <a:t>CHCEME</a:t>
            </a:r>
            <a:r>
              <a:rPr lang="cs-CZ" sz="2800" b="1" smtClean="0"/>
              <a:t> být</a:t>
            </a:r>
          </a:p>
          <a:p>
            <a:pPr lvl="1" eaLnBrk="1" hangingPunct="1"/>
            <a:r>
              <a:rPr lang="cs-CZ" sz="2400" b="1" smtClean="0"/>
              <a:t>Fyzicky</a:t>
            </a:r>
          </a:p>
          <a:p>
            <a:pPr lvl="1" eaLnBrk="1" hangingPunct="1"/>
            <a:r>
              <a:rPr lang="cs-CZ" sz="2400" b="1" smtClean="0"/>
              <a:t>Virtuálně</a:t>
            </a:r>
          </a:p>
          <a:p>
            <a:pPr lvl="1" eaLnBrk="1" hangingPunct="1"/>
            <a:r>
              <a:rPr lang="cs-CZ" sz="2400" b="1" smtClean="0"/>
              <a:t>Citově…</a:t>
            </a:r>
          </a:p>
          <a:p>
            <a:pPr eaLnBrk="1" hangingPunct="1"/>
            <a:r>
              <a:rPr lang="cs-CZ" sz="2800" b="1" smtClean="0"/>
              <a:t>Nabízet komplexní služby v digitálním prostředí</a:t>
            </a:r>
          </a:p>
          <a:p>
            <a:pPr lvl="1" eaLnBrk="1" hangingPunct="1"/>
            <a:r>
              <a:rPr lang="cs-CZ" sz="2400" b="1" smtClean="0"/>
              <a:t>Tištěné a digitální dokumenty</a:t>
            </a:r>
          </a:p>
          <a:p>
            <a:pPr eaLnBrk="1" hangingPunct="1"/>
            <a:r>
              <a:rPr lang="cs-CZ" sz="2800" b="1" smtClean="0"/>
              <a:t>Každá knihovna: </a:t>
            </a:r>
            <a:r>
              <a:rPr lang="cs-CZ" sz="2800" b="1" smtClean="0">
                <a:solidFill>
                  <a:srgbClr val="FF0000"/>
                </a:solidFill>
              </a:rPr>
              <a:t>nabízí služby celého systému knihoven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712</Words>
  <Application>Microsoft Office PowerPoint</Application>
  <PresentationFormat>On-screen Show (4:3)</PresentationFormat>
  <Paragraphs>170</Paragraphs>
  <Slides>35</Slides>
  <Notes>35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Arial Narrow</vt:lpstr>
      <vt:lpstr>Wingdings</vt:lpstr>
      <vt:lpstr>Motiv sady Office</vt:lpstr>
      <vt:lpstr>Vlastní návrh</vt:lpstr>
      <vt:lpstr>Visio</vt:lpstr>
      <vt:lpstr>Koncepce rozvoje knihoven ČR  na léta 2011 – 2015  </vt:lpstr>
      <vt:lpstr>Hlavní témata</vt:lpstr>
      <vt:lpstr>Snímek 3</vt:lpstr>
      <vt:lpstr>Co bude po roce 2020?</vt:lpstr>
      <vt:lpstr>Vliv digitalizace na knihovny</vt:lpstr>
      <vt:lpstr>Jak změnit knihovny? Jak připravit knihovny na budoucnost?</vt:lpstr>
      <vt:lpstr>VIZE 2020</vt:lpstr>
      <vt:lpstr>Klient říká:</vt:lpstr>
      <vt:lpstr>Co chceme?</vt:lpstr>
      <vt:lpstr>Snímek 10</vt:lpstr>
      <vt:lpstr>Digitalizace textových dokumentů…</vt:lpstr>
      <vt:lpstr>Snímek 12</vt:lpstr>
      <vt:lpstr>Centrální portál českých knihoven</vt:lpstr>
      <vt:lpstr>Snímek 14</vt:lpstr>
      <vt:lpstr>Snímek 15</vt:lpstr>
      <vt:lpstr>Podporovat úlohu knihoven jako center rozvoje občanských i jiných komunit a jejich kreativity </vt:lpstr>
      <vt:lpstr>Snímek 17</vt:lpstr>
      <vt:lpstr>Rovný přístup ke službám knihoven</vt:lpstr>
      <vt:lpstr>Snímek 19</vt:lpstr>
      <vt:lpstr>Podpora čtenářské a informační gramotnosti</vt:lpstr>
      <vt:lpstr>Snímek 21</vt:lpstr>
      <vt:lpstr>Podpora knihoven jako místa</vt:lpstr>
      <vt:lpstr>Snímek 23</vt:lpstr>
      <vt:lpstr>Zlepšení efektivity a výkonu knihoven</vt:lpstr>
      <vt:lpstr>Snímek 25</vt:lpstr>
      <vt:lpstr>Lidé - pracovníci, lidské zdroje</vt:lpstr>
      <vt:lpstr>Co je ve strategii nového?</vt:lpstr>
      <vt:lpstr>Jak naplnit Koncepci v malé knihovně?</vt:lpstr>
      <vt:lpstr>Jak je na tom moje knihovna?</vt:lpstr>
      <vt:lpstr>Zlepšit nabídku KF a služeb</vt:lpstr>
      <vt:lpstr>Působit jako komunitní, informační, vzdělávací, kulturní centrum obce</vt:lpstr>
      <vt:lpstr>Knihovna v digitálním světě</vt:lpstr>
      <vt:lpstr>Vzdělávejte se!</vt:lpstr>
      <vt:lpstr>Děkuji za pozornost!</vt:lpstr>
      <vt:lpstr>Koncepce rozvoje knihoven ČR  na léta 2011 – 2015  </vt:lpstr>
    </vt:vector>
  </TitlesOfParts>
  <Company>Národní knihovna ČR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výkonu a činnosti knihoven  Projekt „Benchmarking knihoven“</dc:title>
  <dc:creator>KI</dc:creator>
  <cp:lastModifiedBy>Jindřich Pilař</cp:lastModifiedBy>
  <cp:revision>178</cp:revision>
  <cp:lastPrinted>2011-10-11T14:42:54Z</cp:lastPrinted>
  <dcterms:created xsi:type="dcterms:W3CDTF">2010-09-20T19:44:17Z</dcterms:created>
  <dcterms:modified xsi:type="dcterms:W3CDTF">2012-09-19T07:38:36Z</dcterms:modified>
</cp:coreProperties>
</file>