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</p:sldMasterIdLst>
  <p:sldIdLst>
    <p:sldId id="256" r:id="rId2"/>
    <p:sldId id="261" r:id="rId3"/>
    <p:sldId id="311" r:id="rId4"/>
    <p:sldId id="263" r:id="rId5"/>
    <p:sldId id="264" r:id="rId6"/>
    <p:sldId id="265" r:id="rId7"/>
    <p:sldId id="269" r:id="rId8"/>
    <p:sldId id="266" r:id="rId9"/>
    <p:sldId id="267" r:id="rId10"/>
    <p:sldId id="288" r:id="rId11"/>
    <p:sldId id="280" r:id="rId12"/>
    <p:sldId id="275" r:id="rId13"/>
    <p:sldId id="304" r:id="rId14"/>
    <p:sldId id="289" r:id="rId15"/>
    <p:sldId id="268" r:id="rId16"/>
    <p:sldId id="270" r:id="rId17"/>
    <p:sldId id="305" r:id="rId18"/>
    <p:sldId id="271" r:id="rId19"/>
    <p:sldId id="272" r:id="rId20"/>
    <p:sldId id="296" r:id="rId21"/>
    <p:sldId id="297" r:id="rId22"/>
    <p:sldId id="290" r:id="rId23"/>
    <p:sldId id="273" r:id="rId24"/>
    <p:sldId id="274" r:id="rId25"/>
    <p:sldId id="277" r:id="rId26"/>
    <p:sldId id="281" r:id="rId27"/>
    <p:sldId id="276" r:id="rId28"/>
    <p:sldId id="282" r:id="rId29"/>
    <p:sldId id="298" r:id="rId30"/>
    <p:sldId id="283" r:id="rId31"/>
    <p:sldId id="299" r:id="rId32"/>
    <p:sldId id="306" r:id="rId33"/>
    <p:sldId id="300" r:id="rId34"/>
    <p:sldId id="307" r:id="rId35"/>
    <p:sldId id="301" r:id="rId36"/>
    <p:sldId id="302" r:id="rId37"/>
    <p:sldId id="284" r:id="rId38"/>
    <p:sldId id="285" r:id="rId39"/>
    <p:sldId id="286" r:id="rId40"/>
    <p:sldId id="312" r:id="rId41"/>
    <p:sldId id="303" r:id="rId4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4118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3934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0856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45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2212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11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836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09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272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7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229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30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FF543-A269-4894-A1CC-3AEADB975274}" type="datetimeFigureOut">
              <a:rPr lang="cs-CZ" smtClean="0"/>
              <a:t>8. 11. 2014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A6D64-C1A1-4DE6-9AEE-085625F01A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3240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esfcr.cz/projekty/spolecnym-postupem-socialnich-partneru-k-priprave-odvetvi-na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zlata.houskova@gmail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2766169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b="1" dirty="0" err="1" smtClean="0">
                <a:solidFill>
                  <a:srgbClr val="FFFFCC"/>
                </a:solidFill>
                <a:latin typeface="Arial Black" panose="020B0A04020102020204" pitchFamily="34" charset="0"/>
              </a:rPr>
              <a:t>BiDi</a:t>
            </a:r>
            <a:endParaRPr lang="cs-CZ" dirty="0">
              <a:solidFill>
                <a:srgbClr val="FFFFC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cs-CZ" b="1" dirty="0" smtClean="0"/>
              <a:t>Praha, </a:t>
            </a:r>
            <a:r>
              <a:rPr lang="cs-CZ" b="1" dirty="0" smtClean="0"/>
              <a:t>Výkonný výbor SKIP </a:t>
            </a:r>
            <a:endParaRPr lang="cs-CZ" b="1" dirty="0" smtClean="0"/>
          </a:p>
          <a:p>
            <a:pPr>
              <a:spcBef>
                <a:spcPts val="600"/>
              </a:spcBef>
            </a:pPr>
            <a:r>
              <a:rPr lang="cs-CZ" b="1" dirty="0" smtClean="0"/>
              <a:t>13. 11. 2014</a:t>
            </a:r>
            <a:endParaRPr lang="cs-CZ" b="1" dirty="0" smtClean="0"/>
          </a:p>
          <a:p>
            <a:r>
              <a:rPr lang="cs-CZ" dirty="0" smtClean="0">
                <a:solidFill>
                  <a:srgbClr val="FFFFCC"/>
                </a:solidFill>
              </a:rPr>
              <a:t>Zlata Houšková</a:t>
            </a:r>
            <a:endParaRPr lang="cs-CZ" dirty="0">
              <a:solidFill>
                <a:srgbClr val="FFFFCC"/>
              </a:solidFill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850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Část </a:t>
            </a:r>
            <a:r>
              <a:rPr lang="cs-CZ" sz="3000" b="1" dirty="0"/>
              <a:t>manažerů </a:t>
            </a:r>
            <a:r>
              <a:rPr lang="cs-CZ" sz="3000" b="1" dirty="0" smtClean="0"/>
              <a:t>se </a:t>
            </a:r>
            <a:r>
              <a:rPr lang="cs-CZ" sz="3000" b="1" dirty="0"/>
              <a:t>domnívá, že i zvýšení na 65 let je </a:t>
            </a:r>
            <a:r>
              <a:rPr lang="cs-CZ" sz="3000" b="1" dirty="0" smtClean="0"/>
              <a:t>špatné rozhodnutí; </a:t>
            </a:r>
            <a:r>
              <a:rPr lang="cs-CZ" sz="3000" b="1" dirty="0"/>
              <a:t>nejednotnost je v genderové otázce </a:t>
            </a:r>
            <a:r>
              <a:rPr lang="cs-CZ" sz="3000" dirty="0" smtClean="0"/>
              <a:t>(dřívější </a:t>
            </a:r>
            <a:r>
              <a:rPr lang="cs-CZ" sz="3000" dirty="0"/>
              <a:t>odchod žen do důchodu</a:t>
            </a:r>
            <a:r>
              <a:rPr lang="cs-CZ" sz="3000" dirty="0" smtClean="0"/>
              <a:t>) </a:t>
            </a:r>
            <a:endParaRPr lang="cs-CZ" sz="3000" dirty="0"/>
          </a:p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endParaRPr lang="cs-CZ" sz="3000" dirty="0" smtClean="0"/>
          </a:p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cs-CZ" sz="3000" dirty="0" smtClean="0"/>
              <a:t>V</a:t>
            </a:r>
            <a:r>
              <a:rPr lang="cs-CZ" sz="3000" dirty="0"/>
              <a:t> knihovnách </a:t>
            </a:r>
            <a:r>
              <a:rPr lang="cs-CZ" sz="3000" b="1" dirty="0" smtClean="0"/>
              <a:t>diskriminace </a:t>
            </a:r>
            <a:r>
              <a:rPr lang="cs-CZ" sz="3000" b="1" dirty="0"/>
              <a:t>zaměstnanců 50</a:t>
            </a:r>
            <a:r>
              <a:rPr lang="cs-CZ" sz="3000" b="1" dirty="0" smtClean="0"/>
              <a:t>+ příliš nehrozí</a:t>
            </a:r>
            <a:r>
              <a:rPr lang="cs-CZ" sz="3000" dirty="0" smtClean="0"/>
              <a:t>; </a:t>
            </a:r>
            <a:r>
              <a:rPr lang="cs-CZ" sz="3000" dirty="0"/>
              <a:t>tvoří </a:t>
            </a:r>
            <a:r>
              <a:rPr lang="cs-CZ" sz="3000" dirty="0" smtClean="0"/>
              <a:t>většinu </a:t>
            </a:r>
            <a:r>
              <a:rPr lang="cs-CZ" sz="3000" dirty="0"/>
              <a:t>zaměstnanců; </a:t>
            </a:r>
            <a:r>
              <a:rPr lang="cs-CZ" sz="3000" b="1" dirty="0">
                <a:solidFill>
                  <a:srgbClr val="FFFFCC"/>
                </a:solidFill>
              </a:rPr>
              <a:t>zaměstnávání seniorů by však mělo mít </a:t>
            </a:r>
            <a:r>
              <a:rPr lang="cs-CZ" sz="3000" b="1" dirty="0" smtClean="0">
                <a:solidFill>
                  <a:srgbClr val="FFFFCC"/>
                </a:solidFill>
              </a:rPr>
              <a:t>rozumnou </a:t>
            </a:r>
            <a:r>
              <a:rPr lang="cs-CZ" sz="3000" b="1" dirty="0">
                <a:solidFill>
                  <a:srgbClr val="FFFFCC"/>
                </a:solidFill>
              </a:rPr>
              <a:t>obecnou </a:t>
            </a:r>
            <a:r>
              <a:rPr lang="cs-CZ" sz="3000" b="1" dirty="0" smtClean="0">
                <a:solidFill>
                  <a:srgbClr val="FFFFCC"/>
                </a:solidFill>
              </a:rPr>
              <a:t>horní věkovou hranici</a:t>
            </a:r>
            <a:endParaRPr lang="cs-CZ" sz="3000" b="1" dirty="0"/>
          </a:p>
          <a:p>
            <a:pPr marL="354013" indent="-354013">
              <a:lnSpc>
                <a:spcPct val="90000"/>
              </a:lnSpc>
              <a:spcBef>
                <a:spcPts val="600"/>
              </a:spcBef>
            </a:pP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36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„</a:t>
            </a:r>
            <a:r>
              <a:rPr lang="cs-CZ" sz="3000" b="1" dirty="0" err="1" smtClean="0">
                <a:solidFill>
                  <a:srgbClr val="FFFFCC"/>
                </a:solidFill>
              </a:rPr>
              <a:t>Zastropovat</a:t>
            </a:r>
            <a:r>
              <a:rPr lang="cs-CZ" sz="3000" b="1" dirty="0" smtClean="0">
                <a:solidFill>
                  <a:srgbClr val="FFFFCC"/>
                </a:solidFill>
              </a:rPr>
              <a:t>“ věk odchodu do důchodu (65)</a:t>
            </a:r>
          </a:p>
          <a:p>
            <a:pPr lvl="0">
              <a:lnSpc>
                <a:spcPct val="80000"/>
              </a:lnSpc>
            </a:pPr>
            <a:endParaRPr lang="cs-CZ" sz="3000" dirty="0"/>
          </a:p>
          <a:p>
            <a:pPr lvl="0">
              <a:lnSpc>
                <a:spcPct val="80000"/>
              </a:lnSpc>
            </a:pPr>
            <a:r>
              <a:rPr lang="cs-CZ" sz="3000" dirty="0" smtClean="0"/>
              <a:t>Zavést </a:t>
            </a:r>
            <a:r>
              <a:rPr lang="cs-CZ" sz="3000" b="1" dirty="0">
                <a:solidFill>
                  <a:srgbClr val="FFFFCC"/>
                </a:solidFill>
              </a:rPr>
              <a:t>klouzavý věk odchodu do důchodu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/>
              <a:t>(model Finsko, Francie</a:t>
            </a:r>
            <a:r>
              <a:rPr lang="cs-CZ" sz="3000" dirty="0" smtClean="0"/>
              <a:t>)</a:t>
            </a:r>
          </a:p>
          <a:p>
            <a:pPr lvl="0">
              <a:lnSpc>
                <a:spcPct val="80000"/>
              </a:lnSpc>
            </a:pPr>
            <a:endParaRPr lang="cs-CZ" sz="3000" dirty="0" smtClean="0"/>
          </a:p>
          <a:p>
            <a:pPr lvl="0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Změnit</a:t>
            </a:r>
            <a:r>
              <a:rPr lang="cs-CZ" sz="3000" dirty="0" smtClean="0">
                <a:solidFill>
                  <a:srgbClr val="FFFFCC"/>
                </a:solidFill>
              </a:rPr>
              <a:t> </a:t>
            </a:r>
            <a:r>
              <a:rPr lang="cs-CZ" sz="3000" b="1" dirty="0">
                <a:solidFill>
                  <a:srgbClr val="FFFFCC"/>
                </a:solidFill>
              </a:rPr>
              <a:t>výpočet výše důchodu</a:t>
            </a:r>
            <a:r>
              <a:rPr lang="cs-CZ" sz="3000" dirty="0"/>
              <a:t> </a:t>
            </a:r>
            <a:r>
              <a:rPr lang="cs-CZ" sz="3000" dirty="0" smtClean="0"/>
              <a:t>(měla by </a:t>
            </a:r>
            <a:r>
              <a:rPr lang="cs-CZ" sz="3000" dirty="0"/>
              <a:t>být taková, aby zajistila existenci a nenutila k souběhu se </a:t>
            </a:r>
            <a:r>
              <a:rPr lang="cs-CZ" sz="3000" dirty="0" smtClean="0"/>
              <a:t>zaměstnáním) </a:t>
            </a:r>
          </a:p>
          <a:p>
            <a:pPr marL="0" lvl="0" indent="0">
              <a:lnSpc>
                <a:spcPct val="80000"/>
              </a:lnSpc>
              <a:buNone/>
            </a:pPr>
            <a:endParaRPr lang="cs-CZ" sz="3000" dirty="0" smtClean="0"/>
          </a:p>
          <a:p>
            <a:pPr lvl="0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Přepočítávat </a:t>
            </a:r>
            <a:r>
              <a:rPr lang="cs-CZ" sz="3000" b="1" dirty="0">
                <a:solidFill>
                  <a:srgbClr val="FFFFCC"/>
                </a:solidFill>
              </a:rPr>
              <a:t>výši předčasných důchodů</a:t>
            </a:r>
            <a:r>
              <a:rPr lang="cs-CZ" sz="3000" dirty="0"/>
              <a:t>, zejména odchází-li dotyčný např. kvůli syndromu vyhoření apod</a:t>
            </a:r>
            <a:r>
              <a:rPr lang="cs-CZ" sz="3000" dirty="0" smtClean="0"/>
              <a:t>.) 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5069160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cs-CZ" sz="3000" b="1" dirty="0">
                <a:solidFill>
                  <a:srgbClr val="FFFFCC"/>
                </a:solidFill>
              </a:rPr>
              <a:t>Platy zaměstnanců vyšších věkových skupin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/>
              <a:t>jsou </a:t>
            </a:r>
            <a:r>
              <a:rPr lang="cs-CZ" sz="3000" dirty="0" smtClean="0"/>
              <a:t>pro </a:t>
            </a:r>
            <a:r>
              <a:rPr lang="cs-CZ" sz="3000" dirty="0"/>
              <a:t>knihovny </a:t>
            </a:r>
            <a:r>
              <a:rPr lang="cs-CZ" sz="3000" b="1" dirty="0">
                <a:solidFill>
                  <a:srgbClr val="FFFFCC"/>
                </a:solidFill>
              </a:rPr>
              <a:t>větším finančním zatížením </a:t>
            </a:r>
            <a:r>
              <a:rPr lang="cs-CZ" sz="3000" dirty="0" smtClean="0"/>
              <a:t>(platový automat)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cs-CZ" sz="3000" dirty="0" smtClean="0"/>
          </a:p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Pro </a:t>
            </a:r>
            <a:r>
              <a:rPr lang="cs-CZ" sz="3000" b="1" dirty="0"/>
              <a:t>pracovníky samé </a:t>
            </a:r>
            <a:r>
              <a:rPr lang="cs-CZ" sz="3000" b="1" dirty="0" smtClean="0"/>
              <a:t>však nepředstavuje </a:t>
            </a:r>
            <a:r>
              <a:rPr lang="cs-CZ" sz="3000" b="1" dirty="0"/>
              <a:t>platový automat motivační faktor, protože stálé zvyšování věku odchodu do důchodu </a:t>
            </a:r>
            <a:r>
              <a:rPr lang="cs-CZ" sz="3000" b="1" dirty="0" smtClean="0"/>
              <a:t>nereflektuje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cs-CZ" sz="3000" b="1" dirty="0" smtClean="0"/>
          </a:p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>
                <a:solidFill>
                  <a:srgbClr val="FFFFCC"/>
                </a:solidFill>
              </a:rPr>
              <a:t>Současné </a:t>
            </a:r>
            <a:r>
              <a:rPr lang="cs-CZ" sz="3000" b="1" dirty="0">
                <a:solidFill>
                  <a:srgbClr val="FFFFCC"/>
                </a:solidFill>
              </a:rPr>
              <a:t>finanční poddimenzování oboru je </a:t>
            </a:r>
            <a:r>
              <a:rPr lang="cs-CZ" sz="3000" b="1" dirty="0" smtClean="0">
                <a:solidFill>
                  <a:srgbClr val="FFFFCC"/>
                </a:solidFill>
              </a:rPr>
              <a:t>proto </a:t>
            </a:r>
            <a:r>
              <a:rPr lang="cs-CZ" sz="3000" b="1" dirty="0">
                <a:solidFill>
                  <a:srgbClr val="FFFFCC"/>
                </a:solidFill>
              </a:rPr>
              <a:t>nebezpečné v mnoha </a:t>
            </a:r>
            <a:r>
              <a:rPr lang="cs-CZ" sz="3000" b="1" dirty="0" smtClean="0">
                <a:solidFill>
                  <a:srgbClr val="FFFFCC"/>
                </a:solidFill>
              </a:rPr>
              <a:t>ohledech</a:t>
            </a:r>
            <a:endParaRPr lang="cs-CZ" sz="3000" b="1" dirty="0">
              <a:solidFill>
                <a:srgbClr val="FFFFCC"/>
              </a:solidFill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66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Úprava </a:t>
            </a:r>
            <a:r>
              <a:rPr lang="cs-CZ" sz="3000" b="1" dirty="0">
                <a:solidFill>
                  <a:srgbClr val="FFFFCC"/>
                </a:solidFill>
              </a:rPr>
              <a:t>mzdových předpisů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/>
              <a:t>(zvýšení tarifních platů a uvedení v soulad minimálních mezd a tabulkových platů (již téměř není rozdíl</a:t>
            </a:r>
            <a:r>
              <a:rPr lang="cs-CZ" sz="3000" dirty="0" smtClean="0"/>
              <a:t>)) </a:t>
            </a:r>
            <a:endParaRPr lang="cs-CZ" sz="3000" dirty="0" smtClean="0"/>
          </a:p>
          <a:p>
            <a:pPr marL="0" lvl="0" indent="0">
              <a:lnSpc>
                <a:spcPct val="80000"/>
              </a:lnSpc>
              <a:buNone/>
            </a:pPr>
            <a:endParaRPr lang="cs-CZ" sz="3000" dirty="0"/>
          </a:p>
          <a:p>
            <a:pPr lvl="0">
              <a:lnSpc>
                <a:spcPct val="80000"/>
              </a:lnSpc>
            </a:pPr>
            <a:r>
              <a:rPr lang="cs-CZ" sz="3000" b="1" dirty="0">
                <a:solidFill>
                  <a:srgbClr val="FFFFCC"/>
                </a:solidFill>
              </a:rPr>
              <a:t>Rozšířit platový automat</a:t>
            </a:r>
            <a:r>
              <a:rPr lang="cs-CZ" sz="3000" b="1" dirty="0"/>
              <a:t>,</a:t>
            </a:r>
            <a:r>
              <a:rPr lang="cs-CZ" sz="3000" dirty="0"/>
              <a:t> aby byl motivační i pro pracovníky nejvyšších věkových skupin, </a:t>
            </a:r>
            <a:r>
              <a:rPr lang="cs-CZ" sz="3000" b="1" dirty="0">
                <a:solidFill>
                  <a:srgbClr val="FFFFCC"/>
                </a:solidFill>
              </a:rPr>
              <a:t>případně věkový automat v příspěvkových organizacích zrušit </a:t>
            </a:r>
            <a:r>
              <a:rPr lang="cs-CZ" sz="3000" dirty="0"/>
              <a:t>pro jeho diskriminační a konfliktní charakter </a:t>
            </a:r>
          </a:p>
          <a:p>
            <a:pPr>
              <a:lnSpc>
                <a:spcPct val="80000"/>
              </a:lnSpc>
            </a:pP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005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-354013">
              <a:lnSpc>
                <a:spcPct val="80000"/>
              </a:lnSpc>
            </a:pPr>
            <a:r>
              <a:rPr lang="cs-CZ" sz="3000" b="1" dirty="0" smtClean="0"/>
              <a:t>Mezigenerační </a:t>
            </a:r>
            <a:r>
              <a:rPr lang="cs-CZ" sz="3000" b="1" dirty="0"/>
              <a:t>konflikty </a:t>
            </a:r>
            <a:r>
              <a:rPr lang="cs-CZ" sz="3000" dirty="0"/>
              <a:t>jsou v knihovnách </a:t>
            </a:r>
            <a:r>
              <a:rPr lang="cs-CZ" sz="3000" b="1" dirty="0"/>
              <a:t>spíše výjimečné</a:t>
            </a:r>
            <a:r>
              <a:rPr lang="cs-CZ" sz="3000" dirty="0"/>
              <a:t>, přesto se s nimi někteří manažeři musí </a:t>
            </a:r>
            <a:r>
              <a:rPr lang="cs-CZ" sz="3000" dirty="0" smtClean="0"/>
              <a:t>již nyní vyrovnávat</a:t>
            </a:r>
            <a:endParaRPr lang="cs-CZ" sz="3000" dirty="0"/>
          </a:p>
          <a:p>
            <a:pPr>
              <a:lnSpc>
                <a:spcPct val="80000"/>
              </a:lnSpc>
            </a:pP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67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Nejrizikovější </a:t>
            </a:r>
            <a:r>
              <a:rPr lang="cs-CZ" sz="3000" b="1" dirty="0">
                <a:solidFill>
                  <a:srgbClr val="FFFFCC"/>
                </a:solidFill>
              </a:rPr>
              <a:t>faktor </a:t>
            </a:r>
            <a:r>
              <a:rPr lang="cs-CZ" sz="3000" b="1" dirty="0" smtClean="0"/>
              <a:t>v</a:t>
            </a:r>
            <a:r>
              <a:rPr lang="cs-CZ" sz="3000" b="1" dirty="0"/>
              <a:t> souvislosti se zvyšujícím se věkem </a:t>
            </a:r>
            <a:r>
              <a:rPr lang="cs-CZ" sz="3000" b="1" dirty="0" smtClean="0"/>
              <a:t>zaměstnanců</a:t>
            </a:r>
            <a:r>
              <a:rPr lang="cs-CZ" sz="3000" b="1" dirty="0" smtClean="0">
                <a:solidFill>
                  <a:srgbClr val="FFFFCC"/>
                </a:solidFill>
              </a:rPr>
              <a:t>: nedostatečné </a:t>
            </a:r>
            <a:r>
              <a:rPr lang="cs-CZ" sz="3000" b="1" dirty="0">
                <a:solidFill>
                  <a:srgbClr val="FFFFCC"/>
                </a:solidFill>
              </a:rPr>
              <a:t>kompetence v oblasti ICT</a:t>
            </a:r>
            <a:r>
              <a:rPr lang="cs-CZ" sz="3000" b="1" dirty="0"/>
              <a:t>, případně </a:t>
            </a:r>
            <a:r>
              <a:rPr lang="cs-CZ" sz="3000" b="1" dirty="0">
                <a:solidFill>
                  <a:srgbClr val="FFFFCC"/>
                </a:solidFill>
              </a:rPr>
              <a:t>cizích </a:t>
            </a:r>
            <a:r>
              <a:rPr lang="cs-CZ" sz="3000" b="1" dirty="0" smtClean="0">
                <a:solidFill>
                  <a:srgbClr val="FFFFCC"/>
                </a:solidFill>
              </a:rPr>
              <a:t>jazyků </a:t>
            </a:r>
          </a:p>
          <a:p>
            <a:pPr>
              <a:lnSpc>
                <a:spcPct val="80000"/>
              </a:lnSpc>
              <a:tabLst>
                <a:tab pos="354013" algn="l"/>
              </a:tabLst>
            </a:pPr>
            <a:endParaRPr lang="cs-CZ" sz="3000" b="1" dirty="0" smtClean="0"/>
          </a:p>
          <a:p>
            <a:pPr>
              <a:lnSpc>
                <a:spcPct val="80000"/>
              </a:lnSpc>
              <a:tabLst>
                <a:tab pos="354013" algn="l"/>
              </a:tabLst>
            </a:pPr>
            <a:r>
              <a:rPr lang="cs-CZ" sz="3000" b="1" dirty="0" smtClean="0"/>
              <a:t>Velké </a:t>
            </a:r>
            <a:r>
              <a:rPr lang="cs-CZ" sz="3000" b="1" dirty="0"/>
              <a:t>obavy </a:t>
            </a:r>
            <a:r>
              <a:rPr lang="cs-CZ" sz="3000" dirty="0"/>
              <a:t>mají manažeři také </a:t>
            </a:r>
            <a:r>
              <a:rPr lang="cs-CZ" sz="3000" b="1" dirty="0"/>
              <a:t>z potenciálního zhoršení komunikace zejména s mladšími klienty (</a:t>
            </a:r>
            <a:r>
              <a:rPr lang="cs-CZ" sz="3000" dirty="0"/>
              <a:t>včetně nepochopení informační potřeb)</a:t>
            </a:r>
            <a:r>
              <a:rPr lang="cs-CZ" sz="3000" b="1" dirty="0"/>
              <a:t> i </a:t>
            </a:r>
            <a:r>
              <a:rPr lang="cs-CZ" sz="3000" b="1" dirty="0" smtClean="0"/>
              <a:t>mladšími kolegy </a:t>
            </a:r>
            <a:r>
              <a:rPr lang="cs-CZ" sz="3000" b="1" dirty="0"/>
              <a:t>v </a:t>
            </a:r>
            <a:r>
              <a:rPr lang="cs-CZ" sz="3000" b="1" dirty="0" smtClean="0"/>
              <a:t>týmu</a:t>
            </a:r>
            <a:endParaRPr lang="cs-CZ" sz="3000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63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Jednoznačně </a:t>
            </a:r>
            <a:r>
              <a:rPr lang="cs-CZ" sz="3000" b="1" dirty="0">
                <a:solidFill>
                  <a:srgbClr val="FFFFCC"/>
                </a:solidFill>
              </a:rPr>
              <a:t>ohrožující je </a:t>
            </a:r>
            <a:r>
              <a:rPr lang="cs-CZ" sz="3000" b="1" dirty="0" smtClean="0">
                <a:solidFill>
                  <a:srgbClr val="FFFFCC"/>
                </a:solidFill>
              </a:rPr>
              <a:t>zhoršující </a:t>
            </a:r>
            <a:r>
              <a:rPr lang="cs-CZ" sz="3000" b="1" dirty="0">
                <a:solidFill>
                  <a:srgbClr val="FFFFCC"/>
                </a:solidFill>
              </a:rPr>
              <a:t>se zdravotní stav</a:t>
            </a:r>
            <a:r>
              <a:rPr lang="cs-CZ" sz="3000" b="1" dirty="0"/>
              <a:t> </a:t>
            </a:r>
            <a:r>
              <a:rPr lang="cs-CZ" sz="3000" dirty="0"/>
              <a:t>(pohybový aparát, zrak, sluch, dlouhodobé nemocnosti) a </a:t>
            </a:r>
            <a:r>
              <a:rPr lang="cs-CZ" sz="3000" b="1" dirty="0"/>
              <a:t>snížené fyzické </a:t>
            </a:r>
            <a:r>
              <a:rPr lang="cs-CZ" sz="3000" b="1" dirty="0" smtClean="0"/>
              <a:t>schopnosti</a:t>
            </a:r>
            <a:r>
              <a:rPr lang="cs-CZ" sz="3000" dirty="0" smtClean="0"/>
              <a:t>, </a:t>
            </a:r>
            <a:r>
              <a:rPr lang="cs-CZ" sz="3000" dirty="0" smtClean="0"/>
              <a:t>případně </a:t>
            </a:r>
            <a:r>
              <a:rPr lang="cs-CZ" sz="3000" b="1" dirty="0"/>
              <a:t>syndrom vyhoření </a:t>
            </a:r>
            <a:r>
              <a:rPr lang="cs-CZ" sz="3000" dirty="0"/>
              <a:t>či alespoň psychické únavy a ztráty motivaci k práci (</a:t>
            </a:r>
            <a:r>
              <a:rPr lang="cs-CZ" sz="3000" dirty="0" smtClean="0"/>
              <a:t>zejm. </a:t>
            </a:r>
            <a:r>
              <a:rPr lang="cs-CZ" sz="3000" dirty="0"/>
              <a:t>u zaměstnanců ve službách, metodiků a managementu), a tedy </a:t>
            </a:r>
            <a:r>
              <a:rPr lang="cs-CZ" sz="3000" b="1" dirty="0">
                <a:solidFill>
                  <a:srgbClr val="FFFFCC"/>
                </a:solidFill>
              </a:rPr>
              <a:t>celkové snížení výkonnosti starších </a:t>
            </a:r>
            <a:r>
              <a:rPr lang="cs-CZ" sz="3000" b="1" dirty="0" smtClean="0">
                <a:solidFill>
                  <a:srgbClr val="FFFFCC"/>
                </a:solidFill>
              </a:rPr>
              <a:t>zaměstnanců</a:t>
            </a:r>
            <a:endParaRPr lang="cs-CZ" sz="3000" dirty="0">
              <a:solidFill>
                <a:srgbClr val="FFFFCC"/>
              </a:solidFill>
            </a:endParaRPr>
          </a:p>
          <a:p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60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/>
              <a:t>Zakotvit legislativně finanční dotace na realizaci potřebných opatření</a:t>
            </a:r>
            <a:r>
              <a:rPr lang="cs-CZ" sz="3000" dirty="0"/>
              <a:t> (zlepšení péče o zaměstnance, změny pracovního </a:t>
            </a:r>
            <a:r>
              <a:rPr lang="cs-CZ" sz="3000" dirty="0" smtClean="0"/>
              <a:t>prostředí, </a:t>
            </a:r>
            <a:r>
              <a:rPr lang="cs-CZ" sz="3000" dirty="0"/>
              <a:t>ergonomické vybavení, možnosti relaxačních a ozdravných služeb a prvků podporujících fyzickou i psychickou kondici (lázně, terapeutické možnosti na pracovišti</a:t>
            </a:r>
            <a:r>
              <a:rPr lang="cs-CZ" sz="3000" dirty="0" smtClean="0"/>
              <a:t>))</a:t>
            </a:r>
            <a:endParaRPr lang="cs-CZ" sz="3000" dirty="0" smtClean="0"/>
          </a:p>
          <a:p>
            <a:pPr marL="0" lvl="0" indent="0">
              <a:lnSpc>
                <a:spcPct val="80000"/>
              </a:lnSpc>
              <a:buNone/>
            </a:pPr>
            <a:endParaRPr lang="cs-CZ" sz="3000" dirty="0"/>
          </a:p>
          <a:p>
            <a:pPr lvl="0">
              <a:lnSpc>
                <a:spcPct val="80000"/>
              </a:lnSpc>
            </a:pPr>
            <a:r>
              <a:rPr lang="cs-CZ" sz="3000" b="1" dirty="0">
                <a:solidFill>
                  <a:srgbClr val="FFFFCC"/>
                </a:solidFill>
              </a:rPr>
              <a:t>Odvody za nemocenské</a:t>
            </a:r>
            <a:r>
              <a:rPr lang="cs-CZ" sz="3000" b="1" dirty="0"/>
              <a:t> </a:t>
            </a:r>
            <a:r>
              <a:rPr lang="cs-CZ" sz="3000" dirty="0"/>
              <a:t>pracovníků ve věku nad 60 let </a:t>
            </a:r>
            <a:r>
              <a:rPr lang="cs-CZ" sz="3000" b="1" dirty="0">
                <a:solidFill>
                  <a:srgbClr val="FFFFCC"/>
                </a:solidFill>
              </a:rPr>
              <a:t>ponechávat organizaci </a:t>
            </a:r>
            <a:r>
              <a:rPr lang="cs-CZ" sz="3000" dirty="0"/>
              <a:t>k využití na kompenzaci zvýšených nákladů a „benefitů“ atd. 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188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000" dirty="0" smtClean="0"/>
              <a:t>Další očekávané rizikové faktory: </a:t>
            </a:r>
            <a:r>
              <a:rPr lang="cs-CZ" sz="3000" b="1" dirty="0"/>
              <a:t>zhoršování </a:t>
            </a:r>
            <a:r>
              <a:rPr lang="cs-CZ" sz="3000" b="1" dirty="0" smtClean="0"/>
              <a:t>mentálních schopností, paměti</a:t>
            </a:r>
            <a:r>
              <a:rPr lang="cs-CZ" sz="3000" b="1" dirty="0"/>
              <a:t>, ztráta rychlosti, nárůst chybovosti v práci, pokles kreativity, flexibility, invence, zájmu o nové trendy, směry a metody, zaostávající pohled na profesi, rutina, neochota ke </a:t>
            </a:r>
            <a:r>
              <a:rPr lang="cs-CZ" sz="3000" b="1" dirty="0" smtClean="0"/>
              <a:t>změnám, vzdělávání </a:t>
            </a:r>
            <a:r>
              <a:rPr lang="cs-CZ" sz="3000" b="1" dirty="0"/>
              <a:t>a </a:t>
            </a:r>
            <a:r>
              <a:rPr lang="cs-CZ" sz="3000" b="1" dirty="0" smtClean="0"/>
              <a:t>další </a:t>
            </a:r>
            <a:r>
              <a:rPr lang="cs-CZ" sz="3000" b="1" dirty="0"/>
              <a:t>negativní změny v </a:t>
            </a:r>
            <a:r>
              <a:rPr lang="cs-CZ" sz="3000" b="1" dirty="0" smtClean="0"/>
              <a:t>chování</a:t>
            </a:r>
            <a:endParaRPr lang="cs-CZ" sz="3000" b="1" dirty="0"/>
          </a:p>
          <a:p>
            <a:pPr marL="0" indent="0">
              <a:buNone/>
            </a:pPr>
            <a:endParaRPr lang="cs-CZ" sz="3000" dirty="0"/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197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000" dirty="0" smtClean="0"/>
              <a:t>Očekává se </a:t>
            </a:r>
            <a:r>
              <a:rPr lang="cs-CZ" sz="3000" dirty="0"/>
              <a:t>rovněž </a:t>
            </a:r>
            <a:r>
              <a:rPr lang="cs-CZ" sz="3000" b="1" dirty="0" smtClean="0"/>
              <a:t>změna </a:t>
            </a:r>
            <a:r>
              <a:rPr lang="cs-CZ" sz="3000" b="1" dirty="0"/>
              <a:t>životních hodnot a pokles významu/priority práce v životě i motivace k ní, ztráta sebedůvěry, důraznosti, autority, ztráta soudnosti, zhoršující se psychická odolnost, problémy s vedením týmů, bezbrannost a uzavírání se do </a:t>
            </a:r>
            <a:r>
              <a:rPr lang="cs-CZ" sz="3000" b="1" dirty="0" smtClean="0"/>
              <a:t>sebe</a:t>
            </a:r>
            <a:endParaRPr lang="cs-CZ" sz="3000" b="1" dirty="0"/>
          </a:p>
          <a:p>
            <a:pPr marL="0" indent="0">
              <a:lnSpc>
                <a:spcPct val="80000"/>
              </a:lnSpc>
              <a:buNone/>
            </a:pPr>
            <a:r>
              <a:rPr lang="cs-CZ" sz="3000" dirty="0"/>
              <a:t> 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97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Projekt </a:t>
            </a:r>
            <a:r>
              <a:rPr lang="cs-CZ" sz="4000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BiDi</a:t>
            </a:r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2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000" b="1" dirty="0" smtClean="0"/>
              <a:t>Společným postupem sociálních partnerů k přípravě na změny důchodového systému. Posilování </a:t>
            </a:r>
            <a:r>
              <a:rPr lang="cs-CZ" sz="3000" b="1" dirty="0" err="1" smtClean="0"/>
              <a:t>bipartitního</a:t>
            </a:r>
            <a:r>
              <a:rPr lang="cs-CZ" sz="3000" b="1" dirty="0" smtClean="0"/>
              <a:t> dialogu (BIDI 2) </a:t>
            </a:r>
            <a:endParaRPr lang="cs-CZ" sz="3000" dirty="0" smtClean="0"/>
          </a:p>
          <a:p>
            <a:pPr>
              <a:lnSpc>
                <a:spcPct val="80000"/>
              </a:lnSpc>
            </a:pPr>
            <a:r>
              <a:rPr lang="cs-CZ" sz="3000" dirty="0" smtClean="0"/>
              <a:t>Konfederace </a:t>
            </a:r>
            <a:r>
              <a:rPr lang="cs-CZ" sz="3000" dirty="0"/>
              <a:t>zaměstnavatelských a podnikatelských svazů se sociálním </a:t>
            </a:r>
            <a:r>
              <a:rPr lang="cs-CZ" sz="3000" dirty="0" smtClean="0"/>
              <a:t>partnerem (Českomoravská </a:t>
            </a:r>
            <a:r>
              <a:rPr lang="cs-CZ" sz="3000" dirty="0"/>
              <a:t>konfederace odborových </a:t>
            </a:r>
            <a:r>
              <a:rPr lang="cs-CZ" sz="3000" dirty="0" smtClean="0"/>
              <a:t>svazů) </a:t>
            </a:r>
          </a:p>
          <a:p>
            <a:pPr>
              <a:lnSpc>
                <a:spcPct val="80000"/>
              </a:lnSpc>
            </a:pPr>
            <a:r>
              <a:rPr lang="cs-CZ" sz="2800" b="1" u="sng" dirty="0">
                <a:hlinkClick r:id="rId2"/>
              </a:rPr>
              <a:t>http://</a:t>
            </a:r>
            <a:r>
              <a:rPr lang="cs-CZ" sz="2800" b="1" u="sng" dirty="0" smtClean="0">
                <a:hlinkClick r:id="rId2"/>
              </a:rPr>
              <a:t>www.esfcr.cz/projekty/spolecnym-postupem-socialnich-partneru-k-priprave-odvetvi-na</a:t>
            </a:r>
            <a:endParaRPr lang="cs-CZ" sz="2800" b="1" u="sng" dirty="0" smtClean="0"/>
          </a:p>
          <a:p>
            <a:pPr>
              <a:lnSpc>
                <a:spcPct val="80000"/>
              </a:lnSpc>
            </a:pPr>
            <a:r>
              <a:rPr lang="cs-CZ" sz="2800" b="1" dirty="0" smtClean="0"/>
              <a:t>Podpořeno ESF (OPLZZ)</a:t>
            </a:r>
            <a:endParaRPr lang="cs-CZ" sz="2800" b="1" dirty="0"/>
          </a:p>
          <a:p>
            <a:pPr>
              <a:lnSpc>
                <a:spcPct val="80000"/>
              </a:lnSpc>
            </a:pPr>
            <a:endParaRPr lang="cs-CZ" sz="3000" dirty="0"/>
          </a:p>
          <a:p>
            <a:pPr marL="0" indent="0">
              <a:lnSpc>
                <a:spcPct val="80000"/>
              </a:lnSpc>
              <a:buNone/>
            </a:pP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30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 smtClean="0"/>
              <a:t>Zjednodušit </a:t>
            </a:r>
            <a:r>
              <a:rPr lang="cs-CZ" sz="3000" b="1" dirty="0"/>
              <a:t>legislativní řešení práce dobrovolníků</a:t>
            </a:r>
            <a:r>
              <a:rPr lang="cs-CZ" sz="3000" dirty="0"/>
              <a:t> pro ty, kdo chtějí zůstat v pracovním procesu </a:t>
            </a:r>
            <a:r>
              <a:rPr lang="cs-CZ" sz="3000" dirty="0" smtClean="0"/>
              <a:t>kvůli </a:t>
            </a:r>
            <a:r>
              <a:rPr lang="cs-CZ" sz="3000" dirty="0"/>
              <a:t>seberealizaci a společenskému uplatnění, </a:t>
            </a:r>
            <a:r>
              <a:rPr lang="cs-CZ" sz="3000" b="1" dirty="0" smtClean="0"/>
              <a:t>umožnit </a:t>
            </a:r>
            <a:r>
              <a:rPr lang="cs-CZ" sz="3000" b="1" dirty="0"/>
              <a:t>poskytování </a:t>
            </a:r>
            <a:r>
              <a:rPr lang="cs-CZ" sz="3000" b="1" dirty="0" smtClean="0"/>
              <a:t>benefitů </a:t>
            </a:r>
          </a:p>
          <a:p>
            <a:pPr lvl="0">
              <a:lnSpc>
                <a:spcPct val="80000"/>
              </a:lnSpc>
            </a:pPr>
            <a:endParaRPr lang="cs-CZ" sz="3000" dirty="0" smtClean="0"/>
          </a:p>
          <a:p>
            <a:pPr lvl="0">
              <a:lnSpc>
                <a:spcPct val="80000"/>
              </a:lnSpc>
            </a:pPr>
            <a:r>
              <a:rPr lang="cs-CZ" sz="3000" b="1" dirty="0" smtClean="0"/>
              <a:t>Zavést možnost </a:t>
            </a:r>
            <a:r>
              <a:rPr lang="cs-CZ" sz="3000" b="1" dirty="0" smtClean="0">
                <a:solidFill>
                  <a:srgbClr val="FFFFCC"/>
                </a:solidFill>
              </a:rPr>
              <a:t>zkrácených úvazků</a:t>
            </a:r>
            <a:r>
              <a:rPr lang="cs-CZ" sz="3000" dirty="0" smtClean="0">
                <a:solidFill>
                  <a:srgbClr val="FFFFCC"/>
                </a:solidFill>
              </a:rPr>
              <a:t> </a:t>
            </a:r>
            <a:r>
              <a:rPr lang="cs-CZ" sz="3000" dirty="0"/>
              <a:t>pro vyšší věkové skupiny, </a:t>
            </a:r>
            <a:r>
              <a:rPr lang="cs-CZ" sz="3000" b="1" dirty="0">
                <a:solidFill>
                  <a:srgbClr val="FFFFCC"/>
                </a:solidFill>
              </a:rPr>
              <a:t>které by </a:t>
            </a:r>
            <a:r>
              <a:rPr lang="cs-CZ" sz="3000" b="1" dirty="0" smtClean="0">
                <a:solidFill>
                  <a:srgbClr val="FFFFCC"/>
                </a:solidFill>
              </a:rPr>
              <a:t> </a:t>
            </a:r>
            <a:r>
              <a:rPr lang="cs-CZ" sz="3000" b="1" dirty="0">
                <a:solidFill>
                  <a:srgbClr val="FFFFCC"/>
                </a:solidFill>
              </a:rPr>
              <a:t>nesnižovaly výši vypočteného důchodu</a:t>
            </a:r>
            <a:r>
              <a:rPr lang="cs-CZ" sz="3000" b="1" dirty="0"/>
              <a:t> </a:t>
            </a:r>
            <a:endParaRPr lang="cs-CZ" sz="3000" b="1" dirty="0" smtClean="0"/>
          </a:p>
          <a:p>
            <a:pPr marL="0" lvl="0" indent="0">
              <a:lnSpc>
                <a:spcPct val="80000"/>
              </a:lnSpc>
              <a:buNone/>
            </a:pPr>
            <a:r>
              <a:rPr lang="cs-CZ" sz="3000" dirty="0" smtClean="0"/>
              <a:t> </a:t>
            </a:r>
            <a:endParaRPr lang="cs-CZ" sz="3000" dirty="0" smtClean="0"/>
          </a:p>
          <a:p>
            <a:pPr lvl="0">
              <a:lnSpc>
                <a:spcPct val="80000"/>
              </a:lnSpc>
            </a:pPr>
            <a:r>
              <a:rPr lang="cs-CZ" sz="3000" dirty="0"/>
              <a:t>Z</a:t>
            </a:r>
            <a:r>
              <a:rPr lang="cs-CZ" sz="3000" dirty="0" smtClean="0"/>
              <a:t>avést </a:t>
            </a:r>
            <a:r>
              <a:rPr lang="cs-CZ" sz="3000" b="1" dirty="0"/>
              <a:t>delší dovolené pro pracovníky ve vyšším </a:t>
            </a:r>
            <a:r>
              <a:rPr lang="cs-CZ" sz="3000" b="1" dirty="0" smtClean="0"/>
              <a:t>věku;</a:t>
            </a:r>
            <a:r>
              <a:rPr lang="cs-CZ" sz="3000" dirty="0" smtClean="0"/>
              <a:t> </a:t>
            </a:r>
            <a:r>
              <a:rPr lang="cs-CZ" sz="3000" dirty="0"/>
              <a:t>povinné alespoň 3 týdny </a:t>
            </a:r>
            <a:r>
              <a:rPr lang="cs-CZ" sz="3000" dirty="0" smtClean="0"/>
              <a:t>vcelku</a:t>
            </a: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3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sz="3000" dirty="0" smtClean="0"/>
              <a:t>Umožnit </a:t>
            </a:r>
            <a:r>
              <a:rPr lang="cs-CZ" sz="3000" b="1" dirty="0">
                <a:solidFill>
                  <a:srgbClr val="FFFFCC"/>
                </a:solidFill>
              </a:rPr>
              <a:t>variabilitu pracovní doby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/>
              <a:t>(posuny pracovní doby, pružná pracovní doba, kde je to </a:t>
            </a:r>
            <a:r>
              <a:rPr lang="cs-CZ" sz="3000" dirty="0" smtClean="0"/>
              <a:t>možné), </a:t>
            </a:r>
            <a:r>
              <a:rPr lang="cs-CZ" sz="3000" b="1" dirty="0"/>
              <a:t>delší přestávky na odpočinek pro pracovníky ve vyšším věku</a:t>
            </a:r>
          </a:p>
          <a:p>
            <a:pPr marL="0" indent="0">
              <a:lnSpc>
                <a:spcPct val="80000"/>
              </a:lnSpc>
              <a:buNone/>
            </a:pPr>
            <a:endParaRPr lang="cs-CZ" sz="3000" dirty="0"/>
          </a:p>
          <a:p>
            <a:pPr marL="0" lvl="0" indent="0">
              <a:lnSpc>
                <a:spcPct val="80000"/>
              </a:lnSpc>
              <a:buNone/>
            </a:pPr>
            <a:endParaRPr lang="cs-CZ" sz="3000" b="1" dirty="0" smtClean="0"/>
          </a:p>
          <a:p>
            <a:pPr lvl="0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Posílit </a:t>
            </a:r>
            <a:r>
              <a:rPr lang="cs-CZ" sz="3000" b="1" dirty="0">
                <a:solidFill>
                  <a:srgbClr val="FFFFCC"/>
                </a:solidFill>
              </a:rPr>
              <a:t>sociální fondy</a:t>
            </a:r>
            <a:r>
              <a:rPr lang="cs-CZ" sz="3000" dirty="0"/>
              <a:t>, např. </a:t>
            </a:r>
            <a:r>
              <a:rPr lang="cs-CZ" sz="3000" b="1" dirty="0">
                <a:solidFill>
                  <a:srgbClr val="FFFFCC"/>
                </a:solidFill>
              </a:rPr>
              <a:t>FKSP</a:t>
            </a:r>
            <a:r>
              <a:rPr lang="cs-CZ" sz="3000" dirty="0"/>
              <a:t> (návrat ke 2%), </a:t>
            </a:r>
            <a:r>
              <a:rPr lang="cs-CZ" sz="3000" b="1" dirty="0"/>
              <a:t>a tím posílit možnosti benefitů k diferenciaci a motivaci k lepší </a:t>
            </a:r>
            <a:r>
              <a:rPr lang="cs-CZ" sz="3000" b="1" dirty="0" smtClean="0"/>
              <a:t>práci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91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</a:pPr>
            <a:r>
              <a:rPr lang="cs-CZ" sz="3000" b="1" dirty="0"/>
              <a:t>Vzhledem k </a:t>
            </a:r>
            <a:r>
              <a:rPr lang="cs-CZ" sz="3000" b="1" dirty="0" smtClean="0"/>
              <a:t>feminizaci </a:t>
            </a:r>
            <a:r>
              <a:rPr lang="cs-CZ" sz="3000" b="1" dirty="0"/>
              <a:t>oboru </a:t>
            </a:r>
            <a:r>
              <a:rPr lang="cs-CZ" sz="3000" b="1" dirty="0" smtClean="0"/>
              <a:t>je očekávána </a:t>
            </a:r>
            <a:r>
              <a:rPr lang="cs-CZ" sz="3000" b="1" dirty="0">
                <a:solidFill>
                  <a:srgbClr val="FFFFCC"/>
                </a:solidFill>
              </a:rPr>
              <a:t>zhoršující se psychická situace žen kolem 60 let, které se stávají </a:t>
            </a:r>
            <a:r>
              <a:rPr lang="cs-CZ" sz="3000" b="1" dirty="0" smtClean="0">
                <a:solidFill>
                  <a:srgbClr val="FFFFCC"/>
                </a:solidFill>
              </a:rPr>
              <a:t> </a:t>
            </a:r>
            <a:r>
              <a:rPr lang="cs-CZ" sz="3000" b="1" dirty="0">
                <a:solidFill>
                  <a:srgbClr val="FFFFCC"/>
                </a:solidFill>
              </a:rPr>
              <a:t>představitelkami </a:t>
            </a:r>
            <a:r>
              <a:rPr lang="cs-CZ" sz="3000" dirty="0" smtClean="0">
                <a:solidFill>
                  <a:srgbClr val="FFFFCC"/>
                </a:solidFill>
              </a:rPr>
              <a:t>(nové)</a:t>
            </a:r>
            <a:r>
              <a:rPr lang="cs-CZ" sz="3000" b="1" dirty="0" smtClean="0">
                <a:solidFill>
                  <a:srgbClr val="FFFFCC"/>
                </a:solidFill>
              </a:rPr>
              <a:t> </a:t>
            </a:r>
            <a:r>
              <a:rPr lang="cs-CZ" sz="3000" b="1" dirty="0">
                <a:solidFill>
                  <a:srgbClr val="FFFFCC"/>
                </a:solidFill>
              </a:rPr>
              <a:t>sendvičové generace </a:t>
            </a:r>
            <a:r>
              <a:rPr lang="cs-CZ" sz="3000" b="1" dirty="0"/>
              <a:t>– </a:t>
            </a:r>
            <a:r>
              <a:rPr lang="cs-CZ" sz="3000" dirty="0"/>
              <a:t>očekává se od nich péče o vnoučata a pomoc dětem (=mladým rodičům), aby </a:t>
            </a:r>
            <a:r>
              <a:rPr lang="cs-CZ" sz="3000" dirty="0" smtClean="0"/>
              <a:t>tito mohli </a:t>
            </a:r>
            <a:r>
              <a:rPr lang="cs-CZ" sz="3000" dirty="0"/>
              <a:t>vykonávat zaměstnání, a zároveň péče o staré rodiče (80</a:t>
            </a:r>
            <a:r>
              <a:rPr lang="cs-CZ" sz="3000" dirty="0" smtClean="0"/>
              <a:t>+)</a:t>
            </a:r>
          </a:p>
          <a:p>
            <a:pPr marL="354013" indent="-354013">
              <a:lnSpc>
                <a:spcPct val="80000"/>
              </a:lnSpc>
            </a:pPr>
            <a:endParaRPr lang="cs-CZ" sz="3000" dirty="0"/>
          </a:p>
          <a:p>
            <a:pPr marL="354013" indent="-354013">
              <a:lnSpc>
                <a:spcPct val="80000"/>
              </a:lnSpc>
            </a:pPr>
            <a:r>
              <a:rPr lang="cs-CZ" sz="3000" dirty="0"/>
              <a:t>Ve spojení s požadavky na úroveň pracovního výkonu = </a:t>
            </a:r>
            <a:r>
              <a:rPr lang="cs-CZ" sz="3000" b="1" dirty="0"/>
              <a:t>frustrující situace, která se zpětně negativně promítá do pracovního </a:t>
            </a:r>
            <a:r>
              <a:rPr lang="cs-CZ" sz="3000" b="1" dirty="0" smtClean="0"/>
              <a:t>výkonu </a:t>
            </a:r>
            <a:endParaRPr lang="cs-CZ" sz="3000" b="1" dirty="0"/>
          </a:p>
          <a:p>
            <a:pPr marL="354013" indent="-354013">
              <a:lnSpc>
                <a:spcPct val="80000"/>
              </a:lnSpc>
            </a:pP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14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</a:pPr>
            <a:r>
              <a:rPr lang="cs-CZ" sz="3000" dirty="0"/>
              <a:t>Všechny výše zmíněné rizikové faktory věku jsou v konečném důsledku vnímány jako potenciální </a:t>
            </a:r>
            <a:r>
              <a:rPr lang="cs-CZ" sz="3000" b="1" dirty="0"/>
              <a:t>ohrožení kvality a rychlosti očekávaných služeb </a:t>
            </a:r>
            <a:r>
              <a:rPr lang="cs-CZ" sz="3000" b="1" dirty="0" smtClean="0"/>
              <a:t>knihoven </a:t>
            </a: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1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D</a:t>
            </a:r>
            <a:r>
              <a:rPr lang="cs-CZ" sz="3000" dirty="0" smtClean="0"/>
              <a:t>alší</a:t>
            </a:r>
            <a:r>
              <a:rPr lang="cs-CZ" sz="3000" b="1" dirty="0" smtClean="0"/>
              <a:t> organizační </a:t>
            </a:r>
            <a:r>
              <a:rPr lang="cs-CZ" sz="3000" b="1" dirty="0"/>
              <a:t>a </a:t>
            </a:r>
            <a:r>
              <a:rPr lang="cs-CZ" sz="3000" b="1" dirty="0" smtClean="0"/>
              <a:t>finanční problémy:</a:t>
            </a:r>
            <a:r>
              <a:rPr lang="cs-CZ" sz="3000" dirty="0" smtClean="0"/>
              <a:t> </a:t>
            </a:r>
            <a:r>
              <a:rPr lang="cs-CZ" sz="3000" b="1" dirty="0">
                <a:solidFill>
                  <a:srgbClr val="FFFFCC"/>
                </a:solidFill>
              </a:rPr>
              <a:t>starší pracovníky lze </a:t>
            </a:r>
            <a:r>
              <a:rPr lang="cs-CZ" sz="3000" b="1" dirty="0" smtClean="0">
                <a:solidFill>
                  <a:srgbClr val="FFFFCC"/>
                </a:solidFill>
              </a:rPr>
              <a:t>obtížně </a:t>
            </a:r>
            <a:r>
              <a:rPr lang="cs-CZ" sz="3000" b="1" dirty="0">
                <a:solidFill>
                  <a:srgbClr val="FFFFCC"/>
                </a:solidFill>
              </a:rPr>
              <a:t>přeřazovat na jiné práce </a:t>
            </a:r>
            <a:r>
              <a:rPr lang="cs-CZ" sz="3000" dirty="0"/>
              <a:t>(snížená flexibilita, náročnější rekvalifikace apod.), </a:t>
            </a:r>
            <a:r>
              <a:rPr lang="cs-CZ" sz="3000" b="1" dirty="0">
                <a:solidFill>
                  <a:srgbClr val="FFFFCC"/>
                </a:solidFill>
              </a:rPr>
              <a:t>u </a:t>
            </a:r>
            <a:r>
              <a:rPr lang="cs-CZ" sz="3000" b="1" dirty="0" err="1">
                <a:solidFill>
                  <a:srgbClr val="FFFFCC"/>
                </a:solidFill>
              </a:rPr>
              <a:t>neknihovnických</a:t>
            </a:r>
            <a:r>
              <a:rPr lang="cs-CZ" sz="3000" b="1" dirty="0">
                <a:solidFill>
                  <a:srgbClr val="FFFFCC"/>
                </a:solidFill>
              </a:rPr>
              <a:t> profesí </a:t>
            </a:r>
            <a:r>
              <a:rPr lang="cs-CZ" sz="3000" b="1" dirty="0" smtClean="0">
                <a:solidFill>
                  <a:srgbClr val="FFFFCC"/>
                </a:solidFill>
              </a:rPr>
              <a:t>téměř </a:t>
            </a:r>
            <a:r>
              <a:rPr lang="cs-CZ" sz="3000" b="1" dirty="0">
                <a:solidFill>
                  <a:srgbClr val="FFFFCC"/>
                </a:solidFill>
              </a:rPr>
              <a:t>neřešitelná </a:t>
            </a:r>
            <a:r>
              <a:rPr lang="cs-CZ" sz="3000" b="1" dirty="0" smtClean="0">
                <a:solidFill>
                  <a:srgbClr val="FFFFCC"/>
                </a:solidFill>
              </a:rPr>
              <a:t>situace</a:t>
            </a:r>
          </a:p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endParaRPr lang="cs-CZ" sz="3000" dirty="0" smtClean="0"/>
          </a:p>
          <a:p>
            <a:pPr marL="354013" indent="-354013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Současný </a:t>
            </a:r>
            <a:r>
              <a:rPr lang="cs-CZ" sz="3000" b="1" dirty="0"/>
              <a:t>stav </a:t>
            </a:r>
            <a:r>
              <a:rPr lang="cs-CZ" sz="3000" b="1" dirty="0" smtClean="0"/>
              <a:t>pracovišť </a:t>
            </a:r>
            <a:r>
              <a:rPr lang="cs-CZ" sz="3000" b="1" dirty="0"/>
              <a:t>z hlediska ergonomického neodpovídá nárokům pro starší </a:t>
            </a:r>
            <a:r>
              <a:rPr lang="cs-CZ" sz="3000" b="1" dirty="0" smtClean="0"/>
              <a:t>pracovníky =</a:t>
            </a:r>
            <a:r>
              <a:rPr lang="cs-CZ" sz="3000" dirty="0" smtClean="0"/>
              <a:t> </a:t>
            </a:r>
            <a:r>
              <a:rPr lang="cs-CZ" sz="3000" dirty="0"/>
              <a:t>zvýšené náklady na řešení situace 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147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Nevyhovující</a:t>
            </a:r>
            <a:r>
              <a:rPr lang="cs-CZ" sz="3000" b="1" dirty="0" smtClean="0"/>
              <a:t> </a:t>
            </a:r>
            <a:r>
              <a:rPr lang="cs-CZ" sz="3000" dirty="0"/>
              <a:t>je </a:t>
            </a:r>
            <a:r>
              <a:rPr lang="cs-CZ" sz="3000" b="1" dirty="0" smtClean="0">
                <a:solidFill>
                  <a:srgbClr val="FFFFCC"/>
                </a:solidFill>
              </a:rPr>
              <a:t>nové </a:t>
            </a:r>
            <a:r>
              <a:rPr lang="cs-CZ" sz="3000" b="1" dirty="0">
                <a:solidFill>
                  <a:srgbClr val="FFFFCC"/>
                </a:solidFill>
              </a:rPr>
              <a:t>legislativní zakotvení </a:t>
            </a:r>
            <a:r>
              <a:rPr lang="cs-CZ" sz="3000" b="1" dirty="0" smtClean="0"/>
              <a:t>neomezeného souběhu </a:t>
            </a:r>
            <a:r>
              <a:rPr lang="cs-CZ" sz="3000" b="1" dirty="0">
                <a:solidFill>
                  <a:srgbClr val="FFFFCC"/>
                </a:solidFill>
              </a:rPr>
              <a:t>důchodu a pracovního poměru</a:t>
            </a:r>
            <a:r>
              <a:rPr lang="cs-CZ" sz="3000" b="1" dirty="0"/>
              <a:t> </a:t>
            </a:r>
            <a:r>
              <a:rPr lang="cs-CZ" sz="3000" b="1" dirty="0" smtClean="0"/>
              <a:t>(</a:t>
            </a:r>
            <a:r>
              <a:rPr lang="cs-CZ" sz="3000" dirty="0" smtClean="0"/>
              <a:t>svazuje </a:t>
            </a:r>
            <a:r>
              <a:rPr lang="cs-CZ" sz="3000" dirty="0"/>
              <a:t>zaměstnavatele, </a:t>
            </a:r>
            <a:r>
              <a:rPr lang="cs-CZ" sz="3000" dirty="0" smtClean="0"/>
              <a:t>demotivuje starší pracovníky </a:t>
            </a:r>
            <a:r>
              <a:rPr lang="cs-CZ" sz="3000" dirty="0"/>
              <a:t>k vyššímu výkonu v práci a znevýhodňuje aktivní a výkonné </a:t>
            </a:r>
            <a:r>
              <a:rPr lang="cs-CZ" sz="3000" dirty="0" smtClean="0"/>
              <a:t>seniory)</a:t>
            </a:r>
            <a:endParaRPr lang="cs-CZ" sz="3000" dirty="0" smtClean="0"/>
          </a:p>
          <a:p>
            <a:pPr marL="354013" indent="-354013">
              <a:lnSpc>
                <a:spcPct val="80000"/>
              </a:lnSpc>
            </a:pPr>
            <a:endParaRPr lang="cs-CZ" sz="3000" b="1" dirty="0" smtClean="0"/>
          </a:p>
          <a:p>
            <a:pPr marL="354013" indent="-354013"/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>
                <a:solidFill>
                  <a:srgbClr val="FFFFCC"/>
                </a:solidFill>
              </a:rPr>
              <a:t>U</a:t>
            </a:r>
            <a:r>
              <a:rPr lang="cs-CZ" sz="3000" b="1" dirty="0" smtClean="0">
                <a:solidFill>
                  <a:srgbClr val="FFFFCC"/>
                </a:solidFill>
              </a:rPr>
              <a:t>pravit </a:t>
            </a:r>
            <a:r>
              <a:rPr lang="cs-CZ" sz="3000" b="1" dirty="0">
                <a:solidFill>
                  <a:srgbClr val="FFFFCC"/>
                </a:solidFill>
              </a:rPr>
              <a:t>legislativu ve smyslu minimalizace souběhu důchodů a </a:t>
            </a:r>
            <a:r>
              <a:rPr lang="cs-CZ" sz="3000" b="1" dirty="0" smtClean="0">
                <a:solidFill>
                  <a:srgbClr val="FFFFCC"/>
                </a:solidFill>
              </a:rPr>
              <a:t>platů,</a:t>
            </a:r>
            <a:r>
              <a:rPr lang="cs-CZ" sz="3000" dirty="0" smtClean="0">
                <a:solidFill>
                  <a:srgbClr val="FFFFCC"/>
                </a:solidFill>
              </a:rPr>
              <a:t> </a:t>
            </a:r>
            <a:r>
              <a:rPr lang="cs-CZ" sz="3000" dirty="0"/>
              <a:t>a umožnit tak regulovat pracovní poměry dle potřeby organizace </a:t>
            </a:r>
            <a:endParaRPr lang="cs-CZ" sz="3000" dirty="0" smtClean="0"/>
          </a:p>
          <a:p>
            <a:pPr marL="0" lvl="0" indent="0">
              <a:lnSpc>
                <a:spcPct val="80000"/>
              </a:lnSpc>
              <a:buNone/>
            </a:pPr>
            <a:endParaRPr lang="cs-CZ" sz="3000" dirty="0"/>
          </a:p>
          <a:p>
            <a:pPr marL="0" indent="0">
              <a:lnSpc>
                <a:spcPct val="80000"/>
              </a:lnSpc>
              <a:buNone/>
            </a:pP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04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4013" indent="0">
              <a:lnSpc>
                <a:spcPct val="80000"/>
              </a:lnSpc>
              <a:buNone/>
            </a:pPr>
            <a:r>
              <a:rPr lang="cs-CZ" sz="3000" b="1" dirty="0"/>
              <a:t>Uznávány a pozitivně hodnoceny jsou </a:t>
            </a:r>
            <a:r>
              <a:rPr lang="cs-CZ" sz="3000" b="1" dirty="0" smtClean="0"/>
              <a:t>kvality </a:t>
            </a:r>
            <a:r>
              <a:rPr lang="cs-CZ" sz="3000" b="1" dirty="0"/>
              <a:t>starších pracovníků, jako je zkušenost, rozvaha, znalosti, loajalita k instituci, časová flexibilita, umírněnost a řada </a:t>
            </a:r>
            <a:r>
              <a:rPr lang="cs-CZ" sz="3000" b="1" dirty="0" smtClean="0"/>
              <a:t>dalších</a:t>
            </a:r>
            <a:endParaRPr lang="cs-CZ" sz="3000" b="1" dirty="0"/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48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sz="4000" b="1" dirty="0">
              <a:solidFill>
                <a:schemeClr val="accent1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3000" b="1" dirty="0"/>
              <a:t>Posílit pracovní kapacity</a:t>
            </a:r>
            <a:r>
              <a:rPr lang="cs-CZ" sz="3000" dirty="0"/>
              <a:t> (vyšší systemizace</a:t>
            </a:r>
            <a:r>
              <a:rPr lang="cs-CZ" sz="3000" dirty="0" smtClean="0"/>
              <a:t>)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endParaRPr lang="cs-CZ" sz="3000" dirty="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3000" b="1" dirty="0">
                <a:solidFill>
                  <a:srgbClr val="FFFFCC"/>
                </a:solidFill>
              </a:rPr>
              <a:t>Posílit finanční zajištění oboru ve všech složkách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 smtClean="0"/>
              <a:t>(náklady </a:t>
            </a:r>
            <a:r>
              <a:rPr lang="cs-CZ" sz="3000" dirty="0" smtClean="0"/>
              <a:t>na rekvalifikace</a:t>
            </a:r>
            <a:r>
              <a:rPr lang="cs-CZ" sz="3000" dirty="0"/>
              <a:t>, </a:t>
            </a:r>
            <a:r>
              <a:rPr lang="cs-CZ" sz="3000" dirty="0" smtClean="0"/>
              <a:t>inovace  a další vzdělávání, </a:t>
            </a:r>
            <a:r>
              <a:rPr lang="cs-CZ" sz="3000" dirty="0"/>
              <a:t>umožnění placené doby na samostudium, úpravy pracovišť ad. (včetně investic</a:t>
            </a:r>
            <a:r>
              <a:rPr lang="cs-CZ" sz="3000" dirty="0" smtClean="0"/>
              <a:t>), pohyblivé </a:t>
            </a:r>
            <a:r>
              <a:rPr lang="cs-CZ" sz="3000" dirty="0"/>
              <a:t>(=motivační) složky platu a další oblasti </a:t>
            </a:r>
            <a:r>
              <a:rPr lang="cs-CZ" sz="3000" dirty="0" smtClean="0"/>
              <a:t>) </a:t>
            </a:r>
            <a:endParaRPr lang="cs-CZ" sz="3000" dirty="0" smtClean="0"/>
          </a:p>
          <a:p>
            <a:pPr marL="0" lvl="0" indent="0">
              <a:lnSpc>
                <a:spcPct val="80000"/>
              </a:lnSpc>
              <a:buNone/>
            </a:pPr>
            <a:endParaRPr lang="cs-CZ" sz="3000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20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 smtClean="0"/>
              <a:t>Posílit </a:t>
            </a:r>
            <a:r>
              <a:rPr lang="cs-CZ" sz="3000" b="1" dirty="0" smtClean="0"/>
              <a:t>platové tarify </a:t>
            </a:r>
            <a:r>
              <a:rPr lang="cs-CZ" sz="3000" dirty="0" smtClean="0"/>
              <a:t>(</a:t>
            </a:r>
            <a:r>
              <a:rPr lang="cs-CZ" sz="3000" b="1" dirty="0" smtClean="0"/>
              <a:t>v</a:t>
            </a:r>
            <a:r>
              <a:rPr lang="cs-CZ" sz="3000" b="1" dirty="0" smtClean="0"/>
              <a:t>ýše </a:t>
            </a:r>
            <a:r>
              <a:rPr lang="cs-CZ" sz="3000" b="1" dirty="0"/>
              <a:t>platů </a:t>
            </a:r>
            <a:r>
              <a:rPr lang="cs-CZ" sz="3000" dirty="0"/>
              <a:t>není motivační </a:t>
            </a:r>
            <a:r>
              <a:rPr lang="cs-CZ" sz="3000" dirty="0" smtClean="0"/>
              <a:t>pro žádnou skupinu pracovníků </a:t>
            </a:r>
            <a:r>
              <a:rPr lang="cs-CZ" sz="3000" dirty="0"/>
              <a:t>a </a:t>
            </a:r>
            <a:r>
              <a:rPr lang="cs-CZ" sz="3000" b="1" dirty="0"/>
              <a:t>nereflektuje vůbec požadavky na pracovníky </a:t>
            </a:r>
            <a:r>
              <a:rPr lang="cs-CZ" sz="3000" b="1" dirty="0" smtClean="0"/>
              <a:t>kladené</a:t>
            </a:r>
            <a:r>
              <a:rPr lang="cs-CZ" sz="3000" dirty="0" smtClean="0"/>
              <a:t>)</a:t>
            </a:r>
            <a:endParaRPr lang="cs-CZ" sz="3000" dirty="0" smtClean="0"/>
          </a:p>
          <a:p>
            <a:pPr marL="0" lvl="0" indent="0">
              <a:lnSpc>
                <a:spcPct val="80000"/>
              </a:lnSpc>
              <a:buNone/>
            </a:pPr>
            <a:endParaRPr lang="cs-CZ" sz="3000" dirty="0"/>
          </a:p>
          <a:p>
            <a:pPr lvl="0">
              <a:lnSpc>
                <a:spcPct val="80000"/>
              </a:lnSpc>
            </a:pPr>
            <a:r>
              <a:rPr lang="cs-CZ" sz="3000" dirty="0"/>
              <a:t>Připravit </a:t>
            </a:r>
            <a:r>
              <a:rPr lang="cs-CZ" sz="3000" b="1" dirty="0">
                <a:solidFill>
                  <a:srgbClr val="FFFFCC"/>
                </a:solidFill>
              </a:rPr>
              <a:t>metodiku tvorby kariérního řádu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/>
              <a:t>(vzorový kariérní řád) a uspořádat k problematice speciální konferenci, seminář, workshop </a:t>
            </a: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44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Knihovny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dirty="0" smtClean="0"/>
              <a:t>Účastny </a:t>
            </a:r>
            <a:r>
              <a:rPr lang="cs-CZ" sz="3000" dirty="0" smtClean="0"/>
              <a:t>prostřednictvím SKIP</a:t>
            </a:r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dirty="0" smtClean="0"/>
              <a:t>Proběhlo </a:t>
            </a:r>
            <a:r>
              <a:rPr lang="cs-CZ" sz="3000" b="1" dirty="0" smtClean="0">
                <a:solidFill>
                  <a:srgbClr val="FFFFCC"/>
                </a:solidFill>
              </a:rPr>
              <a:t>14 </a:t>
            </a:r>
            <a:r>
              <a:rPr lang="cs-CZ" sz="3000" b="1" dirty="0" smtClean="0">
                <a:solidFill>
                  <a:srgbClr val="FFFFCC"/>
                </a:solidFill>
              </a:rPr>
              <a:t>seminářů pro management </a:t>
            </a:r>
            <a:r>
              <a:rPr lang="cs-CZ" sz="3000" b="1" dirty="0" smtClean="0">
                <a:solidFill>
                  <a:srgbClr val="FFFFCC"/>
                </a:solidFill>
              </a:rPr>
              <a:t>ve všech krajích s výjimkou Prahy</a:t>
            </a:r>
            <a:r>
              <a:rPr lang="cs-CZ" sz="3000" dirty="0" smtClean="0"/>
              <a:t>; </a:t>
            </a:r>
            <a:r>
              <a:rPr lang="cs-CZ" sz="3000" b="1" dirty="0" smtClean="0"/>
              <a:t>4.12. se koná poslední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cs-CZ" sz="3000" dirty="0"/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dirty="0" smtClean="0"/>
              <a:t>Realizováno </a:t>
            </a:r>
            <a:r>
              <a:rPr lang="cs-CZ" sz="3000" dirty="0" smtClean="0"/>
              <a:t>bylo </a:t>
            </a:r>
            <a:r>
              <a:rPr lang="cs-CZ" sz="3000" b="1" dirty="0" smtClean="0">
                <a:solidFill>
                  <a:srgbClr val="FFFFCC"/>
                </a:solidFill>
              </a:rPr>
              <a:t>18 </a:t>
            </a:r>
            <a:r>
              <a:rPr lang="cs-CZ" sz="3000" b="1" dirty="0" smtClean="0">
                <a:solidFill>
                  <a:srgbClr val="FFFFCC"/>
                </a:solidFill>
              </a:rPr>
              <a:t>rozhovorů s lídry </a:t>
            </a:r>
            <a:r>
              <a:rPr lang="cs-CZ" sz="3000" b="1" dirty="0" smtClean="0">
                <a:solidFill>
                  <a:srgbClr val="FFFFCC"/>
                </a:solidFill>
              </a:rPr>
              <a:t>oboru</a:t>
            </a:r>
            <a:r>
              <a:rPr lang="cs-CZ" sz="3000" dirty="0" smtClean="0">
                <a:solidFill>
                  <a:srgbClr val="FFFFCC"/>
                </a:solidFill>
              </a:rPr>
              <a:t> 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cs-CZ" sz="3000" dirty="0" smtClean="0"/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dirty="0" smtClean="0"/>
              <a:t>P</a:t>
            </a:r>
            <a:r>
              <a:rPr lang="cs-CZ" sz="3000" dirty="0" smtClean="0"/>
              <a:t>roběhlo </a:t>
            </a:r>
            <a:r>
              <a:rPr lang="cs-CZ" sz="3000" b="1" dirty="0" smtClean="0">
                <a:solidFill>
                  <a:srgbClr val="FFFFCC"/>
                </a:solidFill>
              </a:rPr>
              <a:t>15 </a:t>
            </a:r>
            <a:r>
              <a:rPr lang="cs-CZ" sz="3000" b="1" dirty="0" smtClean="0">
                <a:solidFill>
                  <a:srgbClr val="FFFFCC"/>
                </a:solidFill>
              </a:rPr>
              <a:t>seminářů pro zaměstnance</a:t>
            </a:r>
            <a:r>
              <a:rPr lang="cs-CZ" sz="3000" dirty="0" smtClean="0"/>
              <a:t>, </a:t>
            </a:r>
            <a:r>
              <a:rPr lang="cs-CZ" sz="3000" dirty="0" smtClean="0"/>
              <a:t>většinou </a:t>
            </a:r>
            <a:r>
              <a:rPr lang="cs-CZ" sz="3000" dirty="0" smtClean="0"/>
              <a:t>vyplnili </a:t>
            </a:r>
            <a:r>
              <a:rPr lang="cs-CZ" sz="3000" dirty="0"/>
              <a:t>dotazník k </a:t>
            </a:r>
            <a:r>
              <a:rPr lang="cs-CZ" sz="3000" dirty="0" smtClean="0"/>
              <a:t>problematice (realizuje OSPK)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cs-CZ" sz="3000" dirty="0" smtClean="0"/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dirty="0" smtClean="0"/>
              <a:t>Zpracovává se </a:t>
            </a:r>
            <a:r>
              <a:rPr lang="cs-CZ" sz="3000" b="1" dirty="0" smtClean="0">
                <a:solidFill>
                  <a:srgbClr val="FFFFCC"/>
                </a:solidFill>
              </a:rPr>
              <a:t>studie pro obor</a:t>
            </a:r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7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sz="4000" b="1" dirty="0">
              <a:solidFill>
                <a:schemeClr val="accent1">
                  <a:lumMod val="20000"/>
                  <a:lumOff val="8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568952" cy="4997152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Zavést </a:t>
            </a:r>
            <a:r>
              <a:rPr lang="cs-CZ" sz="3000" b="1" dirty="0"/>
              <a:t>pravidelné hodnotící pohovory </a:t>
            </a:r>
            <a:r>
              <a:rPr lang="cs-CZ" sz="3000" dirty="0"/>
              <a:t>(jasné hodnocení pracovní </a:t>
            </a:r>
            <a:r>
              <a:rPr lang="cs-CZ" sz="3000" dirty="0" smtClean="0"/>
              <a:t>schopnosti) </a:t>
            </a:r>
            <a:r>
              <a:rPr lang="cs-CZ" sz="3000" b="1" dirty="0"/>
              <a:t>od počátku pracovního </a:t>
            </a:r>
            <a:r>
              <a:rPr lang="cs-CZ" sz="3000" b="1" dirty="0" smtClean="0"/>
              <a:t>poměru každého zaměstnance; </a:t>
            </a:r>
            <a:r>
              <a:rPr lang="cs-CZ" sz="3000" b="1" dirty="0"/>
              <a:t>vytvořit</a:t>
            </a:r>
            <a:r>
              <a:rPr lang="cs-CZ" sz="3000" dirty="0"/>
              <a:t> </a:t>
            </a:r>
            <a:r>
              <a:rPr lang="cs-CZ" sz="3000" b="1" dirty="0"/>
              <a:t>popisy pracovních míst a pravidelně je porovnávat s kompetencemi konkrétního </a:t>
            </a:r>
            <a:r>
              <a:rPr lang="cs-CZ" sz="3000" b="1" dirty="0" smtClean="0"/>
              <a:t>zaměstnance</a:t>
            </a:r>
          </a:p>
          <a:p>
            <a:pPr marL="0" lvl="0" indent="0">
              <a:lnSpc>
                <a:spcPct val="80000"/>
              </a:lnSpc>
              <a:spcBef>
                <a:spcPts val="600"/>
              </a:spcBef>
              <a:buNone/>
            </a:pPr>
            <a:endParaRPr lang="cs-CZ" sz="3000" b="1" dirty="0" smtClean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>
                <a:solidFill>
                  <a:srgbClr val="FFFFCC"/>
                </a:solidFill>
              </a:rPr>
              <a:t>Zavést </a:t>
            </a:r>
            <a:r>
              <a:rPr lang="cs-CZ" sz="3000" b="1" dirty="0">
                <a:solidFill>
                  <a:srgbClr val="FFFFCC"/>
                </a:solidFill>
              </a:rPr>
              <a:t>včasné „rotování“ pracovníků v rámci instituce</a:t>
            </a:r>
            <a:r>
              <a:rPr lang="cs-CZ" sz="3000" b="1" dirty="0"/>
              <a:t>, </a:t>
            </a:r>
            <a:r>
              <a:rPr lang="cs-CZ" sz="3000" dirty="0"/>
              <a:t>vnitropodnikové stáže</a:t>
            </a:r>
            <a:r>
              <a:rPr lang="cs-CZ" sz="3000" b="1" dirty="0"/>
              <a:t> </a:t>
            </a:r>
            <a:r>
              <a:rPr lang="cs-CZ" sz="3000" dirty="0"/>
              <a:t>ke získávání kompetencí pro eventuální výkon fyzicky méně náročné pozice ve vyšším </a:t>
            </a:r>
            <a:r>
              <a:rPr lang="cs-CZ" sz="3000" dirty="0" smtClean="0"/>
              <a:t>věku</a:t>
            </a:r>
            <a:endParaRPr lang="cs-CZ" sz="3000" dirty="0"/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913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/>
              <a:t>Rozvíjet </a:t>
            </a:r>
            <a:r>
              <a:rPr lang="cs-CZ" sz="3000" b="1" dirty="0" err="1"/>
              <a:t>mentoring</a:t>
            </a:r>
            <a:r>
              <a:rPr lang="cs-CZ" sz="3000" dirty="0"/>
              <a:t> a další metody řízení s ohledem na </a:t>
            </a:r>
            <a:r>
              <a:rPr lang="cs-CZ" sz="3000" dirty="0" smtClean="0"/>
              <a:t>věk (např</a:t>
            </a:r>
            <a:r>
              <a:rPr lang="cs-CZ" sz="3000" dirty="0"/>
              <a:t>. z oblasti služeb by pracovníci měli v určitém věku odcházet na lektorský post a </a:t>
            </a:r>
            <a:r>
              <a:rPr lang="cs-CZ" sz="3000" dirty="0" smtClean="0"/>
              <a:t>přednášet </a:t>
            </a:r>
            <a:r>
              <a:rPr lang="cs-CZ" sz="3000" dirty="0"/>
              <a:t>veřejnosti i </a:t>
            </a:r>
            <a:r>
              <a:rPr lang="cs-CZ" sz="3000" dirty="0" smtClean="0"/>
              <a:t>knihovníkům)</a:t>
            </a: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3000" dirty="0"/>
              <a:t>Usilovat o </a:t>
            </a:r>
            <a:r>
              <a:rPr lang="cs-CZ" sz="3000" b="1" dirty="0"/>
              <a:t>větší variabilitu pracovní náplně</a:t>
            </a:r>
            <a:endParaRPr lang="cs-CZ" sz="3000" dirty="0"/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3000" b="1" dirty="0">
                <a:solidFill>
                  <a:srgbClr val="FFFFCC"/>
                </a:solidFill>
              </a:rPr>
              <a:t>Zavést sdílená pracovní místa</a:t>
            </a:r>
            <a:endParaRPr lang="cs-CZ" sz="3000" dirty="0">
              <a:solidFill>
                <a:srgbClr val="FFFFCC"/>
              </a:solidFill>
            </a:endParaRPr>
          </a:p>
          <a:p>
            <a:pPr lvl="0">
              <a:lnSpc>
                <a:spcPct val="90000"/>
              </a:lnSpc>
              <a:spcBef>
                <a:spcPts val="600"/>
              </a:spcBef>
            </a:pPr>
            <a:r>
              <a:rPr lang="cs-CZ" sz="3000" b="1" dirty="0"/>
              <a:t>Změnit organizaci práce</a:t>
            </a:r>
            <a:endParaRPr lang="cs-CZ" sz="3000" dirty="0"/>
          </a:p>
          <a:p>
            <a:pPr lvl="0">
              <a:lnSpc>
                <a:spcPct val="80000"/>
              </a:lnSpc>
            </a:pPr>
            <a:endParaRPr lang="cs-CZ" sz="3000" dirty="0"/>
          </a:p>
          <a:p>
            <a:pPr>
              <a:lnSpc>
                <a:spcPct val="80000"/>
              </a:lnSpc>
            </a:pP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6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Využívat zkrácené </a:t>
            </a:r>
            <a:r>
              <a:rPr lang="cs-CZ" sz="3000" b="1" dirty="0">
                <a:solidFill>
                  <a:srgbClr val="FFFFCC"/>
                </a:solidFill>
              </a:rPr>
              <a:t>pracovní úvazky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b="1" dirty="0">
                <a:solidFill>
                  <a:srgbClr val="FFFFCC"/>
                </a:solidFill>
              </a:rPr>
              <a:t>nejen pro seniory, ale i pro další skupiny</a:t>
            </a:r>
            <a:r>
              <a:rPr lang="cs-CZ" sz="3000" dirty="0"/>
              <a:t>, kterým to umožní řešit momentální problematickou situaci; počítat s tím, že v budoucnu bude obecně méně </a:t>
            </a:r>
            <a:r>
              <a:rPr lang="cs-CZ" sz="3000" dirty="0" smtClean="0"/>
              <a:t>práce</a:t>
            </a:r>
          </a:p>
          <a:p>
            <a:pPr marL="0" lvl="0" indent="0">
              <a:lnSpc>
                <a:spcPct val="80000"/>
              </a:lnSpc>
              <a:buNone/>
            </a:pPr>
            <a:endParaRPr lang="cs-CZ" sz="3000" dirty="0"/>
          </a:p>
          <a:p>
            <a:pPr lvl="0">
              <a:lnSpc>
                <a:spcPct val="80000"/>
              </a:lnSpc>
            </a:pPr>
            <a:r>
              <a:rPr lang="cs-CZ" sz="3000" b="1" dirty="0"/>
              <a:t>Umožnit alespoň částečně práci doma </a:t>
            </a:r>
            <a:r>
              <a:rPr lang="cs-CZ" sz="3000" dirty="0"/>
              <a:t>(</a:t>
            </a:r>
            <a:r>
              <a:rPr lang="cs-CZ" sz="3000" dirty="0" err="1"/>
              <a:t>home</a:t>
            </a:r>
            <a:r>
              <a:rPr lang="cs-CZ" sz="3000" dirty="0"/>
              <a:t> </a:t>
            </a:r>
            <a:r>
              <a:rPr lang="cs-CZ" sz="3000" dirty="0" err="1"/>
              <a:t>office</a:t>
            </a:r>
            <a:r>
              <a:rPr lang="cs-CZ" sz="3000" dirty="0"/>
              <a:t>) tam, kde to dovoluje charakter práce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cs-CZ" sz="3000" b="1" i="1" dirty="0"/>
              <a:t> </a:t>
            </a: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126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>
                <a:solidFill>
                  <a:srgbClr val="FFFFCC"/>
                </a:solidFill>
              </a:rPr>
              <a:t>Zlepšit zdravotní péči hrazenou </a:t>
            </a:r>
            <a:r>
              <a:rPr lang="cs-CZ" sz="3000" b="1" dirty="0" smtClean="0">
                <a:solidFill>
                  <a:srgbClr val="FFFFCC"/>
                </a:solidFill>
              </a:rPr>
              <a:t>státem </a:t>
            </a:r>
            <a:r>
              <a:rPr lang="cs-CZ" sz="3000" dirty="0"/>
              <a:t>(„skutečný“ (ne jen formální) závodní </a:t>
            </a:r>
            <a:r>
              <a:rPr lang="cs-CZ" sz="3000" dirty="0" smtClean="0"/>
              <a:t>lékař);</a:t>
            </a:r>
            <a:r>
              <a:rPr lang="cs-CZ" sz="3000" b="1" dirty="0">
                <a:solidFill>
                  <a:srgbClr val="FFFFCC"/>
                </a:solidFill>
              </a:rPr>
              <a:t> u starších pracovníků </a:t>
            </a:r>
            <a:r>
              <a:rPr lang="cs-CZ" sz="3000" b="1" dirty="0" smtClean="0">
                <a:solidFill>
                  <a:srgbClr val="FFFFCC"/>
                </a:solidFill>
              </a:rPr>
              <a:t>častější </a:t>
            </a:r>
            <a:r>
              <a:rPr lang="cs-CZ" sz="3000" b="1" dirty="0">
                <a:solidFill>
                  <a:srgbClr val="FFFFCC"/>
                </a:solidFill>
              </a:rPr>
              <a:t>zdravotní prohlídky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cs-CZ" sz="3000" b="1" dirty="0">
              <a:solidFill>
                <a:srgbClr val="FFFFCC"/>
              </a:solidFill>
            </a:endParaRPr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>
                <a:solidFill>
                  <a:srgbClr val="FFFFCC"/>
                </a:solidFill>
              </a:rPr>
              <a:t>Věnovat </a:t>
            </a:r>
            <a:r>
              <a:rPr lang="cs-CZ" sz="3000" b="1" dirty="0">
                <a:solidFill>
                  <a:srgbClr val="FFFFCC"/>
                </a:solidFill>
              </a:rPr>
              <a:t>se intenzivněji podpoře zdraví pracovníků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 smtClean="0"/>
              <a:t>(relaxace</a:t>
            </a:r>
            <a:r>
              <a:rPr lang="cs-CZ" sz="3000" dirty="0"/>
              <a:t>, </a:t>
            </a:r>
            <a:r>
              <a:rPr lang="cs-CZ" sz="3000" dirty="0" smtClean="0"/>
              <a:t>masáže, </a:t>
            </a:r>
            <a:r>
              <a:rPr lang="cs-CZ" sz="3000" dirty="0"/>
              <a:t>plavání, hledání zajímavých benefitů v této </a:t>
            </a:r>
            <a:r>
              <a:rPr lang="cs-CZ" sz="3000" dirty="0" smtClean="0"/>
              <a:t>oblasti (např</a:t>
            </a:r>
            <a:r>
              <a:rPr lang="cs-CZ" sz="3000" dirty="0"/>
              <a:t>. podnikový </a:t>
            </a:r>
            <a:r>
              <a:rPr lang="cs-CZ" sz="3000" dirty="0" smtClean="0"/>
              <a:t>psycholog, kouč), </a:t>
            </a:r>
            <a:r>
              <a:rPr lang="cs-CZ" sz="3000" dirty="0"/>
              <a:t>zavedení povinné přestávky na „tělocvik“ (rozcvičky, pohybová </a:t>
            </a:r>
            <a:r>
              <a:rPr lang="cs-CZ" sz="3000" dirty="0" smtClean="0"/>
              <a:t>relaxace, </a:t>
            </a:r>
            <a:r>
              <a:rPr lang="cs-CZ" sz="3000" dirty="0"/>
              <a:t>posilování), </a:t>
            </a:r>
            <a:r>
              <a:rPr lang="cs-CZ" sz="3000" dirty="0" smtClean="0"/>
              <a:t>úhrada </a:t>
            </a:r>
            <a:r>
              <a:rPr lang="cs-CZ" sz="3000" dirty="0"/>
              <a:t>pitného režimu…) </a:t>
            </a:r>
            <a:r>
              <a:rPr lang="cs-CZ" sz="3000" b="1" dirty="0"/>
              <a:t>s cílem zlepšování či udržování dobrého zdravotního stavu a fyzické i psychické </a:t>
            </a:r>
            <a:r>
              <a:rPr lang="cs-CZ" sz="3000" b="1" dirty="0" smtClean="0"/>
              <a:t>kondice</a:t>
            </a:r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602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/>
              <a:t>Utvrzovat dobré vztahy mimo pracovní dobu</a:t>
            </a:r>
            <a:r>
              <a:rPr lang="cs-CZ" sz="3000" dirty="0"/>
              <a:t> (</a:t>
            </a:r>
            <a:r>
              <a:rPr lang="cs-CZ" sz="3000" dirty="0" err="1" smtClean="0"/>
              <a:t>teambuilding</a:t>
            </a:r>
            <a:r>
              <a:rPr lang="cs-CZ" sz="3000" dirty="0" smtClean="0"/>
              <a:t>) jako prevenci mezigeneračních  střetů; </a:t>
            </a:r>
            <a:r>
              <a:rPr lang="cs-CZ" sz="3000" dirty="0"/>
              <a:t>hledat možnosti eventuální </a:t>
            </a:r>
            <a:r>
              <a:rPr lang="cs-CZ" sz="3000" b="1" dirty="0"/>
              <a:t>mediace mezigeneračních konfliktů</a:t>
            </a:r>
            <a:endParaRPr lang="cs-CZ" sz="3000" dirty="0"/>
          </a:p>
          <a:p>
            <a:pPr>
              <a:lnSpc>
                <a:spcPct val="80000"/>
              </a:lnSpc>
            </a:pP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443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>
                <a:solidFill>
                  <a:srgbClr val="FFFFCC"/>
                </a:solidFill>
              </a:rPr>
              <a:t>Věnovat se více pozitivní motivaci pracovníků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/>
              <a:t>(motivace společným cílem organizace, </a:t>
            </a:r>
            <a:r>
              <a:rPr lang="cs-CZ" sz="3000" dirty="0" smtClean="0"/>
              <a:t>motivace prostřednictvím </a:t>
            </a:r>
            <a:r>
              <a:rPr lang="cs-CZ" sz="3000" dirty="0"/>
              <a:t>individualizovaných </a:t>
            </a:r>
            <a:r>
              <a:rPr lang="cs-CZ" sz="3000" dirty="0" smtClean="0"/>
              <a:t>benefitů (příspěvky </a:t>
            </a:r>
            <a:r>
              <a:rPr lang="cs-CZ" sz="3000" dirty="0"/>
              <a:t>na brýle a další kompenzační pomůcky, příspěvek na dopravu, </a:t>
            </a:r>
            <a:r>
              <a:rPr lang="cs-CZ" sz="3000" dirty="0" smtClean="0"/>
              <a:t>poskytnutí dnů </a:t>
            </a:r>
            <a:r>
              <a:rPr lang="cs-CZ" sz="3000" dirty="0"/>
              <a:t>volna v roce nad rámec dovolené k vyřízení soukromých záležitostí ad</a:t>
            </a:r>
            <a:r>
              <a:rPr lang="cs-CZ" sz="3000" dirty="0" smtClean="0"/>
              <a:t>.)) </a:t>
            </a:r>
            <a:r>
              <a:rPr lang="cs-CZ" sz="3000" b="1" dirty="0" smtClean="0"/>
              <a:t>a </a:t>
            </a:r>
            <a:r>
              <a:rPr lang="cs-CZ" sz="3000" b="1" dirty="0" smtClean="0">
                <a:solidFill>
                  <a:srgbClr val="FFFFCC"/>
                </a:solidFill>
              </a:rPr>
              <a:t>hledat nové a netradiční cesty k motivaci v návaznosti na individuální a skupinové preference</a:t>
            </a:r>
            <a:endParaRPr lang="cs-CZ" sz="3000" b="1" dirty="0">
              <a:solidFill>
                <a:srgbClr val="FFFFCC"/>
              </a:solidFill>
            </a:endParaRPr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3055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cs-CZ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</a:b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80000"/>
              </a:lnSpc>
            </a:pPr>
            <a:r>
              <a:rPr lang="cs-CZ" sz="3000" b="1" dirty="0"/>
              <a:t>Změnit prostory </a:t>
            </a:r>
            <a:r>
              <a:rPr lang="cs-CZ" sz="3000" b="1" dirty="0" smtClean="0"/>
              <a:t>knihoven</a:t>
            </a:r>
            <a:r>
              <a:rPr lang="cs-CZ" sz="3000" dirty="0" smtClean="0"/>
              <a:t> </a:t>
            </a:r>
            <a:r>
              <a:rPr lang="cs-CZ" sz="3000" dirty="0"/>
              <a:t>a jejich </a:t>
            </a:r>
            <a:r>
              <a:rPr lang="cs-CZ" sz="3000" b="1" dirty="0"/>
              <a:t>pracovní prostředí</a:t>
            </a:r>
            <a:r>
              <a:rPr lang="cs-CZ" sz="3000" dirty="0"/>
              <a:t> (méně </a:t>
            </a:r>
            <a:r>
              <a:rPr lang="cs-CZ" sz="3000" dirty="0" smtClean="0"/>
              <a:t>lidí </a:t>
            </a:r>
            <a:r>
              <a:rPr lang="cs-CZ" sz="3000" dirty="0"/>
              <a:t>na pracovišti, větší pohodlí, </a:t>
            </a:r>
            <a:r>
              <a:rPr lang="cs-CZ" sz="3000" dirty="0" err="1"/>
              <a:t>ergonomičtější</a:t>
            </a:r>
            <a:r>
              <a:rPr lang="cs-CZ" sz="3000" dirty="0"/>
              <a:t> vybavení, relaxační prostory, odpovídající pracovní pomůcky apod</a:t>
            </a:r>
            <a:r>
              <a:rPr lang="cs-CZ" sz="3000" dirty="0" smtClean="0"/>
              <a:t>.)</a:t>
            </a:r>
          </a:p>
          <a:p>
            <a:pPr lvl="0">
              <a:lnSpc>
                <a:spcPct val="80000"/>
              </a:lnSpc>
            </a:pPr>
            <a:endParaRPr lang="cs-CZ" sz="3000" dirty="0"/>
          </a:p>
          <a:p>
            <a:pPr lvl="0">
              <a:lnSpc>
                <a:spcPct val="80000"/>
              </a:lnSpc>
            </a:pPr>
            <a:r>
              <a:rPr lang="cs-CZ" sz="3000" b="1" dirty="0">
                <a:solidFill>
                  <a:srgbClr val="FFFFCC"/>
                </a:solidFill>
              </a:rPr>
              <a:t>Zajistit bezbariérovost institucí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/>
              <a:t>pro (stárnoucí) zákazníky i </a:t>
            </a:r>
            <a:r>
              <a:rPr lang="cs-CZ" sz="3000" dirty="0" smtClean="0"/>
              <a:t>zaměstnance</a:t>
            </a:r>
          </a:p>
          <a:p>
            <a:pPr marL="0" lvl="0" indent="0">
              <a:lnSpc>
                <a:spcPct val="80000"/>
              </a:lnSpc>
              <a:buNone/>
            </a:pPr>
            <a:endParaRPr lang="cs-CZ" sz="3000" dirty="0"/>
          </a:p>
          <a:p>
            <a:pPr lvl="0">
              <a:lnSpc>
                <a:spcPct val="80000"/>
              </a:lnSpc>
            </a:pPr>
            <a:r>
              <a:rPr lang="cs-CZ" sz="3000" dirty="0"/>
              <a:t>Využít </a:t>
            </a:r>
            <a:r>
              <a:rPr lang="cs-CZ" sz="3000" b="1" dirty="0"/>
              <a:t>služeb asistenta</a:t>
            </a:r>
            <a:endParaRPr lang="cs-CZ" sz="3000" dirty="0"/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9754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k oblasti</a:t>
            </a:r>
            <a:r>
              <a:rPr lang="cs-CZ" b="1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 vzdělávání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3000" dirty="0"/>
              <a:t>S jasným požadavkem na finance a pracovní </a:t>
            </a:r>
            <a:r>
              <a:rPr lang="cs-CZ" sz="3000" dirty="0" smtClean="0"/>
              <a:t>kapacity</a:t>
            </a:r>
            <a:endParaRPr lang="cs-CZ" sz="30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sz="3000" dirty="0"/>
              <a:t>Zavést </a:t>
            </a:r>
            <a:r>
              <a:rPr lang="cs-CZ" sz="3000" b="1" dirty="0">
                <a:solidFill>
                  <a:srgbClr val="FFFFCC"/>
                </a:solidFill>
              </a:rPr>
              <a:t>povinné celoživotní vzdělávání a inovační </a:t>
            </a:r>
            <a:r>
              <a:rPr lang="cs-CZ" sz="3000" b="1" dirty="0" smtClean="0">
                <a:solidFill>
                  <a:srgbClr val="FFFFCC"/>
                </a:solidFill>
              </a:rPr>
              <a:t>kurzy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cs-CZ" sz="30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sz="3000" dirty="0"/>
              <a:t>Zavést v organizacích </a:t>
            </a:r>
            <a:r>
              <a:rPr lang="cs-CZ" sz="3000" b="1" dirty="0"/>
              <a:t>adaptační proces a </a:t>
            </a:r>
            <a:r>
              <a:rPr lang="cs-CZ" sz="3000" b="1" dirty="0" err="1"/>
              <a:t>mentoring</a:t>
            </a:r>
            <a:r>
              <a:rPr lang="cs-CZ" sz="3000" dirty="0"/>
              <a:t> nastupujících (ne nutně mladých) </a:t>
            </a:r>
            <a:r>
              <a:rPr lang="cs-CZ" sz="3000" dirty="0" smtClean="0"/>
              <a:t>pracovníků</a:t>
            </a:r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cs-CZ" sz="30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>
                <a:solidFill>
                  <a:srgbClr val="FFFFCC"/>
                </a:solidFill>
              </a:rPr>
              <a:t>Zvýšit kvantitu a změnit strukturu vzdělávacích aktivit</a:t>
            </a:r>
            <a:r>
              <a:rPr lang="cs-CZ" sz="3000" dirty="0">
                <a:solidFill>
                  <a:srgbClr val="FFFFCC"/>
                </a:solidFill>
              </a:rPr>
              <a:t> </a:t>
            </a:r>
            <a:r>
              <a:rPr lang="cs-CZ" sz="3000" dirty="0"/>
              <a:t>směrem k inovacím </a:t>
            </a:r>
            <a:endParaRPr lang="cs-CZ" sz="3000" dirty="0" smtClean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endParaRPr lang="cs-CZ" sz="3000" dirty="0"/>
          </a:p>
          <a:p>
            <a:pPr lvl="0">
              <a:lnSpc>
                <a:spcPct val="80000"/>
              </a:lnSpc>
              <a:spcBef>
                <a:spcPts val="600"/>
              </a:spcBef>
            </a:pPr>
            <a:r>
              <a:rPr lang="cs-CZ" sz="3000" dirty="0"/>
              <a:t>Pořádat </a:t>
            </a:r>
            <a:r>
              <a:rPr lang="cs-CZ" sz="3000" b="1" dirty="0"/>
              <a:t>motivační kurzy a </a:t>
            </a:r>
            <a:r>
              <a:rPr lang="cs-CZ" sz="3000" b="1" dirty="0" err="1"/>
              <a:t>teambuilding</a:t>
            </a:r>
            <a:endParaRPr lang="cs-CZ" sz="3000" dirty="0"/>
          </a:p>
          <a:p>
            <a:pPr marL="0" indent="0">
              <a:lnSpc>
                <a:spcPct val="90000"/>
              </a:lnSpc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7411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Největší limity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Mnozí</a:t>
            </a:r>
            <a:r>
              <a:rPr lang="cs-CZ" sz="3000" dirty="0" smtClean="0"/>
              <a:t> </a:t>
            </a:r>
            <a:r>
              <a:rPr lang="cs-CZ" sz="3000" b="1" dirty="0">
                <a:solidFill>
                  <a:srgbClr val="FFFFCC"/>
                </a:solidFill>
              </a:rPr>
              <a:t>zřizovatel</a:t>
            </a:r>
            <a:r>
              <a:rPr lang="cs-CZ" sz="3000" dirty="0">
                <a:solidFill>
                  <a:srgbClr val="FFFFCC"/>
                </a:solidFill>
              </a:rPr>
              <a:t>é </a:t>
            </a:r>
            <a:r>
              <a:rPr lang="cs-CZ" sz="3000" dirty="0" smtClean="0"/>
              <a:t>(zaměstnavatelé) </a:t>
            </a:r>
            <a:r>
              <a:rPr lang="cs-CZ" sz="3000" b="1" dirty="0"/>
              <a:t>nebudou chtít </a:t>
            </a:r>
            <a:r>
              <a:rPr lang="cs-CZ" sz="3000" b="1" dirty="0" smtClean="0"/>
              <a:t>realizovat opatření, </a:t>
            </a:r>
            <a:r>
              <a:rPr lang="cs-CZ" sz="3000" b="1" dirty="0"/>
              <a:t>protože jim tím </a:t>
            </a:r>
            <a:r>
              <a:rPr lang="cs-CZ" sz="3000" b="1" dirty="0">
                <a:solidFill>
                  <a:srgbClr val="FFFFCC"/>
                </a:solidFill>
              </a:rPr>
              <a:t>porostou náklady</a:t>
            </a:r>
            <a:r>
              <a:rPr lang="cs-CZ" sz="3000" dirty="0"/>
              <a:t>, na něž nejsou </a:t>
            </a:r>
            <a:r>
              <a:rPr lang="cs-CZ" sz="3000" dirty="0" smtClean="0"/>
              <a:t>zdroje; </a:t>
            </a:r>
            <a:r>
              <a:rPr lang="cs-CZ" sz="3000" b="1" dirty="0" smtClean="0"/>
              <a:t>rozhodující </a:t>
            </a:r>
            <a:r>
              <a:rPr lang="cs-CZ" sz="3000" b="1" dirty="0"/>
              <a:t>budou kroky na celospolečenské </a:t>
            </a:r>
            <a:r>
              <a:rPr lang="cs-CZ" sz="3000" b="1" dirty="0" smtClean="0"/>
              <a:t>úrovni </a:t>
            </a:r>
          </a:p>
          <a:p>
            <a:pPr>
              <a:lnSpc>
                <a:spcPct val="80000"/>
              </a:lnSpc>
              <a:spcBef>
                <a:spcPts val="600"/>
              </a:spcBef>
            </a:pPr>
            <a:endParaRPr lang="cs-CZ" sz="3000" b="1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>
                <a:solidFill>
                  <a:srgbClr val="FFFFCC"/>
                </a:solidFill>
              </a:rPr>
              <a:t>Limitní problém v</a:t>
            </a:r>
            <a:r>
              <a:rPr lang="cs-CZ" sz="3000" b="1" dirty="0">
                <a:solidFill>
                  <a:srgbClr val="FFFFCC"/>
                </a:solidFill>
              </a:rPr>
              <a:t> </a:t>
            </a:r>
            <a:r>
              <a:rPr lang="cs-CZ" sz="3000" b="1" dirty="0" smtClean="0">
                <a:solidFill>
                  <a:srgbClr val="FFFFCC"/>
                </a:solidFill>
              </a:rPr>
              <a:t>oboru: </a:t>
            </a:r>
            <a:r>
              <a:rPr lang="cs-CZ" sz="3000" b="1" dirty="0">
                <a:solidFill>
                  <a:srgbClr val="FFFFCC"/>
                </a:solidFill>
              </a:rPr>
              <a:t>nedostatek </a:t>
            </a:r>
            <a:r>
              <a:rPr lang="cs-CZ" sz="3000" b="1" dirty="0" smtClean="0">
                <a:solidFill>
                  <a:srgbClr val="FFFFCC"/>
                </a:solidFill>
              </a:rPr>
              <a:t>peněz </a:t>
            </a:r>
            <a:r>
              <a:rPr lang="cs-CZ" sz="3000" dirty="0" smtClean="0"/>
              <a:t>(náprava  </a:t>
            </a:r>
            <a:r>
              <a:rPr lang="cs-CZ" sz="3000" dirty="0"/>
              <a:t>by přinesla </a:t>
            </a:r>
            <a:r>
              <a:rPr lang="cs-CZ" sz="3000" dirty="0" smtClean="0"/>
              <a:t>i </a:t>
            </a:r>
            <a:r>
              <a:rPr lang="cs-CZ" sz="3000" dirty="0" smtClean="0"/>
              <a:t>změnu  věkové </a:t>
            </a:r>
            <a:r>
              <a:rPr lang="cs-CZ" sz="3000" dirty="0" smtClean="0"/>
              <a:t>struktury zaměstnanců; stala by se </a:t>
            </a:r>
            <a:r>
              <a:rPr lang="cs-CZ" sz="3000" dirty="0"/>
              <a:t>vyrovnanější a pestřejší nástupem oborově vzdělaných mladých, což by následně vedlo k lepšímu mezigeneračnímu dialogu i k vzájemnému motivování a obohacování jednotlivých věkových skupin </a:t>
            </a:r>
            <a:r>
              <a:rPr lang="cs-CZ" sz="3000" dirty="0" smtClean="0"/>
              <a:t>pracovníků)</a:t>
            </a:r>
            <a:endParaRPr lang="cs-CZ" sz="3000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3400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Největší limity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3000" dirty="0"/>
              <a:t>Dokud k této základní změně nedojde, budou knihovny v efektivní personální práci </a:t>
            </a:r>
            <a:r>
              <a:rPr lang="cs-CZ" sz="3000" dirty="0" smtClean="0"/>
              <a:t>limitovány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None/>
            </a:pPr>
            <a:endParaRPr lang="cs-CZ" sz="3000" b="1" dirty="0" smtClean="0"/>
          </a:p>
          <a:p>
            <a:pPr>
              <a:lnSpc>
                <a:spcPct val="80000"/>
              </a:lnSpc>
              <a:spcBef>
                <a:spcPts val="600"/>
              </a:spcBef>
            </a:pPr>
            <a:r>
              <a:rPr lang="cs-CZ" sz="3000" dirty="0" smtClean="0"/>
              <a:t>V</a:t>
            </a:r>
            <a:r>
              <a:rPr lang="cs-CZ" sz="3000" dirty="0"/>
              <a:t> současné době uvádí většina manažerů také </a:t>
            </a:r>
            <a:r>
              <a:rPr lang="cs-CZ" sz="3000" b="1" dirty="0">
                <a:solidFill>
                  <a:srgbClr val="FFFFCC"/>
                </a:solidFill>
              </a:rPr>
              <a:t>poddimenzování pracovních kapacit</a:t>
            </a:r>
            <a:r>
              <a:rPr lang="cs-CZ" sz="3000" dirty="0"/>
              <a:t>; přispívá k tomu i fakt, že knihovny plní stále více </a:t>
            </a:r>
            <a:r>
              <a:rPr lang="cs-CZ" sz="3000" dirty="0" smtClean="0"/>
              <a:t>funkcí. Systematicky </a:t>
            </a:r>
            <a:r>
              <a:rPr lang="cs-CZ" sz="3000" dirty="0"/>
              <a:t>se </a:t>
            </a:r>
            <a:r>
              <a:rPr lang="cs-CZ" sz="3000" dirty="0" smtClean="0"/>
              <a:t>připravovat </a:t>
            </a:r>
            <a:r>
              <a:rPr lang="cs-CZ" sz="3000" dirty="0"/>
              <a:t>na personální změny, které nastanou v horizontu dvaceti – třiceti let, je dnes většinou nad jejich </a:t>
            </a:r>
            <a:r>
              <a:rPr lang="cs-CZ" sz="3000" dirty="0" smtClean="0"/>
              <a:t>síly</a:t>
            </a:r>
            <a:endParaRPr lang="cs-CZ" sz="3000" i="1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81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</a:pPr>
            <a:r>
              <a:rPr lang="cs-CZ" sz="3000" b="1" dirty="0" smtClean="0"/>
              <a:t>Není </a:t>
            </a:r>
            <a:r>
              <a:rPr lang="cs-CZ" sz="3000" b="1" dirty="0"/>
              <a:t>k dispozici kompetentní obsáhlejší studie o budoucnosti (českých) knihoven a trendech oboru jako </a:t>
            </a:r>
            <a:r>
              <a:rPr lang="cs-CZ" sz="3000" b="1" dirty="0" smtClean="0"/>
              <a:t>celku</a:t>
            </a:r>
            <a:endParaRPr lang="cs-CZ" sz="3000" dirty="0" smtClean="0"/>
          </a:p>
          <a:p>
            <a:pPr marL="354013" indent="-354013">
              <a:lnSpc>
                <a:spcPct val="80000"/>
              </a:lnSpc>
            </a:pPr>
            <a:endParaRPr lang="cs-CZ" sz="3000" dirty="0" smtClean="0"/>
          </a:p>
          <a:p>
            <a:pPr marL="354013" indent="-354013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Většina </a:t>
            </a:r>
            <a:r>
              <a:rPr lang="cs-CZ" sz="3000" b="1" dirty="0">
                <a:solidFill>
                  <a:srgbClr val="FFFFCC"/>
                </a:solidFill>
              </a:rPr>
              <a:t>knihoven nemá zpracovány </a:t>
            </a:r>
            <a:r>
              <a:rPr lang="cs-CZ" sz="3000" dirty="0"/>
              <a:t>(publikovány) </a:t>
            </a:r>
            <a:r>
              <a:rPr lang="cs-CZ" sz="3000" b="1" dirty="0">
                <a:solidFill>
                  <a:srgbClr val="FFFFCC"/>
                </a:solidFill>
              </a:rPr>
              <a:t>koncepce a strategie svého rozvoje</a:t>
            </a:r>
            <a:r>
              <a:rPr lang="cs-CZ" sz="3000" dirty="0"/>
              <a:t>, natož koncepce v oblasti personální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Pokračování projektu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Studie</a:t>
            </a:r>
            <a:r>
              <a:rPr lang="cs-CZ" sz="3000" dirty="0" smtClean="0"/>
              <a:t> </a:t>
            </a:r>
            <a:r>
              <a:rPr lang="cs-CZ" sz="3000" dirty="0" smtClean="0"/>
              <a:t>(připomínkovány výchozí </a:t>
            </a:r>
            <a:r>
              <a:rPr lang="cs-CZ" sz="3000" dirty="0" smtClean="0"/>
              <a:t>podklady, potenciální dílčí šetření)</a:t>
            </a:r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endParaRPr lang="cs-CZ" sz="3000" dirty="0" smtClean="0"/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Zjišťování zkušeností ze zahranič</a:t>
            </a:r>
            <a:r>
              <a:rPr lang="cs-CZ" sz="3000" dirty="0" smtClean="0"/>
              <a:t>í (vítán každý příspěvek</a:t>
            </a:r>
            <a:r>
              <a:rPr lang="cs-CZ" sz="3000" dirty="0" smtClean="0"/>
              <a:t>)</a:t>
            </a:r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endParaRPr lang="cs-CZ" sz="3000" dirty="0" smtClean="0"/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/>
              <a:t>Konference 29.1.2015 – Praha, hotel Olšanka,</a:t>
            </a:r>
            <a:r>
              <a:rPr lang="cs-CZ" sz="3000" dirty="0"/>
              <a:t> </a:t>
            </a:r>
            <a:r>
              <a:rPr lang="cs-CZ" sz="3000" b="1" dirty="0"/>
              <a:t>závěrečná konference v </a:t>
            </a:r>
            <a:r>
              <a:rPr lang="cs-CZ" sz="3000" b="1" dirty="0" smtClean="0"/>
              <a:t>květnu</a:t>
            </a:r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endParaRPr lang="cs-CZ" sz="3000" dirty="0"/>
          </a:p>
          <a:p>
            <a:pPr marL="288000" indent="-288000">
              <a:lnSpc>
                <a:spcPct val="80000"/>
              </a:lnSpc>
              <a:spcBef>
                <a:spcPts val="600"/>
              </a:spcBef>
            </a:pPr>
            <a:r>
              <a:rPr lang="cs-CZ" sz="3000" b="1" dirty="0" smtClean="0"/>
              <a:t>2</a:t>
            </a:r>
            <a:r>
              <a:rPr lang="cs-CZ" sz="3000" b="1" dirty="0" smtClean="0"/>
              <a:t>. realizační etapa </a:t>
            </a:r>
            <a:r>
              <a:rPr lang="cs-CZ" sz="3000" b="1" dirty="0" smtClean="0"/>
              <a:t>projektu</a:t>
            </a:r>
            <a:endParaRPr lang="cs-CZ" sz="3000" b="1" dirty="0" smtClean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442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FFCC"/>
                </a:solidFill>
              </a:rPr>
              <a:t>Díky za trpělivost!</a:t>
            </a:r>
            <a:endParaRPr lang="cs-CZ" dirty="0">
              <a:solidFill>
                <a:srgbClr val="FFFFCC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hlinkClick r:id="rId2"/>
              </a:rPr>
              <a:t>zlata.houskova@gmail.com</a:t>
            </a:r>
            <a:endParaRPr lang="cs-CZ" b="1" dirty="0" smtClean="0"/>
          </a:p>
          <a:p>
            <a:r>
              <a:rPr lang="cs-CZ" b="1" dirty="0" smtClean="0"/>
              <a:t>773-461-554</a:t>
            </a:r>
            <a:endParaRPr lang="cs-CZ" b="1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865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Velkou </a:t>
            </a:r>
            <a:r>
              <a:rPr lang="cs-CZ" sz="3000" b="1" dirty="0">
                <a:solidFill>
                  <a:srgbClr val="FFFFCC"/>
                </a:solidFill>
              </a:rPr>
              <a:t>roli v úvahách o budoucnosti knihoven hraje současná Koncepce rozvoje knihoven ČR na léta 2011 – 2015 s výhledem do r. 2020</a:t>
            </a:r>
            <a:r>
              <a:rPr lang="cs-CZ" sz="3000" b="1" dirty="0"/>
              <a:t> </a:t>
            </a:r>
            <a:r>
              <a:rPr lang="cs-CZ" sz="3000" dirty="0" smtClean="0"/>
              <a:t>(a </a:t>
            </a:r>
            <a:r>
              <a:rPr lang="cs-CZ" sz="3000" dirty="0"/>
              <a:t>očekávané návazné </a:t>
            </a:r>
            <a:r>
              <a:rPr lang="cs-CZ" sz="3000" dirty="0" smtClean="0"/>
              <a:t>koncepce). </a:t>
            </a:r>
            <a:r>
              <a:rPr lang="cs-CZ" sz="3000" dirty="0" smtClean="0"/>
              <a:t> Problematika </a:t>
            </a:r>
            <a:r>
              <a:rPr lang="cs-CZ" sz="3000" dirty="0"/>
              <a:t>stárnutí pracovních týmů je </a:t>
            </a:r>
            <a:r>
              <a:rPr lang="cs-CZ" sz="3000" dirty="0" smtClean="0"/>
              <a:t>v </a:t>
            </a:r>
            <a:r>
              <a:rPr lang="cs-CZ" sz="3000" dirty="0"/>
              <a:t>Koncepci reflektována pouze výstupem z Analýzy věkové, vzdělanostní a mzdové situace v knihovnách ČR a </a:t>
            </a:r>
            <a:r>
              <a:rPr lang="cs-CZ" sz="3000" dirty="0" smtClean="0"/>
              <a:t>(</a:t>
            </a:r>
            <a:r>
              <a:rPr lang="cs-CZ" sz="3000" dirty="0"/>
              <a:t>zatím jen v rovině úvah) v připravované koncepci celoživotního vzdělávání knihovníků</a:t>
            </a: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7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</a:pPr>
            <a:r>
              <a:rPr lang="cs-CZ" sz="3000" b="1" dirty="0" smtClean="0"/>
              <a:t>Pohled </a:t>
            </a:r>
            <a:r>
              <a:rPr lang="cs-CZ" sz="3000" b="1" dirty="0"/>
              <a:t>na seniory v knihovnách je ovlivněn obvyklými klišé a stereotypy vztahujícími se k zaměstnancům </a:t>
            </a:r>
            <a:r>
              <a:rPr lang="cs-CZ" sz="3000" b="1" dirty="0" smtClean="0"/>
              <a:t>seniorům</a:t>
            </a:r>
          </a:p>
          <a:p>
            <a:pPr marL="354013" indent="-354013">
              <a:lnSpc>
                <a:spcPct val="80000"/>
              </a:lnSpc>
            </a:pPr>
            <a:endParaRPr lang="cs-CZ" sz="3000" dirty="0" smtClean="0"/>
          </a:p>
          <a:p>
            <a:pPr marL="354013" indent="-354013">
              <a:lnSpc>
                <a:spcPct val="80000"/>
              </a:lnSpc>
            </a:pPr>
            <a:r>
              <a:rPr lang="cs-CZ" sz="3000" dirty="0" smtClean="0"/>
              <a:t>Většina </a:t>
            </a:r>
            <a:r>
              <a:rPr lang="cs-CZ" sz="3000" dirty="0"/>
              <a:t>manažerů knihoven </a:t>
            </a:r>
            <a:r>
              <a:rPr lang="cs-CZ" sz="3000" dirty="0" smtClean="0"/>
              <a:t>je si vědoma </a:t>
            </a:r>
            <a:r>
              <a:rPr lang="cs-CZ" sz="3000" dirty="0"/>
              <a:t>toho, že mezi pracovními výkony </a:t>
            </a:r>
            <a:r>
              <a:rPr lang="cs-CZ" sz="3000" dirty="0" smtClean="0"/>
              <a:t>jednotlivých pracovníků </a:t>
            </a:r>
            <a:r>
              <a:rPr lang="cs-CZ" sz="3000" dirty="0"/>
              <a:t>jsou poměrně velké rozdíly, </a:t>
            </a:r>
            <a:r>
              <a:rPr lang="cs-CZ" sz="3000" b="1" dirty="0">
                <a:solidFill>
                  <a:srgbClr val="FFFFCC"/>
                </a:solidFill>
              </a:rPr>
              <a:t>trvalé zvyšování věku odchodu do důchodu je znepokojuje </a:t>
            </a:r>
            <a:r>
              <a:rPr lang="cs-CZ" sz="3000" b="1" dirty="0"/>
              <a:t>stejně jako </a:t>
            </a:r>
            <a:r>
              <a:rPr lang="cs-CZ" sz="3000" b="1" dirty="0" smtClean="0"/>
              <a:t> </a:t>
            </a:r>
            <a:r>
              <a:rPr lang="cs-CZ" sz="3000" b="1" dirty="0" smtClean="0"/>
              <a:t>zaměstnavatele</a:t>
            </a:r>
            <a:r>
              <a:rPr lang="cs-CZ" sz="3000" b="1" dirty="0"/>
              <a:t> </a:t>
            </a:r>
            <a:r>
              <a:rPr lang="cs-CZ" sz="3000" b="1" dirty="0" smtClean="0"/>
              <a:t>v jiných resortech</a:t>
            </a:r>
            <a:endParaRPr lang="cs-CZ" sz="3000" b="1" dirty="0"/>
          </a:p>
          <a:p>
            <a:pPr marL="354013" indent="-354013"/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2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15444"/>
          </a:xfrm>
        </p:spPr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  <a:tabLst>
                <a:tab pos="354013" algn="l"/>
              </a:tabLst>
            </a:pPr>
            <a:r>
              <a:rPr lang="cs-CZ" sz="3000" b="1" dirty="0" smtClean="0"/>
              <a:t>Část </a:t>
            </a:r>
            <a:r>
              <a:rPr lang="cs-CZ" sz="3000" b="1" dirty="0"/>
              <a:t>manažerů knihoven se domnívá, že </a:t>
            </a:r>
            <a:r>
              <a:rPr lang="cs-CZ" sz="3000" b="1" dirty="0">
                <a:solidFill>
                  <a:srgbClr val="FFFFCC"/>
                </a:solidFill>
              </a:rPr>
              <a:t>zvyšování věku odchodu do důchodu není jedinou </a:t>
            </a:r>
            <a:r>
              <a:rPr lang="cs-CZ" sz="3000" b="1" dirty="0"/>
              <a:t>a možná ani nutnou či nejvýhodnější</a:t>
            </a:r>
            <a:r>
              <a:rPr lang="cs-CZ" sz="3000" b="1" dirty="0">
                <a:solidFill>
                  <a:srgbClr val="FFFFCC"/>
                </a:solidFill>
              </a:rPr>
              <a:t> cestou k řešení problémů trhu </a:t>
            </a:r>
            <a:r>
              <a:rPr lang="cs-CZ" sz="3000" b="1" dirty="0" smtClean="0">
                <a:solidFill>
                  <a:srgbClr val="FFFFCC"/>
                </a:solidFill>
              </a:rPr>
              <a:t>práce</a:t>
            </a:r>
          </a:p>
          <a:p>
            <a:pPr lvl="0">
              <a:lnSpc>
                <a:spcPct val="80000"/>
              </a:lnSpc>
            </a:pPr>
            <a:endParaRPr lang="cs-CZ" sz="3000" b="1" dirty="0" smtClean="0">
              <a:solidFill>
                <a:srgbClr val="FFFFCC"/>
              </a:solidFill>
            </a:endParaRPr>
          </a:p>
          <a:p>
            <a:pPr lvl="0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Společnost </a:t>
            </a:r>
            <a:r>
              <a:rPr lang="cs-CZ" sz="3000" b="1" dirty="0">
                <a:solidFill>
                  <a:srgbClr val="FFFFCC"/>
                </a:solidFill>
              </a:rPr>
              <a:t>by měla dát práci mladým</a:t>
            </a:r>
            <a:r>
              <a:rPr lang="cs-CZ" sz="3000" dirty="0"/>
              <a:t>, je to </a:t>
            </a:r>
            <a:r>
              <a:rPr lang="cs-CZ" sz="3000" dirty="0" smtClean="0"/>
              <a:t>sebezáchovné </a:t>
            </a:r>
            <a:r>
              <a:rPr lang="cs-CZ" sz="3000" dirty="0"/>
              <a:t>a ekonomicky i existenčně </a:t>
            </a:r>
            <a:r>
              <a:rPr lang="cs-CZ" sz="3000" dirty="0" smtClean="0"/>
              <a:t>efektivnější (podpora </a:t>
            </a:r>
            <a:r>
              <a:rPr lang="cs-CZ" sz="3000" dirty="0"/>
              <a:t>porodnosti a mladých </a:t>
            </a:r>
            <a:r>
              <a:rPr lang="cs-CZ" sz="3000" dirty="0" smtClean="0"/>
              <a:t>rodin, </a:t>
            </a:r>
            <a:r>
              <a:rPr lang="cs-CZ" sz="3000" dirty="0"/>
              <a:t>zavedení vyšších daní bezdětným, osobám při souběhu důchodu a zaměstnání, daňové zvýhodněni by měli být mladí </a:t>
            </a:r>
            <a:r>
              <a:rPr lang="cs-CZ" sz="3000" dirty="0" smtClean="0"/>
              <a:t>lidé)</a:t>
            </a:r>
            <a:endParaRPr lang="cs-CZ" sz="3000" dirty="0"/>
          </a:p>
          <a:p>
            <a:pPr marL="811213" indent="-457200">
              <a:lnSpc>
                <a:spcPct val="80000"/>
              </a:lnSpc>
            </a:pPr>
            <a:endParaRPr lang="cs-CZ" sz="3000" b="1" dirty="0">
              <a:solidFill>
                <a:srgbClr val="FFFFCC"/>
              </a:solidFill>
            </a:endParaRPr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23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Doporučení 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Nutné jsou celospolečenské změny a celková změna klimatu</a:t>
            </a:r>
            <a:r>
              <a:rPr lang="cs-CZ" sz="3000" b="1" dirty="0" smtClean="0"/>
              <a:t>: </a:t>
            </a:r>
            <a:r>
              <a:rPr lang="cs-CZ" sz="3000" b="1" dirty="0"/>
              <a:t>výchova ke stáří, změna postojů ke starším lidem, podpora mezigeneračního </a:t>
            </a:r>
            <a:r>
              <a:rPr lang="cs-CZ" sz="3000" b="1" dirty="0" smtClean="0"/>
              <a:t>dialogu a soužití, </a:t>
            </a:r>
            <a:r>
              <a:rPr lang="cs-CZ" sz="3000" b="1" dirty="0"/>
              <a:t>podpora porodnosti a mladých rodin s dětmi, řešení disproporcí a problémů ve školství atd</a:t>
            </a:r>
            <a:r>
              <a:rPr lang="cs-CZ" sz="3000" b="1" dirty="0" smtClean="0"/>
              <a:t>.)</a:t>
            </a:r>
            <a:r>
              <a:rPr lang="cs-CZ" b="1" dirty="0"/>
              <a:t> </a:t>
            </a:r>
          </a:p>
          <a:p>
            <a:pPr marL="354013" indent="-354013"/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78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Arial Black" panose="020B0A04020102020204" pitchFamily="34" charset="0"/>
              </a:rPr>
              <a:t>Výstupy ze seminářů</a:t>
            </a:r>
            <a:endParaRPr lang="cs-CZ" sz="40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4013" indent="-354013">
              <a:lnSpc>
                <a:spcPct val="80000"/>
              </a:lnSpc>
            </a:pPr>
            <a:r>
              <a:rPr lang="cs-CZ" sz="3000" b="1" dirty="0" smtClean="0"/>
              <a:t>Manažeři knihoven nemají </a:t>
            </a:r>
            <a:r>
              <a:rPr lang="cs-CZ" sz="3000" b="1" dirty="0"/>
              <a:t>velké obavy ze zvyšování věku odchodu do </a:t>
            </a:r>
            <a:r>
              <a:rPr lang="cs-CZ" sz="3000" b="1" dirty="0" smtClean="0"/>
              <a:t>důchodu při </a:t>
            </a:r>
            <a:r>
              <a:rPr lang="cs-CZ" sz="3000" b="1" dirty="0"/>
              <a:t>horní hranici 65 </a:t>
            </a:r>
            <a:r>
              <a:rPr lang="cs-CZ" sz="3000" b="1" dirty="0" smtClean="0"/>
              <a:t>let; </a:t>
            </a:r>
            <a:r>
              <a:rPr lang="cs-CZ" sz="3000" b="1" dirty="0" smtClean="0">
                <a:solidFill>
                  <a:srgbClr val="FFFFCC"/>
                </a:solidFill>
              </a:rPr>
              <a:t>vyšší </a:t>
            </a:r>
            <a:r>
              <a:rPr lang="cs-CZ" sz="3000" b="1" dirty="0">
                <a:solidFill>
                  <a:srgbClr val="FFFFCC"/>
                </a:solidFill>
              </a:rPr>
              <a:t>věk je však považován za </a:t>
            </a:r>
            <a:r>
              <a:rPr lang="cs-CZ" sz="3000" b="1" dirty="0" smtClean="0">
                <a:solidFill>
                  <a:srgbClr val="FFFFCC"/>
                </a:solidFill>
              </a:rPr>
              <a:t>rizikový</a:t>
            </a:r>
            <a:r>
              <a:rPr lang="cs-CZ" sz="3000" b="1" dirty="0" smtClean="0"/>
              <a:t>,</a:t>
            </a:r>
            <a:r>
              <a:rPr lang="cs-CZ" sz="3000" dirty="0" smtClean="0"/>
              <a:t> </a:t>
            </a:r>
            <a:r>
              <a:rPr lang="cs-CZ" sz="3000" dirty="0" smtClean="0"/>
              <a:t>negativně </a:t>
            </a:r>
            <a:r>
              <a:rPr lang="cs-CZ" sz="3000" dirty="0"/>
              <a:t>ovlivňující očekávanou </a:t>
            </a:r>
            <a:r>
              <a:rPr lang="cs-CZ" sz="3000" dirty="0" smtClean="0"/>
              <a:t>kvalitu a rychlost pracovního </a:t>
            </a:r>
            <a:r>
              <a:rPr lang="cs-CZ" sz="3000" dirty="0" smtClean="0"/>
              <a:t>výkonu </a:t>
            </a:r>
            <a:r>
              <a:rPr lang="cs-CZ" sz="3000" dirty="0" smtClean="0"/>
              <a:t>i služeb</a:t>
            </a:r>
          </a:p>
          <a:p>
            <a:pPr marL="0" indent="0">
              <a:lnSpc>
                <a:spcPct val="80000"/>
              </a:lnSpc>
              <a:buNone/>
            </a:pPr>
            <a:endParaRPr lang="cs-CZ" sz="3000" dirty="0" smtClean="0"/>
          </a:p>
          <a:p>
            <a:pPr marL="354013" indent="-354013">
              <a:lnSpc>
                <a:spcPct val="80000"/>
              </a:lnSpc>
            </a:pPr>
            <a:r>
              <a:rPr lang="cs-CZ" sz="3000" b="1" dirty="0" smtClean="0">
                <a:solidFill>
                  <a:srgbClr val="FFFFCC"/>
                </a:solidFill>
              </a:rPr>
              <a:t>Představuje </a:t>
            </a:r>
            <a:r>
              <a:rPr lang="cs-CZ" sz="3000" b="1" dirty="0" smtClean="0">
                <a:solidFill>
                  <a:srgbClr val="FFFFCC"/>
                </a:solidFill>
              </a:rPr>
              <a:t>i růst </a:t>
            </a:r>
            <a:r>
              <a:rPr lang="cs-CZ" sz="3000" dirty="0"/>
              <a:t>(neproduktivních) </a:t>
            </a:r>
            <a:r>
              <a:rPr lang="cs-CZ" sz="3000" b="1" dirty="0" smtClean="0">
                <a:solidFill>
                  <a:srgbClr val="FFFFCC"/>
                </a:solidFill>
              </a:rPr>
              <a:t>nákladů</a:t>
            </a:r>
            <a:r>
              <a:rPr lang="cs-CZ" sz="3000" b="1" dirty="0" smtClean="0"/>
              <a:t>, </a:t>
            </a:r>
            <a:r>
              <a:rPr lang="cs-CZ" sz="3000" b="1" dirty="0"/>
              <a:t>pro který </a:t>
            </a:r>
            <a:r>
              <a:rPr lang="cs-CZ" sz="3000" b="1" dirty="0" smtClean="0"/>
              <a:t>nejsou </a:t>
            </a:r>
            <a:r>
              <a:rPr lang="cs-CZ" sz="3000" b="1" dirty="0"/>
              <a:t>v knihovnách </a:t>
            </a:r>
            <a:r>
              <a:rPr lang="cs-CZ" sz="3000" b="1" dirty="0" smtClean="0"/>
              <a:t>zdroje </a:t>
            </a:r>
          </a:p>
          <a:p>
            <a:pPr marL="354013" indent="-354013"/>
            <a:endParaRPr lang="cs-CZ" dirty="0"/>
          </a:p>
        </p:txBody>
      </p:sp>
      <p:pic>
        <p:nvPicPr>
          <p:cNvPr id="4" name="Picture 2" descr="C:\DISK z NK\lista_CMYK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15644"/>
            <a:ext cx="6696744" cy="642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01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iv systému Office">
  <a:themeElements>
    <a:clrScheme name="Vlastní 4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Vlastní 1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555</TotalTime>
  <Words>1001</Words>
  <Application>Microsoft Office PowerPoint</Application>
  <PresentationFormat>Předvádění na obrazovce (4:3)</PresentationFormat>
  <Paragraphs>170</Paragraphs>
  <Slides>41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41</vt:i4>
      </vt:variant>
    </vt:vector>
  </HeadingPairs>
  <TitlesOfParts>
    <vt:vector size="42" baseType="lpstr">
      <vt:lpstr>Motiv systému Office</vt:lpstr>
      <vt:lpstr>BiDi</vt:lpstr>
      <vt:lpstr>Projekt BiDi 2</vt:lpstr>
      <vt:lpstr>Knihovny</vt:lpstr>
      <vt:lpstr>Výstupy ze seminářů</vt:lpstr>
      <vt:lpstr>Výstupy ze seminářů</vt:lpstr>
      <vt:lpstr>Výstupy ze seminářů</vt:lpstr>
      <vt:lpstr>Výstupy ze seminářů</vt:lpstr>
      <vt:lpstr>Doporučení </vt:lpstr>
      <vt:lpstr>Výstupy ze seminářů</vt:lpstr>
      <vt:lpstr>Výstupy ze seminářů</vt:lpstr>
      <vt:lpstr>Doporučení </vt:lpstr>
      <vt:lpstr>Výstupy ze seminářů</vt:lpstr>
      <vt:lpstr>Doporučení   </vt:lpstr>
      <vt:lpstr>Výstupy ze seminářů</vt:lpstr>
      <vt:lpstr>Výstupy ze seminářů</vt:lpstr>
      <vt:lpstr>Výstupy ze seminářů</vt:lpstr>
      <vt:lpstr>Doporučení   </vt:lpstr>
      <vt:lpstr>Výstupy ze seminářů</vt:lpstr>
      <vt:lpstr>Výstupy ze seminářů</vt:lpstr>
      <vt:lpstr>Doporučení   </vt:lpstr>
      <vt:lpstr>Doporučení   </vt:lpstr>
      <vt:lpstr>Výstupy ze seminářů</vt:lpstr>
      <vt:lpstr>Výstupy ze seminářů</vt:lpstr>
      <vt:lpstr>Výstupy ze seminářů</vt:lpstr>
      <vt:lpstr>Výstupy ze seminářů</vt:lpstr>
      <vt:lpstr>Doporučení   </vt:lpstr>
      <vt:lpstr>Výstupy ze seminářů</vt:lpstr>
      <vt:lpstr>Doporučení   </vt:lpstr>
      <vt:lpstr>Doporučení   </vt:lpstr>
      <vt:lpstr>Doporučení   </vt:lpstr>
      <vt:lpstr>Doporučení   </vt:lpstr>
      <vt:lpstr>Doporučení   </vt:lpstr>
      <vt:lpstr>Doporučení  </vt:lpstr>
      <vt:lpstr>Doporučení   </vt:lpstr>
      <vt:lpstr>Doporučení   </vt:lpstr>
      <vt:lpstr>Doporučení   </vt:lpstr>
      <vt:lpstr>Doporučení k oblasti vzdělávání</vt:lpstr>
      <vt:lpstr>Největší limity</vt:lpstr>
      <vt:lpstr>Největší limity</vt:lpstr>
      <vt:lpstr>Pokračování projektu</vt:lpstr>
      <vt:lpstr>Díky za trpělivost!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Senioři za pultem  aneb Co přinese zvyšující se věk odchodu do důchodu a jak se na to připravit...</dc:title>
  <dc:creator>Zlata</dc:creator>
  <cp:lastModifiedBy>Zlata</cp:lastModifiedBy>
  <cp:revision>65</cp:revision>
  <dcterms:created xsi:type="dcterms:W3CDTF">2014-09-01T13:19:24Z</dcterms:created>
  <dcterms:modified xsi:type="dcterms:W3CDTF">2014-11-08T23:01:30Z</dcterms:modified>
</cp:coreProperties>
</file>