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  <p:sldMasterId id="2147483661" r:id="rId2"/>
  </p:sldMasterIdLst>
  <p:notesMasterIdLst>
    <p:notesMasterId r:id="rId19"/>
  </p:notesMasterIdLst>
  <p:handoutMasterIdLst>
    <p:handoutMasterId r:id="rId20"/>
  </p:handoutMasterIdLst>
  <p:sldIdLst>
    <p:sldId id="296" r:id="rId3"/>
    <p:sldId id="284" r:id="rId4"/>
    <p:sldId id="326" r:id="rId5"/>
    <p:sldId id="328" r:id="rId6"/>
    <p:sldId id="327" r:id="rId7"/>
    <p:sldId id="320" r:id="rId8"/>
    <p:sldId id="285" r:id="rId9"/>
    <p:sldId id="286" r:id="rId10"/>
    <p:sldId id="287" r:id="rId11"/>
    <p:sldId id="299" r:id="rId12"/>
    <p:sldId id="321" r:id="rId13"/>
    <p:sldId id="323" r:id="rId14"/>
    <p:sldId id="324" r:id="rId15"/>
    <p:sldId id="313" r:id="rId16"/>
    <p:sldId id="325" r:id="rId17"/>
    <p:sldId id="269" r:id="rId18"/>
  </p:sldIdLst>
  <p:sldSz cx="12192000" cy="6858000"/>
  <p:notesSz cx="6794500" cy="9918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99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 snapToGrid="0">
      <p:cViewPr varScale="1">
        <p:scale>
          <a:sx n="55" d="100"/>
          <a:sy n="55" d="100"/>
        </p:scale>
        <p:origin x="691" y="53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50CAA-C543-48AE-9DF8-B2315082C52D}" type="datetimeFigureOut">
              <a:rPr lang="cs-CZ" smtClean="0"/>
              <a:pPr/>
              <a:t>15.01.2019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1044"/>
            <a:ext cx="2944283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645" y="9421044"/>
            <a:ext cx="2944283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3314BA-E891-4E93-AE31-74F2706AEEF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936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EE8955-37FF-42DF-9300-BD4DF88DE721}" type="datetimeFigureOut">
              <a:rPr lang="cs-CZ" smtClean="0"/>
              <a:pPr/>
              <a:t>15.01.2019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3613"/>
            <a:ext cx="5435600" cy="39052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181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2181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4544B-96CC-43D0-BAE5-F27F68882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265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D2AD2-F94B-44CF-873C-D99A3F20F575}" type="slidenum">
              <a:rPr lang="cs-CZ" smtClean="0">
                <a:solidFill>
                  <a:prstClr val="black"/>
                </a:solidFill>
              </a:rPr>
              <a:pPr/>
              <a:t>1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690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4544B-96CC-43D0-BAE5-F27F6888289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903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4544B-96CC-43D0-BAE5-F27F6888289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903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24F7-EC9B-4F47-AE00-A094AF29A61F}" type="datetime1">
              <a:rPr lang="en-US" smtClean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Závěrečná konference, hotel Olšanka, Praha 3, 24. 1.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02EF-2F76-42E7-BA87-42C94E874A22}" type="datetime1">
              <a:rPr lang="en-US" smtClean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Závěrečná konference, hotel Olšanka, Praha 3, 24. 1.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80FC2-ED6B-4F0B-8B2D-F27A6D16C539}" type="datetime1">
              <a:rPr lang="en-US" smtClean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Závěrečná konference, hotel Olšanka, Praha 3, 24. 1.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12EC-FE40-4AFA-9638-7E2FA5C874D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1/15/2019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prstClr val="black">
                    <a:tint val="75000"/>
                  </a:prstClr>
                </a:solidFill>
              </a:rPr>
              <a:t>Závěrečná konference, hotel Olšanka, Praha 3, 24. 1. 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3472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93DCD-418C-4777-8990-D32900583C9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1/15/2019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prstClr val="black">
                    <a:tint val="75000"/>
                  </a:prstClr>
                </a:solidFill>
              </a:rPr>
              <a:t>Závěrečná konference, hotel Olšanka, Praha 3, 24. 1. 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687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C0F5A-F214-4B83-BF06-6F9ECA86196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1/15/2019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prstClr val="black">
                    <a:tint val="75000"/>
                  </a:prstClr>
                </a:solidFill>
              </a:rPr>
              <a:t>Závěrečná konference, hotel Olšanka, Praha 3, 24. 1. 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4456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D1054-C6C9-4EE8-80C9-9D3A35E98AD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1/15/2019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prstClr val="black">
                    <a:tint val="75000"/>
                  </a:prstClr>
                </a:solidFill>
              </a:rPr>
              <a:t>Závěrečná konference, hotel Olšanka, Praha 3, 24. 1. 2019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2979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208BD-6C8B-40D6-B315-BDD86B57A1E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1/15/2019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prstClr val="black">
                    <a:tint val="75000"/>
                  </a:prstClr>
                </a:solidFill>
              </a:rPr>
              <a:t>Závěrečná konference, hotel Olšanka, Praha 3, 24. 1. 2019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8164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EC9BC-0130-4C5E-9921-1ECB18D50B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1/15/2019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prstClr val="black">
                    <a:tint val="75000"/>
                  </a:prstClr>
                </a:solidFill>
              </a:rPr>
              <a:t>Závěrečná konference, hotel Olšanka, Praha 3, 24. 1. 2019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5277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275E2-6468-479C-85F8-D7EFFD2B1C7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1/15/2019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prstClr val="black">
                    <a:tint val="75000"/>
                  </a:prstClr>
                </a:solidFill>
              </a:rPr>
              <a:t>Závěrečná konference, hotel Olšanka, Praha 3, 24. 1. 2019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8444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B580C-E473-408B-9C3B-5F7CBB308CF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1/15/2019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prstClr val="black">
                    <a:tint val="75000"/>
                  </a:prstClr>
                </a:solidFill>
              </a:rPr>
              <a:t>Závěrečná konference, hotel Olšanka, Praha 3, 24. 1. 2019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574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08000" indent="0">
              <a:buFont typeface="Arial" panose="020B0604020202020204" pitchFamily="34" charset="0"/>
              <a:buNone/>
              <a:defRPr sz="2800" baseline="0"/>
            </a:lvl1pPr>
            <a:lvl2pPr>
              <a:defRPr sz="2400" baseline="0"/>
            </a:lvl2pPr>
            <a:lvl3pPr>
              <a:defRPr sz="2000" baseline="0"/>
            </a:lvl3pPr>
            <a:lvl4pPr>
              <a:defRPr sz="1800" baseline="0"/>
            </a:lvl4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113C-C3DE-44BF-8170-D11486AB294A}" type="datetime1">
              <a:rPr lang="en-US" smtClean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Závěrečná konference, hotel Olšanka, Praha 3, 24. 1.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63BC-06A1-476D-B907-48A56D63A24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1/15/2019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prstClr val="black">
                    <a:tint val="75000"/>
                  </a:prstClr>
                </a:solidFill>
              </a:rPr>
              <a:t>Závěrečná konference, hotel Olšanka, Praha 3, 24. 1. 2019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6581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F7517-BF9A-4E71-B2AA-BB4FE942A31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1/15/2019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prstClr val="black">
                    <a:tint val="75000"/>
                  </a:prstClr>
                </a:solidFill>
              </a:rPr>
              <a:t>Závěrečná konference, hotel Olšanka, Praha 3, 24. 1. 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8635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6E223-F635-4FEF-80C9-011BFBAA598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1/15/2019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prstClr val="black">
                    <a:tint val="75000"/>
                  </a:prstClr>
                </a:solidFill>
              </a:rPr>
              <a:t>Závěrečná konference, hotel Olšanka, Praha 3, 24. 1. 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566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84EA6-A061-431D-8A18-AA9C506D185C}" type="datetime1">
              <a:rPr lang="en-US" smtClean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Závěrečná konference, hotel Olšanka, Praha 3, 24. 1.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5630-18D9-4541-B6F0-590121118E08}" type="datetime1">
              <a:rPr lang="en-US" smtClean="0"/>
              <a:t>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Závěrečná konference, hotel Olšanka, Praha 3, 24. 1.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FB7A-2763-488A-B42F-EDE0AB00E411}" type="datetime1">
              <a:rPr lang="en-US" smtClean="0"/>
              <a:t>1/15/2019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Závěrečná konference, hotel Olšanka, Praha 3, 24. 1. 2019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C2E9F-A195-4B01-9E81-4DD6C597F5F1}" type="datetime1">
              <a:rPr lang="en-US" smtClean="0"/>
              <a:t>1/15/2019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Závěrečná konference, hotel Olšanka, Praha 3, 24. 1.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6817-B730-4122-A94F-3AFEA2947015}" type="datetime1">
              <a:rPr lang="en-US" smtClean="0"/>
              <a:t>1/15/2019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Závěrečná konference, hotel Olšanka, Praha 3, 24. 1. 2019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B64112D-5EC3-4BE3-979A-0B39CB9B0286}" type="datetime1">
              <a:rPr lang="en-US" smtClean="0"/>
              <a:t>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Závěrečná konference, hotel Olšanka, Praha 3, 24. 1.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3C8B-D7C8-4A11-980E-1F54DFFC7D1D}" type="datetime1">
              <a:rPr lang="en-US" smtClean="0"/>
              <a:t>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Závěrečná konference, hotel Olšanka, Praha 3, 24. 1.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FB6648-3AF1-406D-AE06-4146BB979CEB}" type="datetime1">
              <a:rPr lang="en-US" smtClean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Závěrečná konference, hotel Olšanka, Praha 3, 24. 1.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983F7F84-1EBF-4B5A-8C73-AAF387CE7D9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1/15/2019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r>
              <a:rPr lang="cs-CZ">
                <a:solidFill>
                  <a:prstClr val="black">
                    <a:tint val="75000"/>
                  </a:prstClr>
                </a:solidFill>
              </a:rPr>
              <a:t>Závěrečná konference, hotel Olšanka, Praha 3, 24. 1. 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912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kipcr.cz/akce-a-projekty/projekty-nabidky-sluzby/projekt-esf-201espolecnym-postupem-socialnich-partneru-k-priprave-na-zmeny-v-duchodovem-systemu201c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vladana.pillerova@nkp.cz" TargetMode="External"/><Relationship Id="rId2" Type="http://schemas.openxmlformats.org/officeDocument/2006/relationships/hyperlink" Target="mailto:dana.smetanova@nkp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:\PUBLICITA\VIZUÁLNÍ_IDENTITA\loga\OPZ\logo_OPZ_barevn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8437" y="473244"/>
            <a:ext cx="5191125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Společným postupem sociálních partnerů k přípravě odvětví na změny důchodového systému. Etapa II. </a:t>
            </a:r>
            <a:endParaRPr 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BP KULTURA</a:t>
            </a:r>
          </a:p>
          <a:p>
            <a:endParaRPr lang="cs-CZ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Ing. Dana Smetanová, SKIP ČR</a:t>
            </a:r>
          </a:p>
        </p:txBody>
      </p:sp>
    </p:spTree>
    <p:extLst>
      <p:ext uri="{BB962C8B-B14F-4D97-AF65-F5344CB8AC3E}">
        <p14:creationId xmlns:p14="http://schemas.microsoft.com/office/powerpoint/2010/main" val="404711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Kulaté stoly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01168" lvl="1" indent="0">
              <a:buNone/>
            </a:pPr>
            <a:r>
              <a:rPr lang="cs-CZ" sz="2800" dirty="0"/>
              <a:t>Účastníci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/>
              <a:t>knihovníci, manažeři z knihoven, zástupci odborů, odborníci z jiných oborů (ergonom, psycholog…)</a:t>
            </a:r>
          </a:p>
          <a:p>
            <a:pPr marL="201168" lvl="1" indent="0">
              <a:buNone/>
            </a:pPr>
            <a:r>
              <a:rPr lang="cs-CZ" sz="2800" dirty="0"/>
              <a:t>Program jednání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/>
              <a:t>přednášky odborníků na dané téma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/>
              <a:t>následná diskuze – výstupy z šetření a zkušenosti z praxe</a:t>
            </a:r>
          </a:p>
          <a:p>
            <a:pPr marL="201168" lvl="1" indent="0">
              <a:buNone/>
            </a:pPr>
            <a:r>
              <a:rPr lang="cs-CZ" sz="2800" dirty="0"/>
              <a:t>Cíl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/>
              <a:t>pojmenování problematických oblastí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/>
              <a:t>návrhy opatření a doporučení na změny v oblastech, kde byly měřením nalezeny překážky</a:t>
            </a:r>
          </a:p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</a:pP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Závěrečná konference, hotel Olšanka, Praha 3, 24. 1.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356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C690D0-71FC-4C05-924D-EB84BC419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Informačně diskuzní semináře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9D1475-6581-4B91-A26A-BDF0A2626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Celkem 12 seminářů</a:t>
            </a:r>
          </a:p>
          <a:p>
            <a:r>
              <a:rPr lang="cs-CZ" dirty="0"/>
              <a:t>Program </a:t>
            </a:r>
          </a:p>
          <a:p>
            <a:pPr marL="565200" indent="-457200">
              <a:buFont typeface="Arial" panose="020B0604020202020204" pitchFamily="34" charset="0"/>
              <a:buChar char="•"/>
            </a:pPr>
            <a:r>
              <a:rPr lang="cs-CZ" dirty="0"/>
              <a:t>informace o projektu a jeho realizaci v knihovnách</a:t>
            </a:r>
          </a:p>
          <a:p>
            <a:pPr marL="565200" indent="-457200">
              <a:buFont typeface="Arial" panose="020B0604020202020204" pitchFamily="34" charset="0"/>
              <a:buChar char="•"/>
            </a:pPr>
            <a:r>
              <a:rPr lang="cs-CZ" dirty="0"/>
              <a:t>závěry z šetření, z jednání u kulatých stolů</a:t>
            </a:r>
          </a:p>
          <a:p>
            <a:pPr marL="565200" indent="-457200">
              <a:buFont typeface="Arial" panose="020B0604020202020204" pitchFamily="34" charset="0"/>
              <a:buChar char="•"/>
            </a:pPr>
            <a:r>
              <a:rPr lang="cs-CZ" dirty="0"/>
              <a:t>přednáška odborníka na vybrané téma dle zájmu cílové skupiny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98FCFCB-9A25-40DF-B48E-B3A2011F7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Závěrečná konference, hotel Olšanka, Praha 3, 24. 1.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591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FDC22-A732-4CDF-A27C-6837D9DAB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Témata, oblasti k řešení z hlediska udržitelnosti zaměstnanců na jejich pozicích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4FAAFB-F831-4C92-9A7F-9AEB9B080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Ergonomie</a:t>
            </a:r>
          </a:p>
          <a:p>
            <a:r>
              <a:rPr lang="cs-CZ" dirty="0"/>
              <a:t>Syndrom vyhoření</a:t>
            </a:r>
          </a:p>
          <a:p>
            <a:r>
              <a:rPr lang="cs-CZ" dirty="0"/>
              <a:t>Komunikace, pozitivní manipulace</a:t>
            </a:r>
          </a:p>
          <a:p>
            <a:r>
              <a:rPr lang="cs-CZ" dirty="0"/>
              <a:t>Ohodnocení, benefity</a:t>
            </a:r>
          </a:p>
          <a:p>
            <a:r>
              <a:rPr lang="cs-CZ" dirty="0"/>
              <a:t>Získávání a udržitelnost mladé generace</a:t>
            </a:r>
          </a:p>
          <a:p>
            <a:r>
              <a:rPr lang="cs-CZ" dirty="0"/>
              <a:t>Mezigenerační soužití, mentoring</a:t>
            </a:r>
          </a:p>
          <a:p>
            <a:r>
              <a:rPr lang="cs-CZ" dirty="0"/>
              <a:t>Vzdělávání</a:t>
            </a:r>
          </a:p>
          <a:p>
            <a:r>
              <a:rPr lang="cs-CZ" dirty="0"/>
              <a:t>Trénink kognitivních funkcí</a:t>
            </a:r>
          </a:p>
          <a:p>
            <a:r>
              <a:rPr lang="cs-CZ" dirty="0"/>
              <a:t>Budoucnost profese (z pohledu jednotlivých pozic)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05801F9-D31E-4AB1-8502-19F5FF152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Závěrečná konference, hotel Olšanka, Praha 3, 24. 1. 2019</a:t>
            </a:r>
            <a:endParaRPr lang="en-US" dirty="0"/>
          </a:p>
        </p:txBody>
      </p:sp>
      <p:sp>
        <p:nvSpPr>
          <p:cNvPr id="5" name="Ovál 4"/>
          <p:cNvSpPr/>
          <p:nvPr/>
        </p:nvSpPr>
        <p:spPr>
          <a:xfrm>
            <a:off x="963386" y="2073729"/>
            <a:ext cx="3167743" cy="6531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80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700812-85FE-44E2-84D7-D5E105D24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7A1797-49D2-4D8F-B3EF-250630D43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Zaměstnavatelé ve spolupráci s odbory</a:t>
            </a:r>
          </a:p>
          <a:p>
            <a:pPr marL="565200" indent="-457200">
              <a:buFont typeface="Arial" panose="020B0604020202020204" pitchFamily="34" charset="0"/>
              <a:buChar char="•"/>
            </a:pPr>
            <a:r>
              <a:rPr lang="cs-CZ" sz="2400" dirty="0"/>
              <a:t>Ergonomie pracoviště</a:t>
            </a:r>
          </a:p>
          <a:p>
            <a:pPr marL="565200" indent="-457200">
              <a:buFont typeface="Arial" panose="020B0604020202020204" pitchFamily="34" charset="0"/>
              <a:buChar char="•"/>
            </a:pPr>
            <a:r>
              <a:rPr lang="cs-CZ" sz="2400" dirty="0"/>
              <a:t>Nabídka benefitů (úprava pracovní doby, </a:t>
            </a:r>
            <a:r>
              <a:rPr lang="cs-CZ" sz="2400" dirty="0" err="1"/>
              <a:t>sick</a:t>
            </a:r>
            <a:r>
              <a:rPr lang="cs-CZ" sz="2400" dirty="0"/>
              <a:t> </a:t>
            </a:r>
            <a:r>
              <a:rPr lang="cs-CZ" sz="2400" dirty="0" err="1"/>
              <a:t>days</a:t>
            </a:r>
            <a:r>
              <a:rPr lang="cs-CZ" sz="2400" dirty="0"/>
              <a:t>…)</a:t>
            </a:r>
          </a:p>
          <a:p>
            <a:pPr marL="565200" indent="-457200">
              <a:buFont typeface="Arial" panose="020B0604020202020204" pitchFamily="34" charset="0"/>
              <a:buChar char="•"/>
            </a:pPr>
            <a:r>
              <a:rPr lang="cs-CZ" sz="2400" dirty="0"/>
              <a:t>Vzdělávání (odborné, měkké kompetence, právní povědomí…)</a:t>
            </a:r>
          </a:p>
          <a:p>
            <a:pPr marL="565200" indent="-457200">
              <a:buFont typeface="Arial" panose="020B0604020202020204" pitchFamily="34" charset="0"/>
              <a:buChar char="•"/>
            </a:pPr>
            <a:r>
              <a:rPr lang="cs-CZ" sz="2400" dirty="0"/>
              <a:t>Age management (mezigenerační soužití, </a:t>
            </a:r>
            <a:r>
              <a:rPr lang="cs-CZ" sz="2400" dirty="0" err="1"/>
              <a:t>mentoring</a:t>
            </a:r>
            <a:r>
              <a:rPr lang="cs-CZ" sz="2400" dirty="0"/>
              <a:t>…)</a:t>
            </a:r>
          </a:p>
          <a:p>
            <a:r>
              <a:rPr lang="cs-CZ" dirty="0"/>
              <a:t>Zaměstnanci</a:t>
            </a:r>
          </a:p>
          <a:p>
            <a:pPr marL="565200" indent="-457200">
              <a:buFont typeface="Arial" panose="020B0604020202020204" pitchFamily="34" charset="0"/>
              <a:buChar char="•"/>
            </a:pPr>
            <a:r>
              <a:rPr lang="cs-CZ" sz="2400" dirty="0"/>
              <a:t>Ergonomie - dodržování doporučených přestávek, cvičení</a:t>
            </a:r>
          </a:p>
          <a:p>
            <a:pPr marL="565200" indent="-457200">
              <a:buFont typeface="Arial" panose="020B0604020202020204" pitchFamily="34" charset="0"/>
              <a:buChar char="•"/>
            </a:pPr>
            <a:r>
              <a:rPr lang="cs-CZ" sz="2400" dirty="0"/>
              <a:t>Zájem o vzdělávání</a:t>
            </a:r>
          </a:p>
          <a:p>
            <a:r>
              <a:rPr lang="cs-CZ" dirty="0"/>
              <a:t>Legislativní změny (platové tarify, škála možných benefitů…)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D4B920B-DC98-4C88-93BE-41E2F7BB2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Závěrečná konference, hotel Olšanka, Praha 3, 24. 1.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4641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Opatření, doporučení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Závěrečná konference, hotel Olšanka, Praha 3, 24. 1. 2019</a:t>
            </a:r>
            <a:endParaRPr lang="en-US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Prezentace ze seminářů a výstupy z kulatých stolů – web </a:t>
            </a:r>
            <a:r>
              <a:rPr lang="cs-CZ" sz="2400" dirty="0" err="1"/>
              <a:t>SKIPu</a:t>
            </a:r>
            <a:endParaRPr lang="cs-CZ" sz="2400" dirty="0"/>
          </a:p>
          <a:p>
            <a:pPr marL="565200" indent="-457200">
              <a:buFont typeface="Arial" panose="020B0604020202020204" pitchFamily="34" charset="0"/>
              <a:buChar char="•"/>
            </a:pPr>
            <a:r>
              <a:rPr lang="cs-CZ" sz="2400" dirty="0"/>
              <a:t>Ergonomie </a:t>
            </a:r>
          </a:p>
          <a:p>
            <a:pPr marL="565200" indent="-457200">
              <a:buFont typeface="Arial" panose="020B0604020202020204" pitchFamily="34" charset="0"/>
              <a:buChar char="•"/>
            </a:pPr>
            <a:r>
              <a:rPr lang="cs-CZ" sz="2400" dirty="0"/>
              <a:t>Prevence syndromu vyhoření</a:t>
            </a:r>
          </a:p>
          <a:p>
            <a:pPr marL="565200" indent="-457200">
              <a:buFont typeface="Arial" panose="020B0604020202020204" pitchFamily="34" charset="0"/>
              <a:buChar char="•"/>
            </a:pPr>
            <a:r>
              <a:rPr lang="cs-CZ" sz="2400" dirty="0"/>
              <a:t>Zaměstnanecké benefity, seznam benefitů poskytovaných v knihovnách </a:t>
            </a:r>
          </a:p>
          <a:p>
            <a:pPr marL="565200" indent="-457200">
              <a:buFont typeface="Arial" panose="020B0604020202020204" pitchFamily="34" charset="0"/>
              <a:buChar char="•"/>
            </a:pPr>
            <a:r>
              <a:rPr lang="cs-CZ" sz="2400" dirty="0"/>
              <a:t>Komunikace s problematickým klientem</a:t>
            </a:r>
          </a:p>
          <a:p>
            <a:pPr marL="565200" indent="-4572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565200" indent="-457200">
              <a:buFont typeface="Arial" panose="020B0604020202020204" pitchFamily="34" charset="0"/>
              <a:buChar char="•"/>
            </a:pPr>
            <a:r>
              <a:rPr lang="cs-CZ" sz="2400" dirty="0"/>
              <a:t>Brožura k projektu za BP Kultura - knihovny</a:t>
            </a:r>
          </a:p>
          <a:p>
            <a:r>
              <a:rPr lang="cs-CZ" sz="2400" dirty="0"/>
              <a:t> </a:t>
            </a:r>
            <a:r>
              <a:rPr lang="cs-CZ" sz="24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www.skipcr.cz/akce-a-projekty/projekty-nabidky-sluzby</a:t>
            </a:r>
            <a:endParaRPr lang="cs-CZ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928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8E4F91-96CC-4ADB-9032-87A738773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dirty="0"/>
              <a:t>Společným postupem sociálních partnerů k řešení klíčových témat v odvětvích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947047-62B4-4C65-B0A4-69F4739DB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Období: 1. 2. 2019 – 31. 1. 2022</a:t>
            </a:r>
          </a:p>
          <a:p>
            <a:r>
              <a:rPr lang="cs-CZ" dirty="0"/>
              <a:t>Sociální partneři</a:t>
            </a:r>
          </a:p>
          <a:p>
            <a:pPr marL="565200" indent="-457200">
              <a:buFont typeface="Arial" panose="020B0604020202020204" pitchFamily="34" charset="0"/>
              <a:buChar char="•"/>
            </a:pPr>
            <a:r>
              <a:rPr lang="cs-CZ" dirty="0"/>
              <a:t>Svaz knihovníků a informačních pracovníků ČR</a:t>
            </a:r>
          </a:p>
          <a:p>
            <a:pPr marL="565200" indent="-457200">
              <a:buFont typeface="Arial" panose="020B0604020202020204" pitchFamily="34" charset="0"/>
              <a:buChar char="•"/>
            </a:pPr>
            <a:r>
              <a:rPr lang="cs-CZ" dirty="0"/>
              <a:t>Odborový svaz pracovníků kultury a ochrany přírody</a:t>
            </a:r>
          </a:p>
          <a:p>
            <a:r>
              <a:rPr lang="cs-CZ" dirty="0"/>
              <a:t>Klíčové téma: </a:t>
            </a:r>
          </a:p>
          <a:p>
            <a:pPr marL="565200" indent="-457200">
              <a:buFont typeface="Arial" panose="020B0604020202020204" pitchFamily="34" charset="0"/>
              <a:buChar char="•"/>
            </a:pPr>
            <a:r>
              <a:rPr lang="cs-CZ" dirty="0"/>
              <a:t>syndrom vyhoření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141B6EC-C0FF-40FC-B72B-3E6984548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Závěrečná konference, hotel Olšanka, Praha 3, 24. 1.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691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Děkuji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Kontakty za projekt v knihovnách:</a:t>
            </a:r>
          </a:p>
          <a:p>
            <a:r>
              <a:rPr lang="cs-CZ" dirty="0"/>
              <a:t>Národní knihovna ČR</a:t>
            </a:r>
          </a:p>
          <a:p>
            <a:r>
              <a:rPr lang="cs-CZ" dirty="0"/>
              <a:t>Knihovnický institut</a:t>
            </a:r>
          </a:p>
          <a:p>
            <a:r>
              <a:rPr lang="cs-CZ" dirty="0"/>
              <a:t>Ing. Dana Smetanová, </a:t>
            </a:r>
            <a:r>
              <a:rPr lang="cs-CZ" dirty="0">
                <a:hlinkClick r:id="rId2"/>
              </a:rPr>
              <a:t>dana.smetanova@nkp.cz</a:t>
            </a:r>
            <a:r>
              <a:rPr lang="cs-CZ" dirty="0"/>
              <a:t>, 221 663 191</a:t>
            </a:r>
          </a:p>
          <a:p>
            <a:r>
              <a:rPr lang="cs-CZ" dirty="0"/>
              <a:t>Mgr. Vladana </a:t>
            </a:r>
            <a:r>
              <a:rPr lang="cs-CZ" dirty="0" err="1"/>
              <a:t>Pillerová</a:t>
            </a:r>
            <a:r>
              <a:rPr lang="cs-CZ" dirty="0"/>
              <a:t>, </a:t>
            </a:r>
            <a:r>
              <a:rPr lang="cs-CZ" dirty="0">
                <a:hlinkClick r:id="rId3"/>
              </a:rPr>
              <a:t>vladana.pillerova@nkp.cz</a:t>
            </a:r>
            <a:r>
              <a:rPr lang="cs-CZ" dirty="0"/>
              <a:t>, 221 663 330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Závěrečná konference, hotel Olšanka, Praha 3, 24. 1.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97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97361"/>
            <a:ext cx="10058400" cy="1450757"/>
          </a:xfrm>
        </p:spPr>
        <p:txBody>
          <a:bodyPr>
            <a:normAutofit/>
          </a:bodyPr>
          <a:lstStyle/>
          <a:p>
            <a:r>
              <a:rPr lang="cs-CZ" sz="4000" dirty="0"/>
              <a:t>Základní informace o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Nositel projektu: Konfederace zaměstnavatelských a podnikatelských svazů ČR</a:t>
            </a:r>
          </a:p>
          <a:p>
            <a:r>
              <a:rPr lang="cs-CZ" dirty="0"/>
              <a:t>Sociální partner: Českomoravská konfederace odborových svazů</a:t>
            </a:r>
          </a:p>
          <a:p>
            <a:r>
              <a:rPr lang="cs-CZ" dirty="0"/>
              <a:t>Zapojené </a:t>
            </a:r>
            <a:r>
              <a:rPr lang="cs-CZ" dirty="0" err="1"/>
              <a:t>bipartitní</a:t>
            </a:r>
            <a:r>
              <a:rPr lang="cs-CZ" dirty="0"/>
              <a:t> platformy: 8, 7 odvětví</a:t>
            </a:r>
          </a:p>
          <a:p>
            <a:r>
              <a:rPr lang="cs-CZ" dirty="0"/>
              <a:t>Odvětví: kultura, doprava, školství, stavebnictví, polygrafický průmysl,</a:t>
            </a:r>
          </a:p>
          <a:p>
            <a:r>
              <a:rPr lang="cs-CZ" dirty="0"/>
              <a:t> zemědělství, </a:t>
            </a:r>
            <a:r>
              <a:rPr lang="cs-CZ" dirty="0" err="1"/>
              <a:t>textilní-oděvní-kožedělní</a:t>
            </a:r>
            <a:r>
              <a:rPr lang="cs-CZ" dirty="0"/>
              <a:t> průmysl</a:t>
            </a:r>
          </a:p>
          <a:p>
            <a:r>
              <a:rPr lang="cs-CZ" sz="2800" dirty="0"/>
              <a:t>Knihovny: Kultura  </a:t>
            </a:r>
          </a:p>
          <a:p>
            <a:pPr marL="565200" indent="-457200">
              <a:buFont typeface="Arial" panose="020B0604020202020204" pitchFamily="34" charset="0"/>
              <a:buChar char="•"/>
            </a:pPr>
            <a:r>
              <a:rPr lang="cs-CZ" sz="2800" dirty="0"/>
              <a:t>Svaz knihovníků a informačních pracovníků ČR </a:t>
            </a:r>
          </a:p>
          <a:p>
            <a:pPr marL="565200" indent="-457200">
              <a:buFont typeface="Arial" panose="020B0604020202020204" pitchFamily="34" charset="0"/>
              <a:buChar char="•"/>
            </a:pPr>
            <a:r>
              <a:rPr lang="cs-CZ" sz="2800" dirty="0"/>
              <a:t>Odborový svaz pracovníků knihoven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400" dirty="0"/>
          </a:p>
          <a:p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Závěrečná konference, hotel Olšanka, Praha 3, 24. 1.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599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D6412A-EE7F-4BBC-BD46-F94098794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Etapa 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32ED01-34FD-47CF-9931-0A2814B29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Doba konání: 2013 – 2015</a:t>
            </a:r>
          </a:p>
          <a:p>
            <a:r>
              <a:rPr lang="cs-CZ" dirty="0"/>
              <a:t>Přípravné a analytické činnosti, na které navázalo šetření v knihovnách v etapě II</a:t>
            </a:r>
          </a:p>
          <a:p>
            <a:r>
              <a:rPr lang="cs-CZ" dirty="0"/>
              <a:t>30 seminářů, 3 konference</a:t>
            </a:r>
          </a:p>
          <a:p>
            <a:r>
              <a:rPr lang="cs-CZ" dirty="0"/>
              <a:t>20 řízených rozhovorů s manažery knihoven</a:t>
            </a:r>
          </a:p>
          <a:p>
            <a:r>
              <a:rPr lang="cs-CZ" dirty="0"/>
              <a:t>Prognóza vývoje oboru knihovnictví (Národní vzdělávací fond)</a:t>
            </a:r>
          </a:p>
          <a:p>
            <a:r>
              <a:rPr lang="cs-CZ" dirty="0">
                <a:solidFill>
                  <a:srgbClr val="FF0000"/>
                </a:solidFill>
              </a:rPr>
              <a:t>Pilotní projekt k přípravě na etapu II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5EAA7A4-7826-4D23-8738-5874428D3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Závěrečná konference, hotel Olšanka, Praha 3, 24. 1.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379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Etapa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Doba konání projektu: 1. únor 2016 – 31. leden 2019</a:t>
            </a:r>
          </a:p>
          <a:p>
            <a:r>
              <a:rPr lang="cs-CZ" sz="2400" b="1" dirty="0"/>
              <a:t>Cíle projektu:</a:t>
            </a:r>
          </a:p>
          <a:p>
            <a:r>
              <a:rPr lang="cs-CZ" sz="2400" dirty="0"/>
              <a:t>Důchodová reforma – odchod do důchodu ve vyšším věku, prodloužení aktivního pracovního života</a:t>
            </a:r>
          </a:p>
          <a:p>
            <a:r>
              <a:rPr lang="cs-CZ" sz="2400" dirty="0"/>
              <a:t>1/ zmírnit negativní dopady důchodové reformy</a:t>
            </a:r>
          </a:p>
          <a:p>
            <a:r>
              <a:rPr lang="cs-CZ" sz="2400" dirty="0"/>
              <a:t>2) připravit budoucí generace na aktivní pracovní život ve vyšším věku</a:t>
            </a:r>
          </a:p>
          <a:p>
            <a:r>
              <a:rPr lang="cs-CZ" sz="2400" dirty="0"/>
              <a:t>3) připravit zaměstnavatele na změny, které důchodová reforma přináší  </a:t>
            </a:r>
          </a:p>
          <a:p>
            <a:r>
              <a:rPr lang="cs-CZ" sz="2400" dirty="0"/>
              <a:t>4) udržitelnost zaměstnanců na pracovních pozicích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Závěrečná konference, hotel Olšanka, Praha 3, 24. 1.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752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Dílčí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65200" indent="-457200">
              <a:buFont typeface="Arial" panose="020B0604020202020204" pitchFamily="34" charset="0"/>
              <a:buChar char="•"/>
            </a:pPr>
            <a:r>
              <a:rPr lang="cs-CZ" dirty="0"/>
              <a:t>Zjistit oblasti, které by mohly být problematické z hlediska udržení pracovníků na pozicích ve vyšším věku </a:t>
            </a:r>
          </a:p>
          <a:p>
            <a:pPr lvl="2"/>
            <a:r>
              <a:rPr lang="cs-CZ" sz="2400" dirty="0"/>
              <a:t>zajištění kvalitní a relevantní datové základny jako výchozího </a:t>
            </a:r>
            <a:r>
              <a:rPr lang="cs-CZ" sz="2400" dirty="0" err="1"/>
              <a:t>inf</a:t>
            </a:r>
            <a:r>
              <a:rPr lang="cs-CZ" sz="2400" dirty="0"/>
              <a:t>. zdroje</a:t>
            </a:r>
          </a:p>
          <a:p>
            <a:pPr marL="565200" indent="-457200">
              <a:buFont typeface="Arial" panose="020B0604020202020204" pitchFamily="34" charset="0"/>
              <a:buChar char="•"/>
            </a:pPr>
            <a:r>
              <a:rPr lang="cs-CZ" dirty="0"/>
              <a:t>Nalezení, navržení vhodných opatření pro vybrané pozice</a:t>
            </a:r>
          </a:p>
          <a:p>
            <a:pPr marL="565200" indent="-457200">
              <a:buFont typeface="Arial" panose="020B0604020202020204" pitchFamily="34" charset="0"/>
              <a:buChar char="•"/>
            </a:pPr>
            <a:r>
              <a:rPr lang="cs-CZ" dirty="0"/>
              <a:t>Přenesení informací cílové skupině (knihovníci)</a:t>
            </a:r>
          </a:p>
          <a:p>
            <a:pPr marL="565200" indent="-457200">
              <a:buFont typeface="Arial" panose="020B0604020202020204" pitchFamily="34" charset="0"/>
              <a:buChar char="•"/>
            </a:pPr>
            <a:r>
              <a:rPr lang="cs-CZ" dirty="0"/>
              <a:t>Realizace odvětvového sociálního dialogu, který povede k přípravě odvětví na změny důchodového systému (spolupráce sociálních partnerů) </a:t>
            </a:r>
          </a:p>
          <a:p>
            <a:pPr marL="565200" indent="-4572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Závěrečná konference, hotel Olšanka, Praha 3, 24. 1.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498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651F19-2974-4804-9BF4-F671B9DAA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6337F0-7990-432A-8D55-AA8B6AE9C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3 fáze</a:t>
            </a:r>
          </a:p>
          <a:p>
            <a:pPr marL="565200" indent="-457200">
              <a:buFont typeface="Arial" panose="020B0604020202020204" pitchFamily="34" charset="0"/>
              <a:buChar char="•"/>
            </a:pPr>
            <a:r>
              <a:rPr lang="cs-CZ" dirty="0"/>
              <a:t>Šetření v knihovnách  (2016/2017)</a:t>
            </a:r>
          </a:p>
          <a:p>
            <a:pPr marL="565200" indent="-457200">
              <a:buFont typeface="Arial" panose="020B0604020202020204" pitchFamily="34" charset="0"/>
              <a:buChar char="•"/>
            </a:pPr>
            <a:r>
              <a:rPr lang="cs-CZ" dirty="0"/>
              <a:t>Jednání u kulatých stolů (2017/2018)</a:t>
            </a:r>
          </a:p>
          <a:p>
            <a:pPr marL="565200" indent="-457200">
              <a:buFont typeface="Arial" panose="020B0604020202020204" pitchFamily="34" charset="0"/>
              <a:buChar char="•"/>
            </a:pPr>
            <a:r>
              <a:rPr lang="cs-CZ" dirty="0"/>
              <a:t>Informačně diskuzní semináře pro odbornou veřejnost a oborová konference (2018, 2019)</a:t>
            </a:r>
          </a:p>
          <a:p>
            <a:pPr marL="565200" indent="-457200">
              <a:buFont typeface="Arial" panose="020B0604020202020204" pitchFamily="34" charset="0"/>
              <a:buChar char="•"/>
            </a:pPr>
            <a:r>
              <a:rPr lang="cs-CZ" dirty="0"/>
              <a:t>Závěrečná konference projektu 24. 1. 2019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46D71FF-0D94-4C9F-A91E-DD09AADDF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Závěrečná konference, hotel Olšanka, Praha 3, 24. 1.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41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Zajištění kvalitních a relevantních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01168" lvl="1" indent="0">
              <a:buNone/>
            </a:pPr>
            <a:endParaRPr lang="cs-CZ" sz="2400" dirty="0"/>
          </a:p>
          <a:p>
            <a:pPr marL="201168" lvl="1" indent="0">
              <a:buNone/>
            </a:pPr>
            <a:r>
              <a:rPr lang="cs-CZ" sz="2800" dirty="0"/>
              <a:t>Šetření 3 knihovnických pozic</a:t>
            </a:r>
            <a:endParaRPr lang="cs-CZ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/>
              <a:t>Knihovník v knihovně pro děti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/>
              <a:t>Referenční knihovník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/>
              <a:t>Katalogizátor</a:t>
            </a:r>
          </a:p>
          <a:p>
            <a:pPr lvl="1"/>
            <a:endParaRPr lang="cs-CZ" dirty="0"/>
          </a:p>
          <a:p>
            <a:pPr marL="201168" lvl="1" indent="0">
              <a:buNone/>
            </a:pPr>
            <a:r>
              <a:rPr lang="cs-CZ" sz="2800" dirty="0"/>
              <a:t>Zapojené knihovny: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/>
              <a:t>městské knihovny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/>
              <a:t>krajské vědecké knihovny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Závěrečná konference, hotel Olšanka, Praha 3, 24. 1.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256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Metody v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cs-CZ" sz="2400" b="1" dirty="0"/>
              <a:t>3 pilotně ověřené metody (z etapy I)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b="1" dirty="0" err="1"/>
              <a:t>CUTe</a:t>
            </a:r>
            <a:r>
              <a:rPr lang="cs-CZ" sz="2400" dirty="0"/>
              <a:t> (měření dovedností, schopností, motivace respondentů)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b="1" dirty="0"/>
              <a:t>Barvově slovní Asociační Technika </a:t>
            </a:r>
            <a:r>
              <a:rPr lang="cs-CZ" sz="2400" dirty="0"/>
              <a:t>(BSAT) (měření pracovních návyků)</a:t>
            </a:r>
            <a:br>
              <a:rPr lang="cs-CZ" sz="2400" dirty="0"/>
            </a:br>
            <a:endParaRPr lang="cs-CZ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LEA</a:t>
            </a:r>
            <a:r>
              <a:rPr lang="cs-CZ" dirty="0"/>
              <a:t> (řízený rozhovor s managementem)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  <a:p>
            <a:pPr marL="201168" lvl="1" indent="0">
              <a:buNone/>
            </a:pPr>
            <a:r>
              <a:rPr lang="cs-CZ" b="1" dirty="0"/>
              <a:t>Nově vytvořená metoda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b="1" dirty="0"/>
              <a:t>Měření prostředí</a:t>
            </a:r>
            <a:r>
              <a:rPr lang="cs-CZ" sz="2400" dirty="0"/>
              <a:t>, ve kterém se pozice zpravidla nachází)</a:t>
            </a:r>
            <a:br>
              <a:rPr lang="cs-CZ" sz="2400" dirty="0"/>
            </a:br>
            <a:endParaRPr lang="cs-CZ" sz="2400" dirty="0"/>
          </a:p>
          <a:p>
            <a:pPr lvl="1"/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Závěrečná konference, hotel Olšanka, Praha 3, 24. 1.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923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Informace k vyhodnocení měření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Vyhodnocení dat odborníky na použité metody</a:t>
            </a:r>
          </a:p>
          <a:p>
            <a:r>
              <a:rPr lang="cs-CZ" sz="2800" dirty="0"/>
              <a:t>Výstupy z měření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/>
              <a:t>využity pro formulování závěrů za každou šetřenou pracovní pozici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/>
              <a:t>vstupní témata pro kulaté stoly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/>
              <a:t>7 kulatých stolů za každou pozici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/>
              <a:t>21 kulatých stolů celkem</a:t>
            </a:r>
          </a:p>
          <a:p>
            <a:pPr lvl="1">
              <a:buNone/>
            </a:pPr>
            <a:endParaRPr lang="cs-CZ" sz="2400" dirty="0"/>
          </a:p>
          <a:p>
            <a:pPr lvl="1">
              <a:buNone/>
            </a:pPr>
            <a:endParaRPr lang="cs-CZ" sz="2400" dirty="0"/>
          </a:p>
          <a:p>
            <a:pPr lvl="1">
              <a:buNone/>
            </a:pPr>
            <a:endParaRPr lang="cs-CZ" sz="2400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Závěrečná konference, hotel Olšanka, Praha 3, 24. 1.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34389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2716</TotalTime>
  <Words>930</Words>
  <Application>Microsoft Office PowerPoint</Application>
  <PresentationFormat>Širokoúhlá obrazovka</PresentationFormat>
  <Paragraphs>148</Paragraphs>
  <Slides>16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Retrospektiva</vt:lpstr>
      <vt:lpstr>Motiv sady Office</vt:lpstr>
      <vt:lpstr>Společným postupem sociálních partnerů k přípravě odvětví na změny důchodového systému. Etapa II. </vt:lpstr>
      <vt:lpstr>Základní informace o projektu</vt:lpstr>
      <vt:lpstr>Etapa I</vt:lpstr>
      <vt:lpstr>Etapa II</vt:lpstr>
      <vt:lpstr>Dílčí cíle</vt:lpstr>
      <vt:lpstr>Průběh projektu</vt:lpstr>
      <vt:lpstr>Zajištění kvalitních a relevantních dat</vt:lpstr>
      <vt:lpstr>Metody v projektu</vt:lpstr>
      <vt:lpstr>Informace k vyhodnocení měření </vt:lpstr>
      <vt:lpstr>Kulaté stoly</vt:lpstr>
      <vt:lpstr>Informačně diskuzní semináře</vt:lpstr>
      <vt:lpstr>Témata, oblasti k řešení z hlediska udržitelnosti zaměstnanců na jejich pozicích</vt:lpstr>
      <vt:lpstr>Realizace opatření</vt:lpstr>
      <vt:lpstr>Opatření, doporučení</vt:lpstr>
      <vt:lpstr>  Společným postupem sociálních partnerů k řešení klíčových témat v odvětvích </vt:lpstr>
      <vt:lpstr>Děkuji za pozornost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Společným postupem sociálních partnerů k přípravě odvětví na změny důchodového systému</dc:title>
  <dc:creator>Smetanová Dana</dc:creator>
  <cp:lastModifiedBy>Dana</cp:lastModifiedBy>
  <cp:revision>196</cp:revision>
  <cp:lastPrinted>2016-05-10T09:36:10Z</cp:lastPrinted>
  <dcterms:created xsi:type="dcterms:W3CDTF">2015-08-11T09:40:59Z</dcterms:created>
  <dcterms:modified xsi:type="dcterms:W3CDTF">2019-01-15T22:01:03Z</dcterms:modified>
</cp:coreProperties>
</file>