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09" r:id="rId3"/>
    <p:sldId id="310" r:id="rId4"/>
    <p:sldId id="265" r:id="rId5"/>
    <p:sldId id="266" r:id="rId6"/>
    <p:sldId id="257" r:id="rId7"/>
    <p:sldId id="268" r:id="rId8"/>
    <p:sldId id="267" r:id="rId9"/>
    <p:sldId id="258" r:id="rId10"/>
    <p:sldId id="282" r:id="rId11"/>
    <p:sldId id="269" r:id="rId12"/>
    <p:sldId id="283" r:id="rId13"/>
    <p:sldId id="284" r:id="rId14"/>
    <p:sldId id="270" r:id="rId15"/>
    <p:sldId id="271" r:id="rId16"/>
    <p:sldId id="285" r:id="rId17"/>
    <p:sldId id="286" r:id="rId18"/>
    <p:sldId id="272" r:id="rId19"/>
    <p:sldId id="273" r:id="rId20"/>
    <p:sldId id="295" r:id="rId21"/>
    <p:sldId id="274" r:id="rId22"/>
    <p:sldId id="275" r:id="rId23"/>
    <p:sldId id="276" r:id="rId24"/>
    <p:sldId id="259" r:id="rId25"/>
    <p:sldId id="287" r:id="rId26"/>
    <p:sldId id="279" r:id="rId27"/>
    <p:sldId id="277" r:id="rId28"/>
    <p:sldId id="278" r:id="rId29"/>
    <p:sldId id="289" r:id="rId30"/>
    <p:sldId id="260" r:id="rId31"/>
    <p:sldId id="280" r:id="rId32"/>
    <p:sldId id="281" r:id="rId33"/>
    <p:sldId id="290" r:id="rId34"/>
    <p:sldId id="293" r:id="rId35"/>
    <p:sldId id="301" r:id="rId36"/>
    <p:sldId id="302" r:id="rId37"/>
    <p:sldId id="303" r:id="rId38"/>
    <p:sldId id="305" r:id="rId39"/>
    <p:sldId id="306" r:id="rId40"/>
    <p:sldId id="296" r:id="rId41"/>
    <p:sldId id="297" r:id="rId42"/>
    <p:sldId id="298" r:id="rId43"/>
    <p:sldId id="299" r:id="rId44"/>
    <p:sldId id="300" r:id="rId45"/>
    <p:sldId id="307" r:id="rId46"/>
    <p:sldId id="308" r:id="rId47"/>
    <p:sldId id="264" r:id="rId4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5" autoAdjust="0"/>
    <p:restoredTop sz="81894" autoAdjust="0"/>
  </p:normalViewPr>
  <p:slideViewPr>
    <p:cSldViewPr>
      <p:cViewPr varScale="1">
        <p:scale>
          <a:sx n="60" d="100"/>
          <a:sy n="6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E9BF641-98C4-4443-8267-882FFF693377}" type="datetimeFigureOut">
              <a:rPr lang="cs-CZ" altLang="cs-CZ"/>
              <a:pPr/>
              <a:t>26.2.2014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D27D6A8-0D1C-4F95-B476-5744DC28EDB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99236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8C09283-9EF2-4E1E-89F9-5C037AB06441}" type="datetimeFigureOut">
              <a:rPr lang="cs-CZ" altLang="cs-CZ"/>
              <a:pPr/>
              <a:t>26.2.2014</a:t>
            </a:fld>
            <a:endParaRPr lang="cs-CZ" alt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69B2552-5C22-4D9E-8ABF-40CDF866AA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6940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2552-5C22-4D9E-8ABF-40CDF866AA3B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6991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2552-5C22-4D9E-8ABF-40CDF866AA3B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8707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6CF7BD-1A26-49F5-B141-FBF45336360D}" type="slidenum">
              <a:rPr lang="cs-CZ" altLang="cs-CZ">
                <a:latin typeface="Calibri" pitchFamily="34" charset="0"/>
              </a:rPr>
              <a:pPr eaLnBrk="1" hangingPunct="1"/>
              <a:t>18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6CF7BD-1A26-49F5-B141-FBF45336360D}" type="slidenum">
              <a:rPr lang="cs-CZ" altLang="cs-CZ">
                <a:latin typeface="Calibri" pitchFamily="34" charset="0"/>
              </a:rPr>
              <a:pPr eaLnBrk="1" hangingPunct="1"/>
              <a:t>20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2552-5C22-4D9E-8ABF-40CDF866AA3B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4586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6CF7BD-1A26-49F5-B141-FBF45336360D}" type="slidenum">
              <a:rPr lang="cs-CZ" altLang="cs-CZ">
                <a:latin typeface="Calibri" pitchFamily="34" charset="0"/>
              </a:rPr>
              <a:pPr eaLnBrk="1" hangingPunct="1"/>
              <a:t>22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6CF7BD-1A26-49F5-B141-FBF45336360D}" type="slidenum">
              <a:rPr lang="cs-CZ" altLang="cs-CZ">
                <a:latin typeface="Calibri" pitchFamily="34" charset="0"/>
              </a:rPr>
              <a:pPr eaLnBrk="1" hangingPunct="1"/>
              <a:t>24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6CF7BD-1A26-49F5-B141-FBF45336360D}" type="slidenum">
              <a:rPr lang="cs-CZ" altLang="cs-CZ">
                <a:latin typeface="Calibri" pitchFamily="34" charset="0"/>
              </a:rPr>
              <a:pPr eaLnBrk="1" hangingPunct="1"/>
              <a:t>25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6CF7BD-1A26-49F5-B141-FBF45336360D}" type="slidenum">
              <a:rPr lang="cs-CZ" altLang="cs-CZ">
                <a:latin typeface="Calibri" pitchFamily="34" charset="0"/>
              </a:rPr>
              <a:pPr eaLnBrk="1" hangingPunct="1"/>
              <a:t>26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2552-5C22-4D9E-8ABF-40CDF866AA3B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4586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6CF7BD-1A26-49F5-B141-FBF45336360D}" type="slidenum">
              <a:rPr lang="cs-CZ" altLang="cs-CZ">
                <a:latin typeface="Calibri" pitchFamily="34" charset="0"/>
              </a:rPr>
              <a:pPr eaLnBrk="1" hangingPunct="1"/>
              <a:t>28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0D6728-4F6F-4AF0-80A2-4253F70D1BE2}" type="slidenum">
              <a:rPr lang="cs-CZ" altLang="cs-CZ">
                <a:latin typeface="Calibri" pitchFamily="34" charset="0"/>
              </a:rPr>
              <a:pPr eaLnBrk="1" hangingPunct="1"/>
              <a:t>6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2552-5C22-4D9E-8ABF-40CDF866AA3B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4808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951D48-13DF-4216-92CD-88C98C508980}" type="slidenum">
              <a:rPr lang="cs-CZ" altLang="cs-CZ">
                <a:latin typeface="Calibri" pitchFamily="34" charset="0"/>
              </a:rPr>
              <a:pPr eaLnBrk="1" hangingPunct="1"/>
              <a:t>30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2552-5C22-4D9E-8ABF-40CDF866AA3B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4586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6CF7BD-1A26-49F5-B141-FBF45336360D}" type="slidenum">
              <a:rPr lang="cs-CZ" altLang="cs-CZ">
                <a:latin typeface="Calibri" pitchFamily="34" charset="0"/>
              </a:rPr>
              <a:pPr eaLnBrk="1" hangingPunct="1"/>
              <a:t>32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6CF7BD-1A26-49F5-B141-FBF45336360D}" type="slidenum">
              <a:rPr lang="cs-CZ" altLang="cs-CZ">
                <a:latin typeface="Calibri" pitchFamily="34" charset="0"/>
              </a:rPr>
              <a:pPr eaLnBrk="1" hangingPunct="1"/>
              <a:t>33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0D6728-4F6F-4AF0-80A2-4253F70D1BE2}" type="slidenum">
              <a:rPr lang="cs-CZ" altLang="cs-CZ">
                <a:latin typeface="Calibri" pitchFamily="34" charset="0"/>
              </a:rPr>
              <a:pPr eaLnBrk="1" hangingPunct="1"/>
              <a:t>35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2552-5C22-4D9E-8ABF-40CDF866AA3B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45862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6CF7BD-1A26-49F5-B141-FBF45336360D}" type="slidenum">
              <a:rPr lang="cs-CZ" altLang="cs-CZ">
                <a:latin typeface="Calibri" pitchFamily="34" charset="0"/>
              </a:rPr>
              <a:pPr eaLnBrk="1" hangingPunct="1"/>
              <a:t>38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2552-5C22-4D9E-8ABF-40CDF866AA3B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4586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8D319-CB81-46E4-B833-8E7E55FD0E54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18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2552-5C22-4D9E-8ABF-40CDF866AA3B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87283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2552-5C22-4D9E-8ABF-40CDF866AA3B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4586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A91583-370D-4372-B993-296CE388B4E7}" type="slidenum">
              <a:rPr lang="cs-CZ" altLang="cs-CZ">
                <a:latin typeface="Calibri" pitchFamily="34" charset="0"/>
              </a:rPr>
              <a:pPr eaLnBrk="1" hangingPunct="1"/>
              <a:t>9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2552-5C22-4D9E-8ABF-40CDF866AA3B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4586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A91583-370D-4372-B993-296CE388B4E7}" type="slidenum">
              <a:rPr lang="cs-CZ" altLang="cs-CZ">
                <a:latin typeface="Calibri" pitchFamily="34" charset="0"/>
              </a:rPr>
              <a:pPr eaLnBrk="1" hangingPunct="1"/>
              <a:t>12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2552-5C22-4D9E-8ABF-40CDF866AA3B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4586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2552-5C22-4D9E-8ABF-40CDF866AA3B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4586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6CF7BD-1A26-49F5-B141-FBF45336360D}" type="slidenum">
              <a:rPr lang="cs-CZ" altLang="cs-CZ">
                <a:latin typeface="Calibri" pitchFamily="34" charset="0"/>
              </a:rPr>
              <a:pPr eaLnBrk="1" hangingPunct="1"/>
              <a:t>16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61E74-9C2F-4B5D-9FAA-19384EF76F3C}" type="datetime1">
              <a:rPr lang="cs-CZ" altLang="cs-CZ"/>
              <a:pPr/>
              <a:t>26.2.2014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23F9E-FF9C-4868-964A-6BD7551AEB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291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EB7993-ECF3-4F71-BB4A-3BCEBB2CFC2A}" type="datetime1">
              <a:rPr lang="cs-CZ" altLang="cs-CZ"/>
              <a:pPr/>
              <a:t>26.2.2014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B9A96-A8ED-450A-B675-BDC4EDDBA7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885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796AA-9654-4DB9-92D9-98E3B8D6184D}" type="datetime1">
              <a:rPr lang="cs-CZ" altLang="cs-CZ"/>
              <a:pPr/>
              <a:t>26.2.2014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6341A-5C84-4838-A9CF-76829883AE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899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67C1E6-9B6D-4E7A-BF00-C6612AF6E5AB}" type="datetime1">
              <a:rPr lang="cs-CZ" altLang="cs-CZ"/>
              <a:pPr/>
              <a:t>26.2.2014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06554-F2B3-4DD4-BD78-4333DA9E0F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50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F25E3B-D79C-4BD2-96A1-F277BD4A1DC4}" type="datetime1">
              <a:rPr lang="cs-CZ" altLang="cs-CZ"/>
              <a:pPr/>
              <a:t>26.2.2014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FA0E-5384-43DF-8E25-237B89CD50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660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66AD8-923F-4BB9-9AB1-B933E5F07262}" type="datetime1">
              <a:rPr lang="cs-CZ" altLang="cs-CZ"/>
              <a:pPr/>
              <a:t>26.2.2014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45745-C261-4226-A51B-059AB1C21E0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764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F73FD-C5F1-4D78-9762-35D4E9A8A792}" type="datetime1">
              <a:rPr lang="cs-CZ" altLang="cs-CZ"/>
              <a:pPr/>
              <a:t>26.2.2014</a:t>
            </a:fld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B1982-466E-4EC5-AB65-2574018496C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674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803FEB-14AD-4D4A-94D5-6F23CFC66D6F}" type="datetime1">
              <a:rPr lang="cs-CZ" altLang="cs-CZ"/>
              <a:pPr/>
              <a:t>26.2.2014</a:t>
            </a:fld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9C022-52C3-407D-9E94-00C0AC7CCF4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702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6F7061-0986-4614-9709-D7A21638D410}" type="datetime1">
              <a:rPr lang="cs-CZ" altLang="cs-CZ"/>
              <a:pPr/>
              <a:t>26.2.2014</a:t>
            </a:fld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A6D4F-AA9B-45F6-A478-B66097DE077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212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D66CD5-29B7-449C-9CC8-D728E8887A66}" type="datetime1">
              <a:rPr lang="cs-CZ" altLang="cs-CZ"/>
              <a:pPr/>
              <a:t>26.2.2014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21DF7-10AA-4BAC-85C7-79B9C1D222D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433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1DA3A5-50F6-4E45-8B28-21C2A2D0EC39}" type="datetime1">
              <a:rPr lang="cs-CZ" altLang="cs-CZ"/>
              <a:pPr/>
              <a:t>26.2.2014</a:t>
            </a:fld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CA64D-EBDD-4633-A473-EDB3034D58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982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28989"/>
                </a:solidFill>
              </a:defRPr>
            </a:lvl1pPr>
          </a:lstStyle>
          <a:p>
            <a:fld id="{D00377AF-E5BA-4632-8019-30450BBA74C8}" type="datetime1">
              <a:rPr lang="cs-CZ" altLang="cs-CZ"/>
              <a:pPr/>
              <a:t>26.2.2014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D28989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28989"/>
                </a:solidFill>
              </a:defRPr>
            </a:lvl1pPr>
          </a:lstStyle>
          <a:p>
            <a:fld id="{D6490703-CC94-48F3-993E-2E6A4A106B6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roi.mlp.cz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reditel@mlp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oi.mlp.cz/" TargetMode="External"/><Relationship Id="rId5" Type="http://schemas.openxmlformats.org/officeDocument/2006/relationships/hyperlink" Target="http://www.mlp.cz/" TargetMode="External"/><Relationship Id="rId4" Type="http://schemas.openxmlformats.org/officeDocument/2006/relationships/hyperlink" Target="mailto:lenka.hanzlikova@mlp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\\PRACOVNA\Pracovna-D\Pracovní\Městská knihovna v Praze\Grafické zpracování\MLP\PPT prezentace sablona\091109\cover-b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1643063" y="2130425"/>
            <a:ext cx="7143750" cy="1512888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Když má knihovna problém</a:t>
            </a:r>
          </a:p>
        </p:txBody>
      </p:sp>
      <p:sp>
        <p:nvSpPr>
          <p:cNvPr id="2052" name="Podnadpis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6057900" cy="1400175"/>
          </a:xfrm>
        </p:spPr>
        <p:txBody>
          <a:bodyPr/>
          <a:lstStyle/>
          <a:p>
            <a:pPr algn="l"/>
            <a:r>
              <a:rPr lang="cs-CZ" altLang="cs-CZ" sz="2000" dirty="0" smtClean="0">
                <a:solidFill>
                  <a:schemeClr val="tx2"/>
                </a:solidFill>
              </a:rPr>
              <a:t>Tomáš Řehák</a:t>
            </a:r>
          </a:p>
          <a:p>
            <a:pPr algn="l"/>
            <a:r>
              <a:rPr lang="cs-CZ" altLang="cs-CZ" sz="2000" dirty="0" smtClean="0">
                <a:solidFill>
                  <a:schemeClr val="tx2"/>
                </a:solidFill>
              </a:rPr>
              <a:t>Lenka Hanzlíková</a:t>
            </a:r>
          </a:p>
          <a:p>
            <a:pPr algn="l"/>
            <a:r>
              <a:rPr lang="cs-CZ" altLang="cs-CZ" sz="2000" dirty="0" smtClean="0">
                <a:solidFill>
                  <a:schemeClr val="tx2"/>
                </a:solidFill>
              </a:rPr>
              <a:t>26</a:t>
            </a:r>
            <a:r>
              <a:rPr lang="cs-CZ" altLang="cs-CZ" sz="2000" dirty="0">
                <a:solidFill>
                  <a:schemeClr val="tx2"/>
                </a:solidFill>
              </a:rPr>
              <a:t>. února </a:t>
            </a:r>
            <a:r>
              <a:rPr lang="cs-CZ" altLang="cs-CZ" sz="2000" dirty="0" smtClean="0">
                <a:solidFill>
                  <a:schemeClr val="tx2"/>
                </a:solidFill>
              </a:rPr>
              <a:t>2014</a:t>
            </a:r>
          </a:p>
          <a:p>
            <a:pPr algn="l"/>
            <a:r>
              <a:rPr lang="cs-CZ" altLang="cs-CZ" sz="2000" dirty="0" smtClean="0">
                <a:solidFill>
                  <a:schemeClr val="tx2"/>
                </a:solidFill>
              </a:rPr>
              <a:t>Goethe Institut</a:t>
            </a:r>
            <a:endParaRPr lang="cs-CZ" altLang="cs-CZ" sz="2000" dirty="0">
              <a:solidFill>
                <a:schemeClr val="tx2"/>
              </a:solidFill>
            </a:endParaRPr>
          </a:p>
          <a:p>
            <a:pPr algn="l"/>
            <a:endParaRPr lang="cs-CZ" altLang="cs-CZ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10</a:t>
            </a:fld>
            <a:endParaRPr lang="cs-CZ" altLang="cs-CZ"/>
          </a:p>
        </p:txBody>
      </p:sp>
      <p:pic>
        <p:nvPicPr>
          <p:cNvPr id="32770" name="Picture 2" descr="C:\Users\hanzlikl\Desktop\ruska_6304_se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1120676"/>
            <a:ext cx="583264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7200" dirty="0" smtClean="0"/>
              <a:t>KNIHOVNA SE DIVÍ: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07704" y="4221088"/>
            <a:ext cx="612068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/>
              <a:t>DŮVODY PROČ MÍT RÁD PŘECI NEZMIZELY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84431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11</a:t>
            </a:fld>
            <a:endParaRPr lang="cs-CZ" altLang="cs-CZ"/>
          </a:p>
        </p:txBody>
      </p:sp>
      <p:pic>
        <p:nvPicPr>
          <p:cNvPr id="32770" name="Picture 2" descr="C:\Users\hanzlikl\Desktop\ruska_6304_sep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568" y="476672"/>
            <a:ext cx="6048672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6600" dirty="0" smtClean="0"/>
              <a:t>MARKETING VYSVĚTLUJE:</a:t>
            </a:r>
            <a:endParaRPr lang="cs-CZ" sz="6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95736" y="2860194"/>
            <a:ext cx="522058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LIDÉ SPÍŠE VYJÁDŘÍ SVOJI NESPOKOJENOST, NEŽ SPOKOJENOST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7564" y="4653136"/>
            <a:ext cx="612068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NESPOKOJENOST VYJADŘUJEME MNOHEM DŮRAZNĚJI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11760" y="6021288"/>
            <a:ext cx="61206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ŠPATNÉ ZPRÁVY SE ŠÍŘÍ RYCHLE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7062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Psychologická odbočka</a:t>
            </a:r>
            <a:endParaRPr lang="cs-CZ" altLang="cs-CZ" dirty="0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dirty="0" smtClean="0">
                <a:solidFill>
                  <a:schemeClr val="tx2"/>
                </a:solidFill>
              </a:rPr>
              <a:t>Najít a ztratit je (subjektivně) horší než nenajít</a:t>
            </a:r>
          </a:p>
          <a:p>
            <a:pPr lvl="2"/>
            <a:r>
              <a:rPr lang="cs-CZ" altLang="cs-CZ" dirty="0" smtClean="0">
                <a:solidFill>
                  <a:schemeClr val="tx2"/>
                </a:solidFill>
              </a:rPr>
              <a:t>Hédonická adaptace</a:t>
            </a:r>
          </a:p>
          <a:p>
            <a:pPr lvl="1"/>
            <a:r>
              <a:rPr lang="cs-CZ" altLang="cs-CZ" dirty="0" smtClean="0">
                <a:solidFill>
                  <a:schemeClr val="tx2"/>
                </a:solidFill>
              </a:rPr>
              <a:t>Na problém mám tendenci reagovat</a:t>
            </a:r>
          </a:p>
          <a:p>
            <a:pPr lvl="2"/>
            <a:r>
              <a:rPr lang="cs-CZ" altLang="cs-CZ" dirty="0" smtClean="0">
                <a:solidFill>
                  <a:schemeClr val="tx2"/>
                </a:solidFill>
              </a:rPr>
              <a:t>Zhoršení situace mě vede k akci</a:t>
            </a:r>
          </a:p>
          <a:p>
            <a:pPr lvl="1"/>
            <a:r>
              <a:rPr lang="cs-CZ" altLang="cs-CZ" dirty="0" smtClean="0">
                <a:solidFill>
                  <a:schemeClr val="tx2"/>
                </a:solidFill>
              </a:rPr>
              <a:t>Na NE-problém mám tendenci NE-reagovat</a:t>
            </a:r>
          </a:p>
          <a:p>
            <a:pPr lvl="2"/>
            <a:r>
              <a:rPr lang="cs-CZ" altLang="cs-CZ" dirty="0" smtClean="0">
                <a:solidFill>
                  <a:schemeClr val="tx2"/>
                </a:solidFill>
              </a:rPr>
              <a:t>Zlepšení situace mě nevede k akci</a:t>
            </a:r>
          </a:p>
          <a:p>
            <a:pPr lvl="1"/>
            <a:r>
              <a:rPr lang="cs-CZ" altLang="cs-CZ" dirty="0" smtClean="0">
                <a:solidFill>
                  <a:schemeClr val="tx2"/>
                </a:solidFill>
              </a:rPr>
              <a:t>Knihovna zavede a posléze zruší službu:</a:t>
            </a:r>
          </a:p>
          <a:p>
            <a:pPr lvl="2"/>
            <a:r>
              <a:rPr lang="cs-CZ" altLang="cs-CZ" dirty="0" smtClean="0">
                <a:solidFill>
                  <a:schemeClr val="tx2"/>
                </a:solidFill>
              </a:rPr>
              <a:t>Komunikačně je v mínusu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D54169B-2704-429B-B699-3C11340987F4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714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13</a:t>
            </a:fld>
            <a:endParaRPr lang="cs-CZ" altLang="cs-CZ"/>
          </a:p>
        </p:txBody>
      </p:sp>
      <p:pic>
        <p:nvPicPr>
          <p:cNvPr id="31747" name="Picture 3" descr="C:\Users\hanzlikl\Desktop\ruska_6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6" y="0"/>
            <a:ext cx="9166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2166" y="3212976"/>
            <a:ext cx="7991195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KOMUNIKACE</a:t>
            </a:r>
            <a:endParaRPr lang="cs-CZ" sz="7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1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14</a:t>
            </a:fld>
            <a:endParaRPr lang="cs-CZ" altLang="cs-CZ"/>
          </a:p>
        </p:txBody>
      </p:sp>
      <p:pic>
        <p:nvPicPr>
          <p:cNvPr id="32770" name="Picture 2" descr="C:\Users\hanzlikl\Desktop\ruska_6304_se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11660" y="620688"/>
            <a:ext cx="612068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7200" dirty="0" smtClean="0"/>
              <a:t>KDYŽ SE MI NĚCO NELÍBÍ, TAK TO ŘEKNU</a:t>
            </a:r>
            <a:endParaRPr lang="cs-CZ" sz="7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44875" y="5804911"/>
            <a:ext cx="39035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…VĚTŠINOU NE NÁM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98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15</a:t>
            </a:fld>
            <a:endParaRPr lang="cs-CZ" altLang="cs-CZ"/>
          </a:p>
        </p:txBody>
      </p:sp>
      <p:pic>
        <p:nvPicPr>
          <p:cNvPr id="32770" name="Picture 2" descr="C:\Users\hanzlikl\Desktop\ruska_6304_se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1124744"/>
            <a:ext cx="583264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6000" dirty="0" smtClean="0"/>
              <a:t>KNIHOVNA MÁ PROBLÉM:</a:t>
            </a:r>
            <a:endParaRPr lang="cs-CZ" sz="6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40284" y="4077072"/>
            <a:ext cx="612068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/>
              <a:t>ŘEKNU JE VELICE ŠIROKÝ POJEM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806173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Kde a jak to můžu říct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altLang="cs-CZ" sz="4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cs-CZ" altLang="cs-CZ" sz="4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Situaci řeším na místě</a:t>
            </a:r>
          </a:p>
          <a:p>
            <a:pPr marL="0" indent="0" algn="ctr">
              <a:buNone/>
            </a:pPr>
            <a:r>
              <a:rPr lang="cs-CZ" altLang="cs-CZ" dirty="0" smtClean="0">
                <a:solidFill>
                  <a:schemeClr val="tx2"/>
                </a:solidFill>
              </a:rPr>
              <a:t>(přes pult)</a:t>
            </a:r>
          </a:p>
          <a:p>
            <a:pPr marL="0" indent="0">
              <a:buNone/>
            </a:pPr>
            <a:r>
              <a:rPr lang="cs-CZ" altLang="cs-CZ" sz="4800" dirty="0">
                <a:solidFill>
                  <a:schemeClr val="tx2"/>
                </a:solidFill>
              </a:rPr>
              <a:t>	</a:t>
            </a:r>
            <a:endParaRPr lang="cs-CZ" altLang="cs-CZ" sz="4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altLang="cs-CZ" sz="2600" dirty="0">
                <a:solidFill>
                  <a:schemeClr val="tx2"/>
                </a:solidFill>
              </a:rPr>
              <a:t>	</a:t>
            </a:r>
            <a:endParaRPr lang="cs-CZ" altLang="cs-CZ" sz="2200" dirty="0" smtClean="0">
              <a:solidFill>
                <a:schemeClr val="tx2"/>
              </a:solidFill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cs-CZ" altLang="cs-CZ" sz="22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cs-CZ" altLang="cs-CZ" sz="2200" dirty="0" smtClean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F2A165-9C9F-4257-962C-4955FF9E74F3}" type="slidenum">
              <a:rPr lang="cs-CZ" altLang="cs-CZ">
                <a:solidFill>
                  <a:srgbClr val="D28989"/>
                </a:solidFill>
              </a:rPr>
              <a:pPr eaLnBrk="1" hangingPunct="1"/>
              <a:t>16</a:t>
            </a:fld>
            <a:endParaRPr lang="cs-CZ" altLang="cs-CZ">
              <a:solidFill>
                <a:srgbClr val="D2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59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17</a:t>
            </a:fld>
            <a:endParaRPr lang="cs-CZ" altLang="cs-CZ"/>
          </a:p>
        </p:txBody>
      </p:sp>
      <p:pic>
        <p:nvPicPr>
          <p:cNvPr id="31747" name="Picture 3" descr="C:\Users\hanzlikl\Desktop\ruska_6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6" y="0"/>
            <a:ext cx="9166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842729"/>
            <a:ext cx="687233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REAKCE:</a:t>
            </a:r>
            <a:endParaRPr lang="cs-CZ" sz="7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563450" y="2665593"/>
            <a:ext cx="5240798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PŘÍPRAVA ZAMĚSTNANCŮ NA ŘEŠENÍ KONFLIKTŮ</a:t>
            </a:r>
            <a:endParaRPr lang="cs-CZ" sz="2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16168" y="4495663"/>
            <a:ext cx="4824536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JASNÉ POSTUPY ŘEŠENÍ STÍŽNOSTÍ</a:t>
            </a:r>
            <a:endParaRPr lang="cs-CZ" sz="2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3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Kde a jak to můžu říct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Napíšu stížnost</a:t>
            </a:r>
          </a:p>
          <a:p>
            <a:pPr marL="0" indent="0">
              <a:buNone/>
            </a:pPr>
            <a:r>
              <a:rPr lang="cs-CZ" altLang="cs-CZ" sz="2600" dirty="0">
                <a:solidFill>
                  <a:schemeClr val="tx2"/>
                </a:solidFill>
              </a:rPr>
              <a:t>	</a:t>
            </a:r>
            <a:r>
              <a:rPr lang="cs-CZ" altLang="cs-CZ" sz="2600" dirty="0" smtClean="0">
                <a:solidFill>
                  <a:schemeClr val="tx2"/>
                </a:solidFill>
              </a:rPr>
              <a:t>zřizovateli, instituci, pracovníkovi</a:t>
            </a:r>
          </a:p>
          <a:p>
            <a:pPr marL="0" indent="0">
              <a:buNone/>
            </a:pPr>
            <a:endParaRPr lang="cs-CZ" altLang="cs-CZ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altLang="cs-CZ" sz="4400" dirty="0" smtClean="0">
                <a:solidFill>
                  <a:schemeClr val="tx2"/>
                </a:solidFill>
              </a:rPr>
              <a:t>Vypovídám se z toho v kavárně</a:t>
            </a:r>
          </a:p>
          <a:p>
            <a:pPr marL="0" indent="0">
              <a:buNone/>
            </a:pPr>
            <a:endParaRPr lang="cs-CZ" altLang="cs-CZ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Upozorním na příkoří média</a:t>
            </a:r>
          </a:p>
          <a:p>
            <a:pPr marL="0" indent="0">
              <a:buNone/>
            </a:pPr>
            <a:r>
              <a:rPr lang="cs-CZ" altLang="cs-CZ" sz="2600" dirty="0" smtClean="0">
                <a:solidFill>
                  <a:schemeClr val="tx2"/>
                </a:solidFill>
              </a:rPr>
              <a:t>seriózní média by měla ověřovat</a:t>
            </a:r>
          </a:p>
          <a:p>
            <a:pPr marL="0" indent="0">
              <a:buNone/>
            </a:pPr>
            <a:endParaRPr lang="cs-CZ" altLang="cs-CZ" sz="2200" dirty="0" smtClean="0">
              <a:solidFill>
                <a:schemeClr val="tx2"/>
              </a:solidFill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cs-CZ" altLang="cs-CZ" sz="22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cs-CZ" altLang="cs-CZ" sz="2200" dirty="0" smtClean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F2A165-9C9F-4257-962C-4955FF9E74F3}" type="slidenum">
              <a:rPr lang="cs-CZ" altLang="cs-CZ">
                <a:solidFill>
                  <a:srgbClr val="D28989"/>
                </a:solidFill>
              </a:rPr>
              <a:pPr eaLnBrk="1" hangingPunct="1"/>
              <a:t>18</a:t>
            </a:fld>
            <a:endParaRPr lang="cs-CZ" altLang="cs-CZ">
              <a:solidFill>
                <a:srgbClr val="D2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20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19</a:t>
            </a:fld>
            <a:endParaRPr lang="cs-CZ" altLang="cs-CZ"/>
          </a:p>
        </p:txBody>
      </p:sp>
      <p:pic>
        <p:nvPicPr>
          <p:cNvPr id="31747" name="Picture 3" descr="C:\Users\hanzlikl\Desktop\ruska_6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6" y="0"/>
            <a:ext cx="9166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842729"/>
            <a:ext cx="687233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REAKCE:</a:t>
            </a:r>
            <a:endParaRPr lang="cs-CZ" sz="7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49873" y="2474893"/>
            <a:ext cx="624891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TRADIČNÍ KANÁLY, NA KTERÉ JE TŘEBA TRADIČNĚ REAGOVAT</a:t>
            </a:r>
            <a:endParaRPr lang="cs-CZ" sz="2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012760" y="3869742"/>
            <a:ext cx="3096344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TISKOVÝM PROHLÁŠENÍM</a:t>
            </a:r>
            <a:endParaRPr lang="cs-CZ" sz="2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76056" y="5085184"/>
            <a:ext cx="316835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VYSTOUPENÍM</a:t>
            </a:r>
            <a:r>
              <a:rPr lang="cs-CZ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ŘEDITELE</a:t>
            </a:r>
            <a:endParaRPr lang="cs-CZ" sz="2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5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/>
          <a:lstStyle/>
          <a:p>
            <a:r>
              <a:rPr lang="cs-CZ" dirty="0" smtClean="0"/>
              <a:t>Antonín Sova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7984" y="1600200"/>
            <a:ext cx="4392488" cy="4525963"/>
          </a:xfrm>
        </p:spPr>
        <p:txBody>
          <a:bodyPr/>
          <a:lstStyle/>
          <a:p>
            <a:r>
              <a:rPr lang="cs-CZ" sz="2900" i="1" dirty="0" smtClean="0">
                <a:solidFill>
                  <a:schemeClr val="tx2"/>
                </a:solidFill>
              </a:rPr>
              <a:t>Nar. 26. února 1864</a:t>
            </a:r>
          </a:p>
          <a:p>
            <a:r>
              <a:rPr lang="cs-CZ" sz="2900" i="1" dirty="0" smtClean="0">
                <a:solidFill>
                  <a:schemeClr val="tx2"/>
                </a:solidFill>
              </a:rPr>
              <a:t>Zem. 16. srpna 1928</a:t>
            </a:r>
          </a:p>
          <a:p>
            <a:r>
              <a:rPr lang="cs-CZ" sz="2900" dirty="0" smtClean="0">
                <a:solidFill>
                  <a:schemeClr val="tx2"/>
                </a:solidFill>
              </a:rPr>
              <a:t>Básník a prozaik </a:t>
            </a:r>
          </a:p>
          <a:p>
            <a:r>
              <a:rPr lang="cs-CZ" sz="2900" dirty="0" smtClean="0">
                <a:solidFill>
                  <a:schemeClr val="tx2"/>
                </a:solidFill>
              </a:rPr>
              <a:t>První ředitel Veřejné obecní knihovny královského hlavního města Prahy, později Městské knihovny v Praze. </a:t>
            </a:r>
            <a:endParaRPr lang="cs-CZ" sz="290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6554-F2B3-4DD4-BD78-4333DA9E0F1B}" type="slidenum">
              <a:rPr lang="cs-CZ" altLang="cs-CZ" smtClean="0"/>
              <a:pPr/>
              <a:t>2</a:t>
            </a:fld>
            <a:endParaRPr lang="cs-CZ" alt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2679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Poznámky o zřizovateli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F2A165-9C9F-4257-962C-4955FF9E74F3}" type="slidenum">
              <a:rPr lang="cs-CZ" altLang="cs-CZ">
                <a:solidFill>
                  <a:srgbClr val="D28989"/>
                </a:solidFill>
              </a:rPr>
              <a:pPr eaLnBrk="1" hangingPunct="1"/>
              <a:t>20</a:t>
            </a:fld>
            <a:endParaRPr lang="cs-CZ" altLang="cs-CZ">
              <a:solidFill>
                <a:srgbClr val="D28989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12505" y="1844824"/>
            <a:ext cx="698477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Knihovna je politické téma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12505" y="2852936"/>
            <a:ext cx="6984776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S knihovnou v dobrém i ve zlém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112505" y="4581128"/>
            <a:ext cx="698477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Knihovna – Politik - Veřejnost</a:t>
            </a:r>
          </a:p>
        </p:txBody>
      </p:sp>
    </p:spTree>
    <p:extLst>
      <p:ext uri="{BB962C8B-B14F-4D97-AF65-F5344CB8AC3E}">
        <p14:creationId xmlns:p14="http://schemas.microsoft.com/office/powerpoint/2010/main" val="559145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21</a:t>
            </a:fld>
            <a:endParaRPr lang="cs-CZ" altLang="cs-CZ"/>
          </a:p>
        </p:txBody>
      </p:sp>
      <p:pic>
        <p:nvPicPr>
          <p:cNvPr id="32770" name="Picture 2" descr="C:\Users\hanzlikl\Desktop\ruska_6304_se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08739" y="2852936"/>
            <a:ext cx="612068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6000" dirty="0" smtClean="0"/>
              <a:t>ALE UŽ JE TO TAKY JINAK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416964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Kde a jak to můžu říct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Sociální sítě</a:t>
            </a:r>
          </a:p>
          <a:p>
            <a:pPr marL="0" indent="0">
              <a:buNone/>
            </a:pPr>
            <a:r>
              <a:rPr lang="cs-CZ" altLang="cs-CZ" sz="2600" dirty="0">
                <a:solidFill>
                  <a:schemeClr val="tx2"/>
                </a:solidFill>
              </a:rPr>
              <a:t>	</a:t>
            </a:r>
            <a:r>
              <a:rPr lang="cs-CZ" altLang="cs-CZ" sz="2200" dirty="0" smtClean="0">
                <a:solidFill>
                  <a:schemeClr val="tx2"/>
                </a:solidFill>
              </a:rPr>
              <a:t>FB, G+, TW, YT…</a:t>
            </a:r>
          </a:p>
          <a:p>
            <a:pPr marL="0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	Alternativní média</a:t>
            </a:r>
          </a:p>
          <a:p>
            <a:pPr marL="0" indent="0">
              <a:buNone/>
            </a:pPr>
            <a:r>
              <a:rPr lang="cs-CZ" altLang="cs-CZ" sz="2200" dirty="0" smtClean="0">
                <a:solidFill>
                  <a:schemeClr val="tx2"/>
                </a:solidFill>
              </a:rPr>
              <a:t>	nemají potřebu ověřovat</a:t>
            </a:r>
          </a:p>
          <a:p>
            <a:pPr marL="0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		Blogy</a:t>
            </a:r>
          </a:p>
          <a:p>
            <a:pPr marL="0" indent="0">
              <a:buNone/>
            </a:pPr>
            <a:r>
              <a:rPr lang="cs-CZ" altLang="cs-CZ" sz="2200" dirty="0" smtClean="0">
                <a:solidFill>
                  <a:schemeClr val="tx2"/>
                </a:solidFill>
              </a:rPr>
              <a:t>		včetně těch, co píší zaměstnanci</a:t>
            </a:r>
          </a:p>
          <a:p>
            <a:pPr marL="0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			Diskuse</a:t>
            </a:r>
          </a:p>
          <a:p>
            <a:pPr marL="0" indent="0">
              <a:buNone/>
            </a:pPr>
            <a:endParaRPr lang="cs-CZ" altLang="cs-CZ" sz="2200" dirty="0" smtClean="0">
              <a:solidFill>
                <a:schemeClr val="tx2"/>
              </a:solidFill>
            </a:endParaRPr>
          </a:p>
          <a:p>
            <a:pPr lvl="1">
              <a:buFont typeface="Arial" charset="0"/>
              <a:buBlip>
                <a:blip r:embed="rId3"/>
              </a:buBlip>
            </a:pPr>
            <a:endParaRPr lang="cs-CZ" altLang="cs-CZ" sz="22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cs-CZ" altLang="cs-CZ" sz="2200" dirty="0" smtClean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F2A165-9C9F-4257-962C-4955FF9E74F3}" type="slidenum">
              <a:rPr lang="cs-CZ" altLang="cs-CZ">
                <a:solidFill>
                  <a:srgbClr val="D28989"/>
                </a:solidFill>
              </a:rPr>
              <a:pPr eaLnBrk="1" hangingPunct="1"/>
              <a:t>22</a:t>
            </a:fld>
            <a:endParaRPr lang="cs-CZ" altLang="cs-CZ">
              <a:solidFill>
                <a:srgbClr val="D2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97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23</a:t>
            </a:fld>
            <a:endParaRPr lang="cs-CZ" altLang="cs-CZ"/>
          </a:p>
        </p:txBody>
      </p:sp>
      <p:pic>
        <p:nvPicPr>
          <p:cNvPr id="31747" name="Picture 3" descr="C:\Users\hanzlikl\Desktop\ruska_6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6" y="0"/>
            <a:ext cx="9166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842729"/>
            <a:ext cx="687233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REAKCE:</a:t>
            </a:r>
            <a:endParaRPr lang="cs-CZ" sz="7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23390" y="2492896"/>
            <a:ext cx="5904656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KANÁLY, NA KTERÉ JE TŘEBA REAGOVAT RYCHLE. </a:t>
            </a:r>
          </a:p>
          <a:p>
            <a:r>
              <a:rPr lang="cs-CZ" sz="2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NEBO VŮBEC.</a:t>
            </a:r>
            <a:endParaRPr lang="cs-CZ" sz="2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131840" y="4341771"/>
            <a:ext cx="346355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OSOBNÍ PŘÍSTUP</a:t>
            </a:r>
            <a:endParaRPr lang="cs-CZ" sz="2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97296" y="5373216"/>
            <a:ext cx="3796206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NEFORMÁLNÍ, ALE PROFESIONÁLNÍ</a:t>
            </a:r>
            <a:endParaRPr lang="cs-CZ" sz="2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07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Výstraha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 marL="457200" lvl="1" indent="0">
              <a:buNone/>
            </a:pPr>
            <a:r>
              <a:rPr lang="cs-CZ" altLang="cs-CZ" dirty="0" smtClean="0">
                <a:solidFill>
                  <a:schemeClr val="tx2"/>
                </a:solidFill>
              </a:rPr>
              <a:t>Velkou škodu mohou nadělat neopečovávané komunikační kanály, které si založíme v dobré víře, že děláme správnou věc. </a:t>
            </a:r>
          </a:p>
          <a:p>
            <a:pPr marL="457200" lvl="1" indent="0">
              <a:buNone/>
            </a:pPr>
            <a:endParaRPr lang="cs-CZ" altLang="cs-CZ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cs-CZ" altLang="cs-CZ" dirty="0" smtClean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F2A165-9C9F-4257-962C-4955FF9E74F3}" type="slidenum">
              <a:rPr lang="cs-CZ" altLang="cs-CZ">
                <a:solidFill>
                  <a:srgbClr val="D28989"/>
                </a:solidFill>
              </a:rPr>
              <a:pPr eaLnBrk="1" hangingPunct="1"/>
              <a:t>24</a:t>
            </a:fld>
            <a:endParaRPr lang="cs-CZ" altLang="cs-CZ">
              <a:solidFill>
                <a:srgbClr val="D28989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15616" y="3645024"/>
            <a:ext cx="6984776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Mrtvý </a:t>
            </a:r>
            <a:r>
              <a:rPr lang="cs-CZ" sz="4000" dirty="0" err="1" smtClean="0"/>
              <a:t>Facebook</a:t>
            </a:r>
            <a:r>
              <a:rPr lang="cs-CZ" sz="4000" dirty="0" smtClean="0"/>
              <a:t> je horší než žádný </a:t>
            </a:r>
            <a:r>
              <a:rPr lang="cs-CZ" sz="4000" dirty="0" err="1" smtClean="0"/>
              <a:t>Facebook</a:t>
            </a:r>
            <a:r>
              <a:rPr lang="cs-CZ" sz="4000" dirty="0" smtClean="0"/>
              <a:t>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Poznámky o knihovně v sítích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3628999"/>
          </a:xfrm>
        </p:spPr>
        <p:txBody>
          <a:bodyPr/>
          <a:lstStyle/>
          <a:p>
            <a:pPr marL="457200" lvl="1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Komunikační strategie</a:t>
            </a:r>
          </a:p>
          <a:p>
            <a:pPr marL="457200" lvl="1" indent="0">
              <a:buNone/>
            </a:pPr>
            <a:r>
              <a:rPr lang="cs-CZ" altLang="cs-CZ" dirty="0">
                <a:solidFill>
                  <a:schemeClr val="tx2"/>
                </a:solidFill>
              </a:rPr>
              <a:t>	</a:t>
            </a:r>
            <a:r>
              <a:rPr lang="cs-CZ" altLang="cs-CZ" dirty="0" smtClean="0">
                <a:solidFill>
                  <a:schemeClr val="tx2"/>
                </a:solidFill>
              </a:rPr>
              <a:t>pro každý kanál</a:t>
            </a:r>
          </a:p>
          <a:p>
            <a:pPr marL="457200" lvl="1" indent="0">
              <a:buNone/>
            </a:pPr>
            <a:r>
              <a:rPr lang="cs-CZ" altLang="cs-CZ" dirty="0">
                <a:solidFill>
                  <a:schemeClr val="tx2"/>
                </a:solidFill>
              </a:rPr>
              <a:t>	</a:t>
            </a:r>
            <a:r>
              <a:rPr lang="cs-CZ" altLang="cs-CZ" dirty="0" smtClean="0">
                <a:solidFill>
                  <a:schemeClr val="tx2"/>
                </a:solidFill>
              </a:rPr>
              <a:t>témata</a:t>
            </a:r>
          </a:p>
          <a:p>
            <a:pPr marL="457200" lvl="1" indent="0">
              <a:buNone/>
            </a:pPr>
            <a:r>
              <a:rPr lang="cs-CZ" altLang="cs-CZ" dirty="0">
                <a:solidFill>
                  <a:schemeClr val="tx2"/>
                </a:solidFill>
              </a:rPr>
              <a:t>	</a:t>
            </a:r>
            <a:r>
              <a:rPr lang="cs-CZ" altLang="cs-CZ" dirty="0" smtClean="0">
                <a:solidFill>
                  <a:schemeClr val="tx2"/>
                </a:solidFill>
              </a:rPr>
              <a:t>četnost</a:t>
            </a:r>
          </a:p>
          <a:p>
            <a:pPr marL="457200" lvl="1" indent="0">
              <a:buNone/>
            </a:pPr>
            <a:r>
              <a:rPr lang="cs-CZ" altLang="cs-CZ" dirty="0">
                <a:solidFill>
                  <a:schemeClr val="tx2"/>
                </a:solidFill>
              </a:rPr>
              <a:t>	</a:t>
            </a:r>
            <a:r>
              <a:rPr lang="cs-CZ" altLang="cs-CZ" dirty="0" smtClean="0">
                <a:solidFill>
                  <a:schemeClr val="tx2"/>
                </a:solidFill>
              </a:rPr>
              <a:t>jazyk</a:t>
            </a:r>
          </a:p>
          <a:p>
            <a:pPr marL="457200" lvl="1" indent="0">
              <a:buNone/>
            </a:pPr>
            <a:r>
              <a:rPr lang="cs-CZ" altLang="cs-CZ" dirty="0">
                <a:solidFill>
                  <a:schemeClr val="tx2"/>
                </a:solidFill>
              </a:rPr>
              <a:t>	</a:t>
            </a:r>
            <a:r>
              <a:rPr lang="cs-CZ" altLang="cs-CZ" dirty="0" smtClean="0">
                <a:solidFill>
                  <a:schemeClr val="tx2"/>
                </a:solidFill>
              </a:rPr>
              <a:t>osoba</a:t>
            </a:r>
          </a:p>
          <a:p>
            <a:pPr marL="457200" lvl="1" indent="0">
              <a:buNone/>
            </a:pPr>
            <a:endParaRPr lang="cs-CZ" altLang="cs-CZ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cs-CZ" altLang="cs-CZ" dirty="0" smtClean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F2A165-9C9F-4257-962C-4955FF9E74F3}" type="slidenum">
              <a:rPr lang="cs-CZ" altLang="cs-CZ">
                <a:solidFill>
                  <a:srgbClr val="D28989"/>
                </a:solidFill>
              </a:rPr>
              <a:pPr eaLnBrk="1" hangingPunct="1"/>
              <a:t>25</a:t>
            </a:fld>
            <a:endParaRPr lang="cs-CZ" altLang="cs-CZ">
              <a:solidFill>
                <a:srgbClr val="D2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37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Poznámky o novinářích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F2A165-9C9F-4257-962C-4955FF9E74F3}" type="slidenum">
              <a:rPr lang="cs-CZ" altLang="cs-CZ">
                <a:solidFill>
                  <a:srgbClr val="D28989"/>
                </a:solidFill>
              </a:rPr>
              <a:pPr eaLnBrk="1" hangingPunct="1"/>
              <a:t>26</a:t>
            </a:fld>
            <a:endParaRPr lang="cs-CZ" altLang="cs-CZ">
              <a:solidFill>
                <a:srgbClr val="D28989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94880" y="3309224"/>
            <a:ext cx="698477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Novináři jsou našimi čtenáři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88658" y="4509120"/>
            <a:ext cx="698477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Férová komunikace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12505" y="1844824"/>
            <a:ext cx="6984776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Novináři jsou chytří lidé </a:t>
            </a:r>
          </a:p>
          <a:p>
            <a:pPr algn="ctr"/>
            <a:r>
              <a:rPr lang="cs-CZ" sz="2400" dirty="0" smtClean="0"/>
              <a:t>(někdy i vystudovaní knihovníci)</a:t>
            </a:r>
          </a:p>
        </p:txBody>
      </p:sp>
    </p:spTree>
    <p:extLst>
      <p:ext uri="{BB962C8B-B14F-4D97-AF65-F5344CB8AC3E}">
        <p14:creationId xmlns:p14="http://schemas.microsoft.com/office/powerpoint/2010/main" val="1620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27</a:t>
            </a:fld>
            <a:endParaRPr lang="cs-CZ" altLang="cs-CZ"/>
          </a:p>
        </p:txBody>
      </p:sp>
      <p:pic>
        <p:nvPicPr>
          <p:cNvPr id="32770" name="Picture 2" descr="C:\Users\hanzlikl\Desktop\ruska_6304_se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5696" y="2132856"/>
            <a:ext cx="612068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6600" dirty="0" smtClean="0"/>
              <a:t>SLEDOVÁNÍ NOVÝCH KANÁLŮ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7223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Jak sledovat nesledovatelné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Komerční nástroje</a:t>
            </a:r>
          </a:p>
          <a:p>
            <a:pPr marL="0" indent="0">
              <a:buNone/>
            </a:pPr>
            <a:r>
              <a:rPr lang="cs-CZ" altLang="cs-CZ" sz="2600" dirty="0">
                <a:solidFill>
                  <a:schemeClr val="tx2"/>
                </a:solidFill>
              </a:rPr>
              <a:t>	</a:t>
            </a:r>
            <a:r>
              <a:rPr lang="cs-CZ" altLang="cs-CZ" sz="2200" dirty="0" smtClean="0">
                <a:solidFill>
                  <a:schemeClr val="tx2"/>
                </a:solidFill>
              </a:rPr>
              <a:t>odborníci si nejsou jistí, jestli to funguje</a:t>
            </a:r>
          </a:p>
          <a:p>
            <a:pPr marL="0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	Google </a:t>
            </a:r>
            <a:r>
              <a:rPr lang="cs-CZ" altLang="cs-CZ" sz="4800" dirty="0" err="1" smtClean="0">
                <a:solidFill>
                  <a:schemeClr val="tx2"/>
                </a:solidFill>
              </a:rPr>
              <a:t>Alerts</a:t>
            </a:r>
            <a:endParaRPr lang="cs-CZ" altLang="cs-CZ" sz="4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altLang="cs-CZ" sz="2200" dirty="0" smtClean="0">
                <a:solidFill>
                  <a:schemeClr val="tx2"/>
                </a:solidFill>
              </a:rPr>
              <a:t>	že to funguje, si nejsem jistá</a:t>
            </a:r>
          </a:p>
          <a:p>
            <a:pPr marL="0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		Ambasadoři značky			</a:t>
            </a:r>
            <a:r>
              <a:rPr lang="cs-CZ" altLang="cs-CZ" sz="2200" dirty="0" smtClean="0">
                <a:solidFill>
                  <a:schemeClr val="tx2"/>
                </a:solidFill>
              </a:rPr>
              <a:t>výhoda pro knihovny?</a:t>
            </a:r>
          </a:p>
          <a:p>
            <a:pPr lvl="1">
              <a:buFont typeface="Arial" charset="0"/>
              <a:buBlip>
                <a:blip r:embed="rId3"/>
              </a:buBlip>
            </a:pPr>
            <a:endParaRPr lang="cs-CZ" altLang="cs-CZ" sz="22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cs-CZ" altLang="cs-CZ" sz="2200" dirty="0" smtClean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F2A165-9C9F-4257-962C-4955FF9E74F3}" type="slidenum">
              <a:rPr lang="cs-CZ" altLang="cs-CZ">
                <a:solidFill>
                  <a:srgbClr val="D28989"/>
                </a:solidFill>
              </a:rPr>
              <a:pPr eaLnBrk="1" hangingPunct="1"/>
              <a:t>28</a:t>
            </a:fld>
            <a:endParaRPr lang="cs-CZ" altLang="cs-CZ">
              <a:solidFill>
                <a:srgbClr val="D2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98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29</a:t>
            </a:fld>
            <a:endParaRPr lang="cs-CZ" altLang="cs-CZ"/>
          </a:p>
        </p:txBody>
      </p:sp>
      <p:pic>
        <p:nvPicPr>
          <p:cNvPr id="31747" name="Picture 3" descr="C:\Users\hanzlikl\Desktop\ruska_6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6" y="0"/>
            <a:ext cx="9166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03648" y="1720840"/>
            <a:ext cx="6872333" cy="3416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KOMUNIKAČNÍ SERVIS PRO KNIHOVNU</a:t>
            </a:r>
            <a:endParaRPr lang="cs-CZ" sz="7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7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\\PRACOVNA\Pracovna-D\Pracovní\Městská knihovna v Praze\Grafické zpracování\MLP\PPT prezentace sablona\091109\cover-b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1643063" y="2130425"/>
            <a:ext cx="7143750" cy="1512888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Když má knihovna problém</a:t>
            </a:r>
          </a:p>
        </p:txBody>
      </p:sp>
      <p:sp>
        <p:nvSpPr>
          <p:cNvPr id="2052" name="Podnadpis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6057900" cy="1400175"/>
          </a:xfrm>
        </p:spPr>
        <p:txBody>
          <a:bodyPr/>
          <a:lstStyle/>
          <a:p>
            <a:pPr algn="l"/>
            <a:r>
              <a:rPr lang="cs-CZ" altLang="cs-CZ" sz="2000" dirty="0" smtClean="0">
                <a:solidFill>
                  <a:schemeClr val="tx2"/>
                </a:solidFill>
              </a:rPr>
              <a:t>Tomáš Řehák</a:t>
            </a:r>
          </a:p>
          <a:p>
            <a:pPr algn="l"/>
            <a:r>
              <a:rPr lang="cs-CZ" altLang="cs-CZ" sz="2000" dirty="0" smtClean="0">
                <a:solidFill>
                  <a:schemeClr val="tx2"/>
                </a:solidFill>
              </a:rPr>
              <a:t>Lenka Hanzlíková</a:t>
            </a:r>
          </a:p>
          <a:p>
            <a:pPr algn="l"/>
            <a:r>
              <a:rPr lang="cs-CZ" altLang="cs-CZ" sz="2000" dirty="0" smtClean="0">
                <a:solidFill>
                  <a:schemeClr val="tx2"/>
                </a:solidFill>
              </a:rPr>
              <a:t>26</a:t>
            </a:r>
            <a:r>
              <a:rPr lang="cs-CZ" altLang="cs-CZ" sz="2000" dirty="0">
                <a:solidFill>
                  <a:schemeClr val="tx2"/>
                </a:solidFill>
              </a:rPr>
              <a:t>. února </a:t>
            </a:r>
            <a:r>
              <a:rPr lang="cs-CZ" altLang="cs-CZ" sz="2000" dirty="0" smtClean="0">
                <a:solidFill>
                  <a:schemeClr val="tx2"/>
                </a:solidFill>
              </a:rPr>
              <a:t>2014</a:t>
            </a:r>
          </a:p>
          <a:p>
            <a:pPr algn="l"/>
            <a:r>
              <a:rPr lang="cs-CZ" altLang="cs-CZ" sz="2000" dirty="0" smtClean="0">
                <a:solidFill>
                  <a:schemeClr val="tx2"/>
                </a:solidFill>
              </a:rPr>
              <a:t>Goethe Institut</a:t>
            </a:r>
            <a:endParaRPr lang="cs-CZ" altLang="cs-CZ" sz="2000" dirty="0">
              <a:solidFill>
                <a:schemeClr val="tx2"/>
              </a:solidFill>
            </a:endParaRPr>
          </a:p>
          <a:p>
            <a:pPr algn="l"/>
            <a:endParaRPr lang="cs-CZ" altLang="cs-CZ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Mluvčí pro knihovnu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 smtClean="0">
                <a:solidFill>
                  <a:schemeClr val="tx2"/>
                </a:solidFill>
              </a:rPr>
              <a:t>Osoba zodpovědná za komunikaci</a:t>
            </a:r>
          </a:p>
          <a:p>
            <a:pPr marL="0" indent="0">
              <a:buNone/>
            </a:pPr>
            <a:r>
              <a:rPr lang="cs-CZ" altLang="cs-CZ" sz="2600" dirty="0" smtClean="0">
                <a:solidFill>
                  <a:schemeClr val="tx2"/>
                </a:solidFill>
              </a:rPr>
              <a:t>    </a:t>
            </a:r>
            <a:r>
              <a:rPr lang="cs-CZ" altLang="cs-CZ" sz="2000" dirty="0" smtClean="0">
                <a:solidFill>
                  <a:schemeClr val="tx2"/>
                </a:solidFill>
              </a:rPr>
              <a:t>přehled o tématech, udržitelnost, konzistentnost</a:t>
            </a:r>
          </a:p>
          <a:p>
            <a:pPr marL="0" indent="0">
              <a:buNone/>
            </a:pPr>
            <a:endParaRPr lang="cs-CZ" altLang="cs-CZ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altLang="cs-CZ" dirty="0" smtClean="0">
                <a:solidFill>
                  <a:schemeClr val="tx2"/>
                </a:solidFill>
              </a:rPr>
              <a:t>Osoba, která problematice rozumí</a:t>
            </a:r>
          </a:p>
          <a:p>
            <a:pPr marL="0" indent="0">
              <a:buNone/>
            </a:pPr>
            <a:endParaRPr lang="cs-CZ" altLang="cs-CZ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altLang="cs-CZ" dirty="0" smtClean="0">
                <a:solidFill>
                  <a:schemeClr val="tx2"/>
                </a:solidFill>
              </a:rPr>
              <a:t>Osoba, která umí vyprávět příběhy</a:t>
            </a:r>
          </a:p>
          <a:p>
            <a:pPr lvl="1">
              <a:buFont typeface="Arial" charset="0"/>
              <a:buBlip>
                <a:blip r:embed="rId3"/>
              </a:buBlip>
            </a:pPr>
            <a:endParaRPr lang="cs-CZ" altLang="cs-CZ" sz="2200" dirty="0" smtClean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3A0E0D-7F9E-4E5A-8C49-0737770ED292}" type="slidenum">
              <a:rPr lang="cs-CZ" altLang="cs-CZ">
                <a:solidFill>
                  <a:srgbClr val="D28989"/>
                </a:solidFill>
              </a:rPr>
              <a:pPr eaLnBrk="1" hangingPunct="1"/>
              <a:t>30</a:t>
            </a:fld>
            <a:endParaRPr lang="cs-CZ" altLang="cs-CZ">
              <a:solidFill>
                <a:srgbClr val="D2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31</a:t>
            </a:fld>
            <a:endParaRPr lang="cs-CZ" altLang="cs-CZ"/>
          </a:p>
        </p:txBody>
      </p:sp>
      <p:pic>
        <p:nvPicPr>
          <p:cNvPr id="32770" name="Picture 2" descr="C:\Users\hanzlikl\Desktop\ruska_6304_se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69188" y="1196752"/>
            <a:ext cx="7005623" cy="470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6000" dirty="0" smtClean="0"/>
              <a:t>PROČ SI PRO KOMUNIKACI KNIHOVNY VYBRAT DĚCKAŘE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8197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Plus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altLang="cs-CZ" dirty="0" smtClean="0">
                <a:solidFill>
                  <a:srgbClr val="C00000"/>
                </a:solidFill>
              </a:rPr>
              <a:t>T</a:t>
            </a:r>
            <a:r>
              <a:rPr lang="cs-CZ" altLang="cs-CZ" dirty="0" smtClean="0">
                <a:solidFill>
                  <a:schemeClr val="tx2"/>
                </a:solidFill>
              </a:rPr>
              <a:t>extuje  </a:t>
            </a:r>
            <a:r>
              <a:rPr lang="cs-CZ" altLang="cs-CZ" dirty="0" smtClean="0">
                <a:solidFill>
                  <a:srgbClr val="C00000"/>
                </a:solidFill>
              </a:rPr>
              <a:t>D</a:t>
            </a:r>
            <a:r>
              <a:rPr lang="cs-CZ" altLang="cs-CZ" dirty="0" smtClean="0">
                <a:solidFill>
                  <a:schemeClr val="tx2"/>
                </a:solidFill>
              </a:rPr>
              <a:t>otahuje  </a:t>
            </a:r>
            <a:r>
              <a:rPr lang="cs-CZ" altLang="cs-CZ" dirty="0" smtClean="0">
                <a:solidFill>
                  <a:srgbClr val="C00000"/>
                </a:solidFill>
              </a:rPr>
              <a:t>P</a:t>
            </a:r>
            <a:r>
              <a:rPr lang="cs-CZ" altLang="cs-CZ" dirty="0" smtClean="0">
                <a:solidFill>
                  <a:schemeClr val="tx2"/>
                </a:solidFill>
              </a:rPr>
              <a:t>řipravuje </a:t>
            </a:r>
          </a:p>
          <a:p>
            <a:pPr marL="0" indent="0" algn="ctr">
              <a:buNone/>
            </a:pPr>
            <a:r>
              <a:rPr lang="cs-CZ" altLang="cs-CZ" dirty="0" smtClean="0">
                <a:solidFill>
                  <a:srgbClr val="C00000"/>
                </a:solidFill>
              </a:rPr>
              <a:t>K</a:t>
            </a:r>
            <a:r>
              <a:rPr lang="cs-CZ" altLang="cs-CZ" dirty="0" smtClean="0">
                <a:solidFill>
                  <a:schemeClr val="tx2"/>
                </a:solidFill>
              </a:rPr>
              <a:t>omunikuje </a:t>
            </a:r>
            <a:r>
              <a:rPr lang="cs-CZ" altLang="cs-CZ" dirty="0" smtClean="0">
                <a:solidFill>
                  <a:srgbClr val="C00000"/>
                </a:solidFill>
              </a:rPr>
              <a:t>P</a:t>
            </a:r>
            <a:r>
              <a:rPr lang="cs-CZ" altLang="cs-CZ" dirty="0" smtClean="0">
                <a:solidFill>
                  <a:schemeClr val="tx2"/>
                </a:solidFill>
              </a:rPr>
              <a:t>rodává</a:t>
            </a:r>
          </a:p>
          <a:p>
            <a:pPr marL="0" indent="0" algn="ctr">
              <a:buNone/>
            </a:pPr>
            <a:r>
              <a:rPr lang="cs-CZ" altLang="cs-CZ" dirty="0" smtClean="0">
                <a:solidFill>
                  <a:srgbClr val="C00000"/>
                </a:solidFill>
              </a:rPr>
              <a:t>Z</a:t>
            </a:r>
            <a:r>
              <a:rPr lang="cs-CZ" altLang="cs-CZ" dirty="0" smtClean="0">
                <a:solidFill>
                  <a:schemeClr val="tx2"/>
                </a:solidFill>
              </a:rPr>
              <a:t>jednodušuje  </a:t>
            </a:r>
            <a:r>
              <a:rPr lang="cs-CZ" altLang="cs-CZ" dirty="0" smtClean="0">
                <a:solidFill>
                  <a:srgbClr val="C00000"/>
                </a:solidFill>
              </a:rPr>
              <a:t>H</a:t>
            </a:r>
            <a:r>
              <a:rPr lang="cs-CZ" altLang="cs-CZ" dirty="0" smtClean="0">
                <a:solidFill>
                  <a:schemeClr val="tx2"/>
                </a:solidFill>
              </a:rPr>
              <a:t>raje</a:t>
            </a:r>
          </a:p>
          <a:p>
            <a:pPr marL="0" indent="0" algn="ctr">
              <a:buNone/>
            </a:pPr>
            <a:r>
              <a:rPr lang="cs-CZ" altLang="cs-CZ" dirty="0" smtClean="0">
                <a:solidFill>
                  <a:srgbClr val="C00000"/>
                </a:solidFill>
              </a:rPr>
              <a:t>T</a:t>
            </a:r>
            <a:r>
              <a:rPr lang="cs-CZ" altLang="cs-CZ" dirty="0" smtClean="0">
                <a:solidFill>
                  <a:schemeClr val="tx2"/>
                </a:solidFill>
              </a:rPr>
              <a:t>voří </a:t>
            </a:r>
          </a:p>
          <a:p>
            <a:pPr marL="0" indent="0" algn="ctr">
              <a:buNone/>
            </a:pPr>
            <a:r>
              <a:rPr lang="cs-CZ" altLang="cs-CZ" dirty="0" smtClean="0">
                <a:solidFill>
                  <a:srgbClr val="C00000"/>
                </a:solidFill>
              </a:rPr>
              <a:t>O</a:t>
            </a:r>
            <a:r>
              <a:rPr lang="cs-CZ" altLang="cs-CZ" dirty="0" smtClean="0">
                <a:solidFill>
                  <a:schemeClr val="tx2"/>
                </a:solidFill>
              </a:rPr>
              <a:t>rientuje se na zákazníka </a:t>
            </a:r>
          </a:p>
          <a:p>
            <a:pPr marL="0" indent="0" algn="ctr">
              <a:buNone/>
            </a:pPr>
            <a:r>
              <a:rPr lang="cs-CZ" altLang="cs-CZ" dirty="0" smtClean="0">
                <a:solidFill>
                  <a:srgbClr val="C00000"/>
                </a:solidFill>
              </a:rPr>
              <a:t>I</a:t>
            </a:r>
            <a:r>
              <a:rPr lang="cs-CZ" altLang="cs-CZ" dirty="0" smtClean="0">
                <a:solidFill>
                  <a:schemeClr val="tx2"/>
                </a:solidFill>
              </a:rPr>
              <a:t>ntuitivně rozumí segmentaci trhu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F2A165-9C9F-4257-962C-4955FF9E74F3}" type="slidenum">
              <a:rPr lang="cs-CZ" altLang="cs-CZ">
                <a:solidFill>
                  <a:srgbClr val="D28989"/>
                </a:solidFill>
              </a:rPr>
              <a:pPr eaLnBrk="1" hangingPunct="1"/>
              <a:t>32</a:t>
            </a:fld>
            <a:endParaRPr lang="cs-CZ" altLang="cs-CZ">
              <a:solidFill>
                <a:srgbClr val="D2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Mínus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altLang="cs-CZ" dirty="0" smtClean="0">
                <a:solidFill>
                  <a:schemeClr val="tx2"/>
                </a:solidFill>
              </a:rPr>
              <a:t>S</a:t>
            </a:r>
            <a:r>
              <a:rPr lang="cs-CZ" altLang="cs-CZ" dirty="0" smtClean="0">
                <a:solidFill>
                  <a:srgbClr val="C00000"/>
                </a:solidFill>
              </a:rPr>
              <a:t>naží se vzdělávat/vychovávat</a:t>
            </a:r>
          </a:p>
          <a:p>
            <a:pPr marL="0" indent="0" algn="ctr">
              <a:buNone/>
            </a:pPr>
            <a:r>
              <a:rPr lang="cs-CZ" altLang="cs-CZ" dirty="0" smtClean="0">
                <a:solidFill>
                  <a:schemeClr val="tx2"/>
                </a:solidFill>
              </a:rPr>
              <a:t>V</a:t>
            </a:r>
            <a:r>
              <a:rPr lang="cs-CZ" altLang="cs-CZ" dirty="0" smtClean="0">
                <a:solidFill>
                  <a:srgbClr val="C00000"/>
                </a:solidFill>
              </a:rPr>
              <a:t>ěnuje se hlavně známým tématům</a:t>
            </a:r>
          </a:p>
          <a:p>
            <a:pPr marL="0" indent="0" algn="ctr">
              <a:buNone/>
            </a:pPr>
            <a:r>
              <a:rPr lang="cs-CZ" altLang="cs-CZ" dirty="0" smtClean="0">
                <a:solidFill>
                  <a:schemeClr val="tx2"/>
                </a:solidFill>
              </a:rPr>
              <a:t>N</a:t>
            </a:r>
            <a:r>
              <a:rPr lang="cs-CZ" altLang="cs-CZ" dirty="0" smtClean="0">
                <a:solidFill>
                  <a:srgbClr val="C00000"/>
                </a:solidFill>
              </a:rPr>
              <a:t>ení zvyklý na kritiku</a:t>
            </a:r>
          </a:p>
          <a:p>
            <a:pPr marL="0" indent="0" algn="ctr">
              <a:buNone/>
            </a:pPr>
            <a:r>
              <a:rPr lang="cs-CZ" altLang="cs-CZ" dirty="0" smtClean="0">
                <a:solidFill>
                  <a:schemeClr val="tx2"/>
                </a:solidFill>
              </a:rPr>
              <a:t>N</a:t>
            </a:r>
            <a:r>
              <a:rPr lang="cs-CZ" altLang="cs-CZ" dirty="0" smtClean="0">
                <a:solidFill>
                  <a:srgbClr val="C00000"/>
                </a:solidFill>
              </a:rPr>
              <a:t>ěkdy je příliš hodný</a:t>
            </a:r>
          </a:p>
          <a:p>
            <a:pPr marL="0" indent="0" algn="ctr">
              <a:buNone/>
            </a:pPr>
            <a:r>
              <a:rPr lang="cs-CZ" altLang="cs-CZ" dirty="0" smtClean="0">
                <a:solidFill>
                  <a:schemeClr val="tx2"/>
                </a:solidFill>
              </a:rPr>
              <a:t>N</a:t>
            </a:r>
            <a:r>
              <a:rPr lang="cs-CZ" altLang="cs-CZ" dirty="0" smtClean="0">
                <a:solidFill>
                  <a:srgbClr val="C00000"/>
                </a:solidFill>
              </a:rPr>
              <a:t>erad opouští práci s dětmi</a:t>
            </a:r>
            <a:endParaRPr lang="cs-CZ" altLang="cs-CZ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altLang="cs-CZ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altLang="cs-CZ" sz="2600" dirty="0">
                <a:solidFill>
                  <a:schemeClr val="tx2"/>
                </a:solidFill>
              </a:rPr>
              <a:t>	</a:t>
            </a:r>
            <a:endParaRPr lang="cs-CZ" altLang="cs-CZ" sz="2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	</a:t>
            </a:r>
            <a:endParaRPr lang="cs-CZ" altLang="cs-CZ" sz="22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cs-CZ" altLang="cs-CZ" sz="2200" dirty="0" smtClean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F2A165-9C9F-4257-962C-4955FF9E74F3}" type="slidenum">
              <a:rPr lang="cs-CZ" altLang="cs-CZ">
                <a:solidFill>
                  <a:srgbClr val="D28989"/>
                </a:solidFill>
              </a:rPr>
              <a:pPr eaLnBrk="1" hangingPunct="1"/>
              <a:t>33</a:t>
            </a:fld>
            <a:endParaRPr lang="cs-CZ" altLang="cs-CZ">
              <a:solidFill>
                <a:srgbClr val="D2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34</a:t>
            </a:fld>
            <a:endParaRPr lang="cs-CZ" altLang="cs-CZ"/>
          </a:p>
        </p:txBody>
      </p:sp>
      <p:pic>
        <p:nvPicPr>
          <p:cNvPr id="31747" name="Picture 3" descr="C:\Users\hanzlikl\Desktop\ruska_6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6" y="0"/>
            <a:ext cx="9166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2166" y="2564904"/>
            <a:ext cx="7991195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KNIHOVNU MAJÍ LIDI RÁDI</a:t>
            </a:r>
            <a:endParaRPr lang="cs-CZ" sz="7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Proč mají lidi knihovnu rádi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Knihy </a:t>
            </a:r>
          </a:p>
          <a:p>
            <a:pPr marL="0" indent="0">
              <a:buNone/>
            </a:pPr>
            <a:r>
              <a:rPr lang="cs-CZ" altLang="cs-CZ" sz="4800" dirty="0">
                <a:solidFill>
                  <a:schemeClr val="tx2"/>
                </a:solidFill>
              </a:rPr>
              <a:t> </a:t>
            </a:r>
            <a:r>
              <a:rPr lang="cs-CZ" altLang="cs-CZ" sz="4800" dirty="0" smtClean="0">
                <a:solidFill>
                  <a:schemeClr val="tx2"/>
                </a:solidFill>
              </a:rPr>
              <a:t>  Informace </a:t>
            </a:r>
          </a:p>
          <a:p>
            <a:pPr marL="0" indent="0">
              <a:buNone/>
            </a:pPr>
            <a:r>
              <a:rPr lang="cs-CZ" altLang="cs-CZ" sz="4800" dirty="0">
                <a:solidFill>
                  <a:schemeClr val="tx2"/>
                </a:solidFill>
              </a:rPr>
              <a:t> </a:t>
            </a:r>
            <a:r>
              <a:rPr lang="cs-CZ" altLang="cs-CZ" sz="4800" dirty="0" smtClean="0">
                <a:solidFill>
                  <a:schemeClr val="tx2"/>
                </a:solidFill>
              </a:rPr>
              <a:t>       Prostor </a:t>
            </a:r>
          </a:p>
          <a:p>
            <a:pPr marL="457200" lvl="1" indent="0">
              <a:buNone/>
            </a:pPr>
            <a:r>
              <a:rPr lang="cs-CZ" altLang="cs-CZ" sz="2200" dirty="0" smtClean="0">
                <a:solidFill>
                  <a:schemeClr val="tx2"/>
                </a:solidFill>
              </a:rPr>
              <a:t>                  teplo, světlo, </a:t>
            </a:r>
            <a:r>
              <a:rPr lang="cs-CZ" altLang="cs-CZ" sz="2200" dirty="0" err="1" smtClean="0">
                <a:solidFill>
                  <a:schemeClr val="tx2"/>
                </a:solidFill>
              </a:rPr>
              <a:t>příjemno</a:t>
            </a:r>
            <a:r>
              <a:rPr lang="cs-CZ" altLang="cs-CZ" sz="2200" dirty="0" smtClean="0">
                <a:solidFill>
                  <a:schemeClr val="tx2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             Lidi</a:t>
            </a:r>
          </a:p>
          <a:p>
            <a:pPr marL="0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                    Akce</a:t>
            </a:r>
          </a:p>
          <a:p>
            <a:pPr marL="457200" lvl="1" indent="0">
              <a:buNone/>
            </a:pPr>
            <a:endParaRPr lang="cs-CZ" altLang="cs-CZ" sz="2200" dirty="0" smtClean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7C56DE-6809-47F3-A44F-0583D43E4105}" type="slidenum">
              <a:rPr lang="cs-CZ" altLang="cs-CZ">
                <a:solidFill>
                  <a:srgbClr val="D28989"/>
                </a:solidFill>
              </a:rPr>
              <a:pPr eaLnBrk="1" hangingPunct="1"/>
              <a:t>35</a:t>
            </a:fld>
            <a:endParaRPr lang="cs-CZ" altLang="cs-CZ">
              <a:solidFill>
                <a:srgbClr val="D2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36</a:t>
            </a:fld>
            <a:endParaRPr lang="cs-CZ" altLang="cs-CZ"/>
          </a:p>
        </p:txBody>
      </p:sp>
      <p:pic>
        <p:nvPicPr>
          <p:cNvPr id="32770" name="Picture 2" descr="C:\Users\hanzlikl\Desktop\ruska_6304_se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69188" y="1196752"/>
            <a:ext cx="7005623" cy="470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6000" dirty="0" smtClean="0"/>
              <a:t>NEMOCNICE?</a:t>
            </a:r>
          </a:p>
          <a:p>
            <a:pPr algn="ctr"/>
            <a:r>
              <a:rPr lang="cs-CZ" sz="6000" dirty="0" smtClean="0"/>
              <a:t>SILNICE?</a:t>
            </a:r>
          </a:p>
          <a:p>
            <a:pPr algn="ctr"/>
            <a:r>
              <a:rPr lang="cs-CZ" sz="6000" dirty="0" smtClean="0"/>
              <a:t>DIVADLA?</a:t>
            </a:r>
          </a:p>
          <a:p>
            <a:pPr algn="ctr"/>
            <a:r>
              <a:rPr lang="cs-CZ" sz="6000" dirty="0" smtClean="0"/>
              <a:t>ŠKOLY?</a:t>
            </a:r>
          </a:p>
          <a:p>
            <a:pPr algn="ctr"/>
            <a:r>
              <a:rPr lang="cs-CZ" sz="6000" dirty="0" smtClean="0"/>
              <a:t>…?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6604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Daňový poplatník váhá…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4505"/>
            <a:ext cx="770510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7F746-FB0B-43F6-A045-E871BDA5F561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Daňový poplatník </a:t>
            </a:r>
            <a:br>
              <a:rPr lang="cs-CZ" altLang="cs-CZ" sz="4000" b="1" dirty="0" smtClean="0"/>
            </a:br>
            <a:r>
              <a:rPr lang="cs-CZ" altLang="cs-CZ" sz="4000" b="1" dirty="0" smtClean="0"/>
              <a:t>musí vědět, že: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F2A165-9C9F-4257-962C-4955FF9E74F3}" type="slidenum">
              <a:rPr lang="cs-CZ" altLang="cs-CZ">
                <a:solidFill>
                  <a:srgbClr val="D28989"/>
                </a:solidFill>
              </a:rPr>
              <a:pPr eaLnBrk="1" hangingPunct="1"/>
              <a:t>38</a:t>
            </a:fld>
            <a:endParaRPr lang="cs-CZ" altLang="cs-CZ">
              <a:solidFill>
                <a:srgbClr val="D28989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94880" y="3309224"/>
            <a:ext cx="6984776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Knihovna přemýšlí ekonomicky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12505" y="1844824"/>
            <a:ext cx="6984776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Knihovna se vyplatí</a:t>
            </a:r>
          </a:p>
          <a:p>
            <a:pPr algn="ctr"/>
            <a:r>
              <a:rPr lang="cs-CZ" sz="2400" dirty="0" smtClean="0"/>
              <a:t>(jako nemocnice, silnice, divadla, školy,…)</a:t>
            </a:r>
          </a:p>
        </p:txBody>
      </p:sp>
    </p:spTree>
    <p:extLst>
      <p:ext uri="{BB962C8B-B14F-4D97-AF65-F5344CB8AC3E}">
        <p14:creationId xmlns:p14="http://schemas.microsoft.com/office/powerpoint/2010/main" val="3514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39</a:t>
            </a:fld>
            <a:endParaRPr lang="cs-CZ" altLang="cs-CZ"/>
          </a:p>
        </p:txBody>
      </p:sp>
      <p:pic>
        <p:nvPicPr>
          <p:cNvPr id="32770" name="Picture 2" descr="C:\Users\hanzlikl\Desktop\ruska_6304_se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11660" y="1351508"/>
            <a:ext cx="6120680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6600" dirty="0" smtClean="0"/>
              <a:t>DAŇOVÝ POPLATNÍK MOŽNÁ NENÍ ČTENÁŘEM!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7941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4</a:t>
            </a:fld>
            <a:endParaRPr lang="cs-CZ" altLang="cs-CZ"/>
          </a:p>
        </p:txBody>
      </p:sp>
      <p:pic>
        <p:nvPicPr>
          <p:cNvPr id="31747" name="Picture 3" descr="C:\Users\hanzlikl\Desktop\ruska_6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6" y="0"/>
            <a:ext cx="9166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2166" y="2564904"/>
            <a:ext cx="7991195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KNIHOVNU MAJÍ LIDI RÁDI</a:t>
            </a:r>
            <a:endParaRPr lang="cs-CZ" sz="7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14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 smtClean="0"/>
              <a:t>Cost</a:t>
            </a:r>
            <a:r>
              <a:rPr lang="cs-CZ" sz="4000" dirty="0" smtClean="0"/>
              <a:t>-benefit analýza (CBA)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2"/>
                </a:solidFill>
              </a:rPr>
              <a:t>Poměřování užitků a nákladů. </a:t>
            </a:r>
          </a:p>
          <a:p>
            <a:r>
              <a:rPr lang="cs-CZ" sz="2800" dirty="0" smtClean="0">
                <a:solidFill>
                  <a:schemeClr val="tx2"/>
                </a:solidFill>
              </a:rPr>
              <a:t>Určení celkových nákladů je téměř bezproblémové</a:t>
            </a:r>
          </a:p>
          <a:p>
            <a:pPr lvl="1"/>
            <a:r>
              <a:rPr lang="cs-CZ" dirty="0" smtClean="0">
                <a:solidFill>
                  <a:schemeClr val="tx2"/>
                </a:solidFill>
              </a:rPr>
              <a:t>Vstupy do procesu produkce veřejných služeb jsou tržní</a:t>
            </a:r>
          </a:p>
          <a:p>
            <a:r>
              <a:rPr lang="cs-CZ" sz="2800" dirty="0" smtClean="0">
                <a:solidFill>
                  <a:schemeClr val="tx2"/>
                </a:solidFill>
              </a:rPr>
              <a:t>Rozpočet nákladů na jednotlivé služby je pracný</a:t>
            </a:r>
          </a:p>
          <a:p>
            <a:r>
              <a:rPr lang="cs-CZ" sz="2800" dirty="0" smtClean="0">
                <a:solidFill>
                  <a:schemeClr val="tx2"/>
                </a:solidFill>
              </a:rPr>
              <a:t>Ohodnocení užitků je velmi nesnadné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F746-FB0B-43F6-A045-E871BDA5F561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9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Metodika měření hodnoty služeb knihoven 2011 – 2013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Projekt MKP, FES </a:t>
            </a:r>
            <a:r>
              <a:rPr lang="cs-CZ" dirty="0" err="1" smtClean="0">
                <a:solidFill>
                  <a:schemeClr val="tx2"/>
                </a:solidFill>
              </a:rPr>
              <a:t>UPa</a:t>
            </a:r>
            <a:r>
              <a:rPr lang="cs-CZ" dirty="0" smtClean="0">
                <a:solidFill>
                  <a:schemeClr val="tx2"/>
                </a:solidFill>
              </a:rPr>
              <a:t>, EF UMB BB 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Implementace Státní kulturní politiky</a:t>
            </a:r>
          </a:p>
          <a:p>
            <a:r>
              <a:rPr lang="cs-CZ" altLang="cs-CZ" dirty="0" smtClean="0">
                <a:solidFill>
                  <a:schemeClr val="tx2"/>
                </a:solidFill>
              </a:rPr>
              <a:t>Koncepce </a:t>
            </a:r>
            <a:r>
              <a:rPr lang="cs-CZ" altLang="cs-CZ" dirty="0">
                <a:solidFill>
                  <a:schemeClr val="tx2"/>
                </a:solidFill>
              </a:rPr>
              <a:t>rozvoje knihoven 2011 – </a:t>
            </a:r>
            <a:r>
              <a:rPr lang="cs-CZ" altLang="cs-CZ" dirty="0" smtClean="0">
                <a:solidFill>
                  <a:schemeClr val="tx2"/>
                </a:solidFill>
              </a:rPr>
              <a:t>2015 Priorita </a:t>
            </a:r>
            <a:r>
              <a:rPr lang="cs-CZ" altLang="cs-CZ" dirty="0">
                <a:solidFill>
                  <a:schemeClr val="tx2"/>
                </a:solidFill>
              </a:rPr>
              <a:t>17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Financován 70 % MK ČR / 30 % MKP</a:t>
            </a:r>
          </a:p>
          <a:p>
            <a:r>
              <a:rPr lang="cs-CZ" altLang="cs-CZ" dirty="0">
                <a:solidFill>
                  <a:schemeClr val="tx2"/>
                </a:solidFill>
                <a:hlinkClick r:id="rId3"/>
              </a:rPr>
              <a:t>http://roi.mlp.cz</a:t>
            </a:r>
            <a:endParaRPr lang="cs-CZ" alt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F746-FB0B-43F6-A045-E871BDA5F561}" type="slidenum">
              <a:rPr lang="cs-CZ" i="1" u="sng" smtClean="0"/>
              <a:pPr/>
              <a:t>41</a:t>
            </a:fld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34299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Reprezentativní</a:t>
            </a:r>
            <a:r>
              <a:rPr lang="en-US" dirty="0"/>
              <a:t> </a:t>
            </a:r>
            <a:r>
              <a:rPr lang="cs-CZ" dirty="0"/>
              <a:t>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cs-CZ" dirty="0" smtClean="0">
                <a:solidFill>
                  <a:schemeClr val="tx2"/>
                </a:solidFill>
              </a:rPr>
              <a:t>Kvantitativní výzkum</a:t>
            </a:r>
            <a:endParaRPr lang="cs-CZ" dirty="0">
              <a:solidFill>
                <a:schemeClr val="tx2"/>
              </a:solidFill>
            </a:endParaRPr>
          </a:p>
          <a:p>
            <a:pPr fontAlgn="t"/>
            <a:r>
              <a:rPr lang="cs-CZ" dirty="0" smtClean="0">
                <a:solidFill>
                  <a:schemeClr val="tx2"/>
                </a:solidFill>
              </a:rPr>
              <a:t>Osloveno 11</a:t>
            </a:r>
            <a:r>
              <a:rPr lang="cs-CZ" dirty="0">
                <a:solidFill>
                  <a:schemeClr val="tx2"/>
                </a:solidFill>
              </a:rPr>
              <a:t> 397 čtenářů MKP</a:t>
            </a:r>
          </a:p>
          <a:p>
            <a:pPr lvl="1" fontAlgn="t"/>
            <a:r>
              <a:rPr lang="cs-CZ" dirty="0">
                <a:solidFill>
                  <a:schemeClr val="tx2"/>
                </a:solidFill>
              </a:rPr>
              <a:t>Náhodný výběr ze čtenářů MKP 15+ </a:t>
            </a:r>
          </a:p>
          <a:p>
            <a:pPr fontAlgn="t"/>
            <a:r>
              <a:rPr lang="cs-CZ" dirty="0" smtClean="0">
                <a:solidFill>
                  <a:schemeClr val="tx2"/>
                </a:solidFill>
              </a:rPr>
              <a:t>2 227 získaných odpovědí</a:t>
            </a:r>
            <a:endParaRPr lang="cs-CZ" dirty="0">
              <a:solidFill>
                <a:schemeClr val="tx2"/>
              </a:solidFill>
            </a:endParaRPr>
          </a:p>
          <a:p>
            <a:pPr lvl="1" fontAlgn="t"/>
            <a:r>
              <a:rPr lang="cs-CZ" dirty="0" smtClean="0">
                <a:solidFill>
                  <a:schemeClr val="tx2"/>
                </a:solidFill>
              </a:rPr>
              <a:t>Návratnost 20</a:t>
            </a:r>
            <a:r>
              <a:rPr lang="cs-CZ" dirty="0">
                <a:solidFill>
                  <a:schemeClr val="tx2"/>
                </a:solidFill>
              </a:rPr>
              <a:t> %</a:t>
            </a:r>
          </a:p>
          <a:p>
            <a:pPr fontAlgn="t"/>
            <a:r>
              <a:rPr lang="cs-CZ" dirty="0" smtClean="0">
                <a:solidFill>
                  <a:schemeClr val="tx2"/>
                </a:solidFill>
              </a:rPr>
              <a:t>On-line </a:t>
            </a:r>
            <a:r>
              <a:rPr lang="cs-CZ" dirty="0">
                <a:solidFill>
                  <a:schemeClr val="tx2"/>
                </a:solidFill>
              </a:rPr>
              <a:t>dotazník </a:t>
            </a:r>
            <a:endParaRPr lang="cs-CZ" dirty="0" smtClean="0">
              <a:solidFill>
                <a:schemeClr val="tx2"/>
              </a:solidFill>
            </a:endParaRPr>
          </a:p>
          <a:p>
            <a:pPr lvl="1" fontAlgn="t"/>
            <a:r>
              <a:rPr lang="cs-CZ" dirty="0" smtClean="0">
                <a:solidFill>
                  <a:schemeClr val="tx2"/>
                </a:solidFill>
              </a:rPr>
              <a:t>Červenec </a:t>
            </a:r>
            <a:r>
              <a:rPr lang="cs-CZ" dirty="0">
                <a:solidFill>
                  <a:schemeClr val="tx2"/>
                </a:solidFill>
              </a:rPr>
              <a:t>– srpen 2012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6554-F2B3-4DD4-BD78-4333DA9E0F1B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13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Šetří knihovna peníze?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Když zvážíte výpůjčky či další informace, které jste získal/a při vaší poslední návštěvě, ušetřila vám knihovna peníze?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Nevím: 	15 %</a:t>
            </a:r>
          </a:p>
          <a:p>
            <a:pPr lvl="1"/>
            <a:r>
              <a:rPr lang="cs-CZ" b="1" dirty="0" smtClean="0">
                <a:solidFill>
                  <a:schemeClr val="tx2"/>
                </a:solidFill>
              </a:rPr>
              <a:t>Ne: 		10 % </a:t>
            </a:r>
            <a:r>
              <a:rPr lang="cs-CZ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0 Kč</a:t>
            </a:r>
          </a:p>
          <a:p>
            <a:pPr lvl="1"/>
            <a:r>
              <a:rPr lang="cs-CZ" b="1" dirty="0" smtClean="0">
                <a:solidFill>
                  <a:schemeClr val="tx2"/>
                </a:solidFill>
              </a:rPr>
              <a:t>Ano</a:t>
            </a:r>
            <a:r>
              <a:rPr lang="cs-CZ" b="1" dirty="0">
                <a:solidFill>
                  <a:schemeClr val="tx2"/>
                </a:solidFill>
              </a:rPr>
              <a:t>: 		75 % </a:t>
            </a:r>
            <a:r>
              <a:rPr lang="cs-CZ" b="1" dirty="0">
                <a:solidFill>
                  <a:schemeClr val="tx2"/>
                </a:solidFill>
                <a:sym typeface="Wingdings" panose="05000000000000000000" pitchFamily="2" charset="2"/>
              </a:rPr>
              <a:t> Kolik?</a:t>
            </a:r>
            <a:endParaRPr lang="cs-CZ" b="1" dirty="0">
              <a:solidFill>
                <a:schemeClr val="tx2"/>
              </a:solidFill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Průměr </a:t>
            </a:r>
            <a:r>
              <a:rPr lang="cs-CZ" dirty="0">
                <a:sym typeface="Wingdings" panose="05000000000000000000" pitchFamily="2" charset="2"/>
              </a:rPr>
              <a:t>(bez extrémních hodnot) = 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742 Kč</a:t>
            </a:r>
          </a:p>
          <a:p>
            <a:pPr lvl="1"/>
            <a:endParaRPr lang="cs-CZ" dirty="0" smtClean="0">
              <a:solidFill>
                <a:schemeClr val="tx2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7F746-FB0B-43F6-A045-E871BDA5F561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771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Návratnost služeb MKP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Celková hodnota benefitu, kterou čtenáři udávají jako úsporu jejich nákladů plynoucí z toho, že mohou navštěvovat knihovnu, je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tx2"/>
                </a:solidFill>
              </a:rPr>
              <a:t>1 361 408 513 Kč ročně</a:t>
            </a:r>
          </a:p>
          <a:p>
            <a:pPr marL="0" indent="0" algn="ctr">
              <a:buNone/>
            </a:pPr>
            <a:endParaRPr lang="cs-CZ" b="1" dirty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To představuje návratnost nákladů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tx2"/>
                </a:solidFill>
              </a:rPr>
              <a:t> 538 %</a:t>
            </a:r>
          </a:p>
          <a:p>
            <a:endParaRPr lang="cs-CZ" dirty="0" smtClean="0"/>
          </a:p>
          <a:p>
            <a:pPr marL="0" indent="0" algn="ctr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7F746-FB0B-43F6-A045-E871BDA5F561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93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45</a:t>
            </a:fld>
            <a:endParaRPr lang="cs-CZ" altLang="cs-CZ"/>
          </a:p>
        </p:txBody>
      </p:sp>
      <p:pic>
        <p:nvPicPr>
          <p:cNvPr id="31747" name="Picture 3" descr="C:\Users\hanzlikl\Desktop\ruska_6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6" y="0"/>
            <a:ext cx="9166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3933056"/>
            <a:ext cx="7991195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DAŇOVÝ POPLATNÍK MŮŽE BÝT KLIDNÝ…</a:t>
            </a:r>
            <a:endParaRPr lang="cs-CZ" sz="4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15006" y="908720"/>
            <a:ext cx="6872333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NÁVRATNOST 1:5</a:t>
            </a:r>
            <a:endParaRPr lang="cs-CZ" sz="7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46</a:t>
            </a:fld>
            <a:endParaRPr lang="cs-CZ" altLang="cs-CZ"/>
          </a:p>
        </p:txBody>
      </p:sp>
      <p:pic>
        <p:nvPicPr>
          <p:cNvPr id="32770" name="Picture 2" descr="C:\Users\hanzlikl\Desktop\ruska_6304_se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69187" y="2924944"/>
            <a:ext cx="700562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6000" dirty="0" smtClean="0"/>
              <a:t>POKUD SE TO OD NÁS DOZVÍ…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5358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\\PRACOVNA\Pracovna-D\Pracovní\Městská knihovna v Praze\Grafické zpracování\MLP\PPT prezentace sablona\091109\cover-b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Nadpis 1"/>
          <p:cNvSpPr>
            <a:spLocks noGrp="1"/>
          </p:cNvSpPr>
          <p:nvPr>
            <p:ph type="ctrTitle"/>
          </p:nvPr>
        </p:nvSpPr>
        <p:spPr>
          <a:xfrm>
            <a:off x="1643063" y="2130425"/>
            <a:ext cx="7143750" cy="1512888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Děkujeme za pozornost!</a:t>
            </a:r>
          </a:p>
        </p:txBody>
      </p:sp>
      <p:sp>
        <p:nvSpPr>
          <p:cNvPr id="10244" name="Podnadpis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6057900" cy="1400175"/>
          </a:xfrm>
        </p:spPr>
        <p:txBody>
          <a:bodyPr/>
          <a:lstStyle/>
          <a:p>
            <a:pPr algn="l"/>
            <a:r>
              <a:rPr lang="cs-CZ" altLang="cs-CZ" sz="2000" dirty="0" smtClean="0">
                <a:solidFill>
                  <a:schemeClr val="tx2"/>
                </a:solidFill>
              </a:rPr>
              <a:t>Tomáš Řehák, </a:t>
            </a:r>
            <a:r>
              <a:rPr lang="cs-CZ" altLang="cs-CZ" sz="2000" dirty="0" smtClean="0">
                <a:solidFill>
                  <a:schemeClr val="tx2"/>
                </a:solidFill>
                <a:hlinkClick r:id="rId3"/>
              </a:rPr>
              <a:t>reditel@mlp.cz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algn="l"/>
            <a:r>
              <a:rPr lang="cs-CZ" altLang="cs-CZ" sz="2000" dirty="0" smtClean="0">
                <a:solidFill>
                  <a:schemeClr val="tx2"/>
                </a:solidFill>
              </a:rPr>
              <a:t>Lenka Hanzlíková, </a:t>
            </a:r>
            <a:r>
              <a:rPr lang="cs-CZ" altLang="cs-CZ" sz="2000" dirty="0" smtClean="0">
                <a:solidFill>
                  <a:schemeClr val="tx2"/>
                </a:solidFill>
                <a:hlinkClick r:id="rId4"/>
              </a:rPr>
              <a:t>lenka.hanzlikova@mlp.cz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algn="l"/>
            <a:endParaRPr lang="cs-CZ" altLang="cs-CZ" sz="2000" dirty="0">
              <a:solidFill>
                <a:schemeClr val="tx2"/>
              </a:solidFill>
            </a:endParaRPr>
          </a:p>
          <a:p>
            <a:pPr algn="l"/>
            <a:r>
              <a:rPr lang="cs-CZ" altLang="cs-CZ" sz="2000" dirty="0" smtClean="0">
                <a:solidFill>
                  <a:schemeClr val="tx2"/>
                </a:solidFill>
                <a:hlinkClick r:id="rId5"/>
              </a:rPr>
              <a:t>http://www.mlp.cz</a:t>
            </a:r>
            <a:r>
              <a:rPr lang="cs-CZ" altLang="cs-CZ" sz="2000" dirty="0" smtClean="0">
                <a:solidFill>
                  <a:schemeClr val="tx2"/>
                </a:solidFill>
              </a:rPr>
              <a:t>, </a:t>
            </a:r>
            <a:r>
              <a:rPr lang="cs-CZ" altLang="cs-CZ" sz="2000" dirty="0" smtClean="0">
                <a:solidFill>
                  <a:schemeClr val="tx2"/>
                </a:solidFill>
                <a:hlinkClick r:id="rId6"/>
              </a:rPr>
              <a:t>http://roi.mlp.cz</a:t>
            </a:r>
            <a:r>
              <a:rPr lang="cs-CZ" altLang="cs-CZ" sz="2000" dirty="0" smtClean="0">
                <a:solidFill>
                  <a:schemeClr val="tx2"/>
                </a:solidFill>
              </a:rPr>
              <a:t>  </a:t>
            </a:r>
          </a:p>
          <a:p>
            <a:pPr algn="l"/>
            <a:endParaRPr lang="cs-CZ" altLang="cs-CZ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5</a:t>
            </a:fld>
            <a:endParaRPr lang="cs-CZ" altLang="cs-CZ"/>
          </a:p>
        </p:txBody>
      </p:sp>
      <p:pic>
        <p:nvPicPr>
          <p:cNvPr id="31747" name="Picture 3" descr="C:\Users\hanzlikl\Desktop\ruska_6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6" y="0"/>
            <a:ext cx="9166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4509120"/>
            <a:ext cx="687233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PROČ?</a:t>
            </a:r>
            <a:endParaRPr lang="cs-CZ" sz="7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7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Proč mají lidi knihovnu rádi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Knihy </a:t>
            </a:r>
          </a:p>
          <a:p>
            <a:pPr marL="0" indent="0">
              <a:buNone/>
            </a:pPr>
            <a:r>
              <a:rPr lang="cs-CZ" altLang="cs-CZ" sz="4800" dirty="0">
                <a:solidFill>
                  <a:schemeClr val="tx2"/>
                </a:solidFill>
              </a:rPr>
              <a:t> </a:t>
            </a:r>
            <a:r>
              <a:rPr lang="cs-CZ" altLang="cs-CZ" sz="4800" dirty="0" smtClean="0">
                <a:solidFill>
                  <a:schemeClr val="tx2"/>
                </a:solidFill>
              </a:rPr>
              <a:t>  Informace </a:t>
            </a:r>
          </a:p>
          <a:p>
            <a:pPr marL="0" indent="0">
              <a:buNone/>
            </a:pPr>
            <a:r>
              <a:rPr lang="cs-CZ" altLang="cs-CZ" sz="4800" dirty="0">
                <a:solidFill>
                  <a:schemeClr val="tx2"/>
                </a:solidFill>
              </a:rPr>
              <a:t> </a:t>
            </a:r>
            <a:r>
              <a:rPr lang="cs-CZ" altLang="cs-CZ" sz="4800" dirty="0" smtClean="0">
                <a:solidFill>
                  <a:schemeClr val="tx2"/>
                </a:solidFill>
              </a:rPr>
              <a:t>       Prostor </a:t>
            </a:r>
          </a:p>
          <a:p>
            <a:pPr marL="457200" lvl="1" indent="0">
              <a:buNone/>
            </a:pPr>
            <a:r>
              <a:rPr lang="cs-CZ" altLang="cs-CZ" sz="2200" dirty="0" smtClean="0">
                <a:solidFill>
                  <a:schemeClr val="tx2"/>
                </a:solidFill>
              </a:rPr>
              <a:t>                  teplo, světlo, </a:t>
            </a:r>
            <a:r>
              <a:rPr lang="cs-CZ" altLang="cs-CZ" sz="2200" dirty="0" err="1" smtClean="0">
                <a:solidFill>
                  <a:schemeClr val="tx2"/>
                </a:solidFill>
              </a:rPr>
              <a:t>příjemno</a:t>
            </a:r>
            <a:r>
              <a:rPr lang="cs-CZ" altLang="cs-CZ" sz="2200" dirty="0" smtClean="0">
                <a:solidFill>
                  <a:schemeClr val="tx2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             Lidi</a:t>
            </a:r>
          </a:p>
          <a:p>
            <a:pPr marL="0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                    Akce</a:t>
            </a:r>
          </a:p>
          <a:p>
            <a:pPr marL="457200" lvl="1" indent="0">
              <a:buNone/>
            </a:pPr>
            <a:endParaRPr lang="cs-CZ" altLang="cs-CZ" sz="2200" dirty="0" smtClean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7C56DE-6809-47F3-A44F-0583D43E4105}" type="slidenum">
              <a:rPr lang="cs-CZ" altLang="cs-CZ">
                <a:solidFill>
                  <a:srgbClr val="D28989"/>
                </a:solidFill>
              </a:rPr>
              <a:pPr eaLnBrk="1" hangingPunct="1"/>
              <a:t>6</a:t>
            </a:fld>
            <a:endParaRPr lang="cs-CZ" altLang="cs-CZ">
              <a:solidFill>
                <a:srgbClr val="D2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7</a:t>
            </a:fld>
            <a:endParaRPr lang="cs-CZ" altLang="cs-CZ"/>
          </a:p>
        </p:txBody>
      </p:sp>
      <p:pic>
        <p:nvPicPr>
          <p:cNvPr id="31747" name="Picture 3" descr="C:\Users\hanzlikl\Desktop\ruska_6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6" y="0"/>
            <a:ext cx="9166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24764" y="1859339"/>
            <a:ext cx="6872333" cy="31393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KNIHOVNU PŘESTÁVAJÍ MÍT LIDI RÁDI</a:t>
            </a:r>
            <a:endParaRPr lang="cs-CZ" sz="66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7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D4F-AA9B-45F6-A478-B66097DE0776}" type="slidenum">
              <a:rPr lang="cs-CZ" altLang="cs-CZ" smtClean="0"/>
              <a:pPr/>
              <a:t>8</a:t>
            </a:fld>
            <a:endParaRPr lang="cs-CZ" altLang="cs-CZ"/>
          </a:p>
        </p:txBody>
      </p:sp>
      <p:pic>
        <p:nvPicPr>
          <p:cNvPr id="31747" name="Picture 3" descr="C:\Users\hanzlikl\Desktop\ruska_6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6" y="0"/>
            <a:ext cx="9166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568" y="4509120"/>
            <a:ext cx="687233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PROČ?</a:t>
            </a:r>
            <a:endParaRPr lang="cs-CZ" sz="7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87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</p:spPr>
        <p:txBody>
          <a:bodyPr/>
          <a:lstStyle/>
          <a:p>
            <a:pPr algn="l"/>
            <a:r>
              <a:rPr lang="cs-CZ" altLang="cs-CZ" sz="4000" b="1" dirty="0" smtClean="0"/>
              <a:t>Proč lidi přestávají mít knihovnu rádi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altLang="cs-CZ" sz="4800" dirty="0" smtClean="0">
                <a:solidFill>
                  <a:schemeClr val="tx2"/>
                </a:solidFill>
              </a:rPr>
              <a:t>Provozní důvody</a:t>
            </a:r>
          </a:p>
          <a:p>
            <a:pPr marL="457200" lvl="1" indent="0">
              <a:buNone/>
            </a:pPr>
            <a:r>
              <a:rPr lang="cs-CZ" altLang="cs-CZ" sz="2200" dirty="0" smtClean="0">
                <a:solidFill>
                  <a:schemeClr val="tx2"/>
                </a:solidFill>
              </a:rPr>
              <a:t>příkoří způsobená vinou čtenáře i knihovny</a:t>
            </a:r>
          </a:p>
          <a:p>
            <a:pPr marL="457200" lvl="1" indent="0">
              <a:buNone/>
            </a:pPr>
            <a:r>
              <a:rPr lang="cs-CZ" altLang="cs-CZ" sz="4800" dirty="0">
                <a:solidFill>
                  <a:schemeClr val="tx2"/>
                </a:solidFill>
              </a:rPr>
              <a:t>	</a:t>
            </a:r>
            <a:r>
              <a:rPr lang="cs-CZ" altLang="cs-CZ" sz="4800" dirty="0" smtClean="0">
                <a:solidFill>
                  <a:schemeClr val="tx2"/>
                </a:solidFill>
              </a:rPr>
              <a:t>      Prostor</a:t>
            </a:r>
          </a:p>
          <a:p>
            <a:pPr marL="457200" lvl="1" indent="0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	</a:t>
            </a:r>
            <a:r>
              <a:rPr lang="cs-CZ" altLang="cs-CZ" sz="2200" dirty="0" smtClean="0">
                <a:solidFill>
                  <a:schemeClr val="tx2"/>
                </a:solidFill>
              </a:rPr>
              <a:t>	  nevyhovující, zrušený, přestěhovaný</a:t>
            </a:r>
          </a:p>
          <a:p>
            <a:pPr marL="457200" lvl="1" indent="0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	</a:t>
            </a:r>
            <a:r>
              <a:rPr lang="cs-CZ" altLang="cs-CZ" sz="2200" dirty="0" smtClean="0">
                <a:solidFill>
                  <a:schemeClr val="tx2"/>
                </a:solidFill>
              </a:rPr>
              <a:t>		</a:t>
            </a:r>
            <a:r>
              <a:rPr lang="cs-CZ" altLang="cs-CZ" sz="4800" dirty="0" smtClean="0">
                <a:solidFill>
                  <a:schemeClr val="tx2"/>
                </a:solidFill>
              </a:rPr>
              <a:t>Lidi</a:t>
            </a:r>
          </a:p>
          <a:p>
            <a:pPr marL="457200" lvl="1" indent="0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	</a:t>
            </a:r>
            <a:r>
              <a:rPr lang="cs-CZ" altLang="cs-CZ" sz="2200" dirty="0" smtClean="0">
                <a:solidFill>
                  <a:schemeClr val="tx2"/>
                </a:solidFill>
              </a:rPr>
              <a:t>		knihovníci, čtenáři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54169B-2704-429B-B699-3C11340987F4}" type="slidenum">
              <a:rPr lang="cs-CZ" altLang="cs-CZ">
                <a:solidFill>
                  <a:srgbClr val="D28989"/>
                </a:solidFill>
              </a:rPr>
              <a:pPr eaLnBrk="1" hangingPunct="1"/>
              <a:t>9</a:t>
            </a:fld>
            <a:endParaRPr lang="cs-CZ" altLang="cs-CZ">
              <a:solidFill>
                <a:srgbClr val="D2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lp-prezentace-sablona-091109">
  <a:themeElements>
    <a:clrScheme name="MLP ppt">
      <a:dk1>
        <a:srgbClr val="C00000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777777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mlp-prezentace-sablona-091109</Template>
  <TotalTime>376</TotalTime>
  <Words>763</Words>
  <Application>Microsoft Office PowerPoint</Application>
  <PresentationFormat>Předvádění na obrazovce (4:3)</PresentationFormat>
  <Paragraphs>275</Paragraphs>
  <Slides>47</Slides>
  <Notes>30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mlp-prezentace-sablona-091109</vt:lpstr>
      <vt:lpstr>Když má knihovna problém</vt:lpstr>
      <vt:lpstr>Antonín Sova</vt:lpstr>
      <vt:lpstr>Když má knihovna problém</vt:lpstr>
      <vt:lpstr>Prezentace aplikace PowerPoint</vt:lpstr>
      <vt:lpstr>Prezentace aplikace PowerPoint</vt:lpstr>
      <vt:lpstr>Proč mají lidi knihovnu rádi</vt:lpstr>
      <vt:lpstr>Prezentace aplikace PowerPoint</vt:lpstr>
      <vt:lpstr>Prezentace aplikace PowerPoint</vt:lpstr>
      <vt:lpstr>Proč lidi přestávají mít knihovnu rádi</vt:lpstr>
      <vt:lpstr>Prezentace aplikace PowerPoint</vt:lpstr>
      <vt:lpstr>Prezentace aplikace PowerPoint</vt:lpstr>
      <vt:lpstr>Psychologická odbočka</vt:lpstr>
      <vt:lpstr>Prezentace aplikace PowerPoint</vt:lpstr>
      <vt:lpstr>Prezentace aplikace PowerPoint</vt:lpstr>
      <vt:lpstr>Prezentace aplikace PowerPoint</vt:lpstr>
      <vt:lpstr>Kde a jak to můžu říct</vt:lpstr>
      <vt:lpstr>Prezentace aplikace PowerPoint</vt:lpstr>
      <vt:lpstr>Kde a jak to můžu říct</vt:lpstr>
      <vt:lpstr>Prezentace aplikace PowerPoint</vt:lpstr>
      <vt:lpstr>Poznámky o zřizovateli</vt:lpstr>
      <vt:lpstr>Prezentace aplikace PowerPoint</vt:lpstr>
      <vt:lpstr>Kde a jak to můžu říct</vt:lpstr>
      <vt:lpstr>Prezentace aplikace PowerPoint</vt:lpstr>
      <vt:lpstr>Výstraha</vt:lpstr>
      <vt:lpstr>Poznámky o knihovně v sítích</vt:lpstr>
      <vt:lpstr>Poznámky o novinářích</vt:lpstr>
      <vt:lpstr>Prezentace aplikace PowerPoint</vt:lpstr>
      <vt:lpstr>Jak sledovat nesledovatelné</vt:lpstr>
      <vt:lpstr>Prezentace aplikace PowerPoint</vt:lpstr>
      <vt:lpstr>Mluvčí pro knihovnu</vt:lpstr>
      <vt:lpstr>Prezentace aplikace PowerPoint</vt:lpstr>
      <vt:lpstr>Plus</vt:lpstr>
      <vt:lpstr>Mínus</vt:lpstr>
      <vt:lpstr>Prezentace aplikace PowerPoint</vt:lpstr>
      <vt:lpstr>Proč mají lidi knihovnu rádi</vt:lpstr>
      <vt:lpstr>Prezentace aplikace PowerPoint</vt:lpstr>
      <vt:lpstr>Daňový poplatník váhá…</vt:lpstr>
      <vt:lpstr>Daňový poplatník  musí vědět, že:</vt:lpstr>
      <vt:lpstr>Prezentace aplikace PowerPoint</vt:lpstr>
      <vt:lpstr>Cost-benefit analýza (CBA)</vt:lpstr>
      <vt:lpstr>Metodika měření hodnoty služeb knihoven 2011 – 2013 </vt:lpstr>
      <vt:lpstr>Reprezentativní výzkum</vt:lpstr>
      <vt:lpstr>Šetří knihovna peníze?</vt:lpstr>
      <vt:lpstr>Návratnost služeb MKP</vt:lpstr>
      <vt:lpstr>Prezentace aplikace PowerPoint</vt:lpstr>
      <vt:lpstr>Prezentace aplikace PowerPoint</vt:lpstr>
      <vt:lpstr>Děkujeme za pozornost!</vt:lpstr>
    </vt:vector>
  </TitlesOfParts>
  <Company>Městská knihovna v Praze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Toto je název prezentace…</dc:title>
  <dc:creator>hanzlikl</dc:creator>
  <cp:keywords>Městská knihovna v Praze</cp:keywords>
  <cp:lastModifiedBy>Lenka Hanzlíková</cp:lastModifiedBy>
  <cp:revision>39</cp:revision>
  <dcterms:created xsi:type="dcterms:W3CDTF">2010-06-04T14:31:30Z</dcterms:created>
  <dcterms:modified xsi:type="dcterms:W3CDTF">2014-02-26T18:09:18Z</dcterms:modified>
</cp:coreProperties>
</file>