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74E6D-995D-4665-B7BE-5F88C99D547C}" type="datetimeFigureOut">
              <a:rPr lang="cs-CZ" smtClean="0"/>
              <a:t>18.4.2018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DFDE-3831-43C6-84D1-B39BA9D6C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312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4E6D-995D-4665-B7BE-5F88C99D547C}" type="datetimeFigureOut">
              <a:rPr lang="cs-CZ" smtClean="0"/>
              <a:t>18.4.2018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BDFDE-3831-43C6-84D1-B39BA9D6C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98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://roi.mlp.cz/" TargetMode="External"/><Relationship Id="rId2" Type="http://schemas.openxmlformats.org/officeDocument/2006/relationships/hyperlink" Target="http://e-knihovna.cz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Budoucnost knihoven vytváříme společně</a:t>
            </a:r>
            <a:br>
              <a:rPr lang="cs-CZ" smtClean="0"/>
            </a:br>
            <a:r>
              <a:rPr lang="cs-CZ" sz="2800" spc="50" smtClean="0">
                <a:solidFill>
                  <a:schemeClr val="bg1">
                    <a:lumMod val="50000"/>
                  </a:schemeClr>
                </a:solidFill>
              </a:rPr>
              <a:t>Ekonomicky efektivní cesty pro zavádění změn</a:t>
            </a:r>
            <a:endParaRPr lang="cs-CZ" altLang="cs-CZ" sz="4000" b="1" spc="5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80343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14632"/>
      </p:ext>
    </p:extLst>
  </p:cSld>
  <p:clrMapOvr>
    <a:masterClrMapping/>
  </p:clrMapOvr>
  <p:transition spd="slow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30443"/>
      </p:ext>
    </p:extLst>
  </p:cSld>
  <p:clrMapOvr>
    <a:masterClrMapping/>
  </p:clrMapOvr>
  <p:transition spd="slow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Open Access e-knihy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57493"/>
      </p:ext>
    </p:extLst>
  </p:cSld>
  <p:clrMapOvr>
    <a:masterClrMapping/>
  </p:clrMapOvr>
  <p:transition spd="slow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03510"/>
      </p:ext>
    </p:extLst>
  </p:cSld>
  <p:clrMapOvr>
    <a:masterClrMapping/>
  </p:clrMapOvr>
  <p:transition spd="slow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35926"/>
      </p:ext>
    </p:extLst>
  </p:cSld>
  <p:clrMapOvr>
    <a:masterClrMapping/>
  </p:clrMapOvr>
  <p:transition spd="slow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Open Access e-knihy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52357"/>
      </p:ext>
    </p:extLst>
  </p:cSld>
  <p:clrMapOvr>
    <a:masterClrMapping/>
  </p:clrMapOvr>
  <p:transition spd="slow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58192"/>
      </p:ext>
    </p:extLst>
  </p:cSld>
  <p:clrMapOvr>
    <a:masterClrMapping/>
  </p:clrMapOvr>
  <p:transition spd="slow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43755"/>
      </p:ext>
    </p:extLst>
  </p:cSld>
  <p:clrMapOvr>
    <a:masterClrMapping/>
  </p:clrMapOvr>
  <p:transition spd="slow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Open Access e-knihy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34803"/>
      </p:ext>
    </p:extLst>
  </p:cSld>
  <p:clrMapOvr>
    <a:masterClrMapping/>
  </p:clrMapOvr>
  <p:transition spd="slow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Open Access e-knihy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3506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Jak se máte, knihovny?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0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6000" smtClean="0"/>
              <a:t>Open Access e-knihy</a:t>
            </a:r>
            <a:endParaRPr lang="cs-CZ" sz="6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39254"/>
      </p:ext>
    </p:extLst>
  </p:cSld>
  <p:clrMapOvr>
    <a:masterClrMapping/>
  </p:clrMapOvr>
  <p:transition spd="slow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z="4000" b="1" smtClean="0">
                <a:solidFill>
                  <a:schemeClr val="bg1"/>
                </a:solidFill>
                <a:effectLst/>
              </a:rPr>
              <a:t>Hledáme ve fondu…</a:t>
            </a:r>
            <a:endParaRPr lang="cs-CZ" altLang="cs-CZ" sz="4000" b="1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38217"/>
      </p:ext>
    </p:extLst>
  </p:cSld>
  <p:clrMapOvr>
    <a:masterClrMapping/>
  </p:clrMapOvr>
  <p:transition spd="slow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z="7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…nebo autory</a:t>
            </a:r>
            <a:endParaRPr lang="cs-CZ" altLang="cs-CZ" sz="7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11351"/>
      </p:ext>
    </p:extLst>
  </p:cSld>
  <p:clrMapOvr>
    <a:masterClrMapping/>
  </p:clrMapOvr>
  <p:transition spd="slow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z="4000" b="1" smtClean="0">
                <a:solidFill>
                  <a:schemeClr val="bg1"/>
                </a:solidFill>
              </a:rPr>
              <a:t>Jak se dělá e-kniha?</a:t>
            </a:r>
            <a:endParaRPr lang="cs-CZ" altLang="cs-CZ" sz="4000" b="1" dirty="0" smtClean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7440"/>
      </p:ext>
    </p:extLst>
  </p:cSld>
  <p:clrMapOvr>
    <a:masterClrMapping/>
  </p:clrMapOvr>
  <p:transition spd="slow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z="6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Provádíme OCR</a:t>
            </a:r>
            <a:endParaRPr lang="cs-CZ" altLang="cs-CZ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76002"/>
      </p:ext>
    </p:extLst>
  </p:cSld>
  <p:clrMapOvr>
    <a:masterClrMapping/>
  </p:clrMapOvr>
  <p:transition spd="slow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altLang="cs-CZ" sz="7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Máme redakci</a:t>
            </a:r>
            <a:endParaRPr lang="cs-CZ" altLang="cs-CZ" sz="7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79895"/>
      </p:ext>
    </p:extLst>
  </p:cSld>
  <p:clrMapOvr>
    <a:masterClrMapping/>
  </p:clrMapOvr>
  <p:transition spd="slow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altLang="cs-CZ" sz="7200" b="1" smtClean="0">
                <a:solidFill>
                  <a:schemeClr val="bg1"/>
                </a:solidFill>
              </a:rPr>
              <a:t>Převádíme</a:t>
            </a:r>
            <a:endParaRPr lang="cs-CZ" altLang="cs-CZ" sz="7200" b="1" dirty="0" smtClean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25035"/>
      </p:ext>
    </p:extLst>
  </p:cSld>
  <p:clrMapOvr>
    <a:masterClrMapping/>
  </p:clrMapOvr>
  <p:transition spd="slow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altLang="cs-CZ" sz="7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Kontrolujeme</a:t>
            </a:r>
            <a:endParaRPr lang="cs-CZ" altLang="cs-CZ" sz="7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48908"/>
      </p:ext>
    </p:extLst>
  </p:cSld>
  <p:clrMapOvr>
    <a:masterClrMapping/>
  </p:clrMapOvr>
  <p:transition spd="slow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altLang="cs-CZ" sz="7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Publikujeme</a:t>
            </a:r>
            <a:endParaRPr lang="cs-CZ" altLang="cs-CZ" sz="7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75515"/>
      </p:ext>
    </p:extLst>
  </p:cSld>
  <p:clrMapOvr>
    <a:masterClrMapping/>
  </p:clrMapOvr>
  <p:transition spd="slow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altLang="cs-CZ" sz="7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vy čtete…</a:t>
            </a:r>
            <a:endParaRPr lang="cs-CZ" altLang="cs-CZ" sz="7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59197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4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z="4000" b="1" smtClean="0"/>
              <a:t>Open Access</a:t>
            </a:r>
            <a:endParaRPr lang="cs-CZ" altLang="cs-CZ" sz="4000" b="1" dirty="0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38581"/>
      </p:ext>
    </p:extLst>
  </p:cSld>
  <p:clrMapOvr>
    <a:masterClrMapping/>
  </p:clrMapOvr>
  <p:transition spd="slow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6000" smtClean="0"/>
              <a:t>Open Access e-knihy</a:t>
            </a:r>
            <a:endParaRPr lang="cs-CZ" sz="6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12320"/>
      </p:ext>
    </p:extLst>
  </p:cSld>
  <p:clrMapOvr>
    <a:masterClrMapping/>
  </p:clrMapOvr>
  <p:transition spd="slow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E-knihy v ČR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30435"/>
      </p:ext>
    </p:extLst>
  </p:cSld>
  <p:clrMapOvr>
    <a:masterClrMapping/>
  </p:clrMapOvr>
  <p:transition spd="slow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E-knihy v MKP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36767"/>
      </p:ext>
    </p:extLst>
  </p:cSld>
  <p:clrMapOvr>
    <a:masterClrMapping/>
  </p:clrMapOvr>
  <p:transition spd="slow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E-knihy v MKP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67039"/>
      </p:ext>
    </p:extLst>
  </p:cSld>
  <p:clrMapOvr>
    <a:masterClrMapping/>
  </p:clrMapOvr>
  <p:transition spd="slow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E-knihy v MKP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66866"/>
      </p:ext>
    </p:extLst>
  </p:cSld>
  <p:clrMapOvr>
    <a:masterClrMapping/>
  </p:clrMapOvr>
  <p:transition spd="slow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49432"/>
      </p:ext>
    </p:extLst>
  </p:cSld>
  <p:clrMapOvr>
    <a:masterClrMapping/>
  </p:clrMapOvr>
  <p:transition spd="slow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56040"/>
      </p:ext>
    </p:extLst>
  </p:cSld>
  <p:clrMapOvr>
    <a:masterClrMapping/>
  </p:clrMapOvr>
  <p:transition spd="slow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smtClean="0">
                <a:solidFill>
                  <a:schemeClr val="bg1">
                    <a:lumMod val="50000"/>
                  </a:schemeClr>
                </a:solidFill>
              </a:rPr>
              <a:t>Budoucnost knihoven tvoříme </a:t>
            </a:r>
            <a:r>
              <a:rPr lang="cs-CZ" sz="3600" u="sng" smtClean="0">
                <a:solidFill>
                  <a:schemeClr val="bg1">
                    <a:lumMod val="50000"/>
                  </a:schemeClr>
                </a:solidFill>
              </a:rPr>
              <a:t>společně</a:t>
            </a:r>
            <a:r>
              <a:rPr lang="cs-CZ" sz="360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cs-CZ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10032"/>
      </p:ext>
    </p:extLst>
  </p:cSld>
  <p:clrMapOvr>
    <a:masterClrMapping/>
  </p:clrMapOvr>
  <p:transition spd="slow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9568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Jak se máte, knihovny?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0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cs-CZ" altLang="cs-CZ" sz="3000" smtClean="0">
                <a:solidFill>
                  <a:schemeClr val="tx2"/>
                </a:solidFill>
                <a:latin typeface="IM FELL French Canon PRO" panose="02000000000000000000" pitchFamily="50" charset="0"/>
              </a:rPr>
              <a:t>…podívejte se na:</a:t>
            </a:r>
            <a:r>
              <a:rPr lang="cs-CZ" altLang="cs-CZ" sz="3000" smtClean="0">
                <a:solidFill>
                  <a:schemeClr val="tx2"/>
                </a:solidFill>
                <a:latin typeface="IM FELL French Canon PRO" panose="02000000000000000000" pitchFamily="50" charset="0"/>
                <a:hlinkClick r:id="rId2"/>
              </a:rPr>
              <a:t/>
            </a:r>
            <a:br>
              <a:rPr lang="cs-CZ" altLang="cs-CZ" sz="3000" smtClean="0">
                <a:solidFill>
                  <a:schemeClr val="tx2"/>
                </a:solidFill>
                <a:latin typeface="IM FELL French Canon PRO" panose="02000000000000000000" pitchFamily="50" charset="0"/>
                <a:hlinkClick r:id="rId2"/>
              </a:rPr>
            </a:br>
            <a:r>
              <a:rPr lang="cs-CZ" altLang="cs-CZ" sz="6000" smtClean="0">
                <a:latin typeface="IM FELL French Canon PRO" panose="02000000000000000000" pitchFamily="50" charset="0"/>
                <a:hlinkClick r:id="rId2"/>
              </a:rPr>
              <a:t>e-knihovna.cz</a:t>
            </a:r>
            <a:r>
              <a:rPr lang="cs-CZ" altLang="cs-CZ" sz="6000" smtClean="0">
                <a:latin typeface="IM FELL French Canon PRO" panose="02000000000000000000" pitchFamily="50" charset="0"/>
              </a:rPr>
              <a:t/>
            </a:r>
            <a:br>
              <a:rPr lang="cs-CZ" altLang="cs-CZ" sz="6000" smtClean="0">
                <a:latin typeface="IM FELL French Canon PRO" panose="02000000000000000000" pitchFamily="50" charset="0"/>
              </a:rPr>
            </a:br>
            <a:r>
              <a:rPr lang="cs-CZ" altLang="cs-CZ" sz="6000" u="sng" smtClean="0">
                <a:latin typeface="IM FELL French Canon PRO" panose="02000000000000000000" pitchFamily="50" charset="0"/>
                <a:hlinkClick r:id="rId3"/>
              </a:rPr>
              <a:t>roi.mlp.cz</a:t>
            </a:r>
            <a:endParaRPr lang="cs-CZ" altLang="cs-CZ" sz="6000" u="sng" dirty="0">
              <a:latin typeface="IM FELL French Canon PRO" panose="02000000000000000000" pitchFamily="50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87496"/>
      </p:ext>
    </p:extLst>
  </p:cSld>
  <p:clrMapOvr>
    <a:masterClrMapping/>
  </p:clrMapOvr>
  <p:transition spd="slow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9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6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Jak se máte, knihovny?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3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Jak se máte, knihovny?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2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Jak se máte, knihovny?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Jak se máte, knihovny?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9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Jak se máte, knihovny?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1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sz="4000" smtClean="0">
                <a:latin typeface="IM FELL DW Pica PRO" pitchFamily="50" charset="0"/>
              </a:rPr>
              <a:t>Něco o mně…</a:t>
            </a:r>
            <a:endParaRPr lang="cs-CZ" altLang="cs-CZ" sz="4000" dirty="0" smtClean="0">
              <a:latin typeface="IM FELL DW Pica PRO" pitchFamily="50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Jak se máte, knihovny?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0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Jak se máte, knihovny?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3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Jak se máte, knihovny?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Jak se máte, knihovny?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Jak se máte, knihovny?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42500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Jak se máte, světe?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7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Jak se máte, světe?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9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Jak se máte, světe?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8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Jak se máte, světe?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9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Co děláte, knihovny?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0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sz="4000" smtClean="0">
                <a:latin typeface="IM FELL DW Pica PRO" pitchFamily="50" charset="0"/>
              </a:rPr>
              <a:t>Něco o MKP</a:t>
            </a:r>
            <a:endParaRPr lang="cs-CZ" altLang="cs-CZ" sz="4000" dirty="0" smtClean="0">
              <a:latin typeface="IM FELL DW Pica PRO" pitchFamily="50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4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Co děláte, knihovny?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7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Co děláte, knihovny?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3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Co děláte, knihovny?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5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IFLA Global Vision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4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IFLA Global Vision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5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IFLA Global Vision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6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IFLA Global Vision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9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6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Koncepce rozvoje 2020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2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Koncepce rozvoje 2020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4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O čem to dnes bude?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8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Strategie MKP 2020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2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Strategie MKP 2020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3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Strategie MKP 2020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3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Strategie MKP 2020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2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Co děláte, knihovny?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96733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Co děláte, knihovny?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91228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Co děláte, knihovny?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48130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16353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43892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Co budete dělat zítra?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4432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O čem to dnes bude?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9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93307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Co budete dělat zítra?</a:t>
            </a:r>
            <a:endParaRPr lang="cs-CZ" sz="48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9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Co budete dělat zítra?</a:t>
            </a:r>
            <a:endParaRPr lang="cs-CZ" sz="48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Co budete dělat zítra?</a:t>
            </a:r>
            <a:endParaRPr lang="cs-CZ" sz="48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2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Co budete dělat zítra?</a:t>
            </a:r>
            <a:endParaRPr lang="cs-CZ" sz="48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Co budete dělat zítra?</a:t>
            </a:r>
            <a:endParaRPr lang="cs-CZ" sz="48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Transformace</a:t>
            </a:r>
            <a:endParaRPr lang="cs-CZ" sz="48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5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Transformace</a:t>
            </a:r>
            <a:endParaRPr lang="cs-CZ" sz="48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7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Transformace</a:t>
            </a:r>
            <a:endParaRPr lang="cs-CZ" sz="48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4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Transformace</a:t>
            </a:r>
            <a:endParaRPr lang="cs-CZ" sz="48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9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O čem to dnes bude?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9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Transformace</a:t>
            </a:r>
            <a:endParaRPr lang="cs-CZ" sz="48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Transformace? Inovace!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96610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Transformace? Inovace!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55849"/>
      </p:ext>
    </p:extLst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000" smtClean="0"/>
              <a:t>Informační byznys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000" smtClean="0"/>
              <a:t>Informační byznys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000" smtClean="0">
                <a:solidFill>
                  <a:schemeClr val="bg1"/>
                </a:solidFill>
              </a:rPr>
              <a:t>Informační byznys</a:t>
            </a:r>
            <a:endParaRPr lang="cs-CZ" sz="4000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3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Počítejte s námi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4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Počítejte s námi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5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Počítejte s námi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7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Počítejte s námi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8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O čem to dnes bude?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8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Počítejte s námi – „Ohio“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Počítejte s námi – „Ohio“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Počítejte s námi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9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6000" smtClean="0"/>
              <a:t>Jak to víme?</a:t>
            </a:r>
            <a:endParaRPr lang="cs-CZ" sz="6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09913"/>
      </p:ext>
    </p:extLst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Return on investment</a:t>
            </a:r>
            <a:r>
              <a:rPr lang="cs-CZ" sz="4800" smtClean="0">
                <a:latin typeface="IM FELL FLOWERS 2" panose="05000000000000000000" pitchFamily="82" charset="0"/>
              </a:rPr>
              <a:t>o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13246"/>
      </p:ext>
    </p:extLst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Return on investment</a:t>
            </a:r>
            <a:r>
              <a:rPr lang="cs-CZ" sz="4800" smtClean="0">
                <a:latin typeface="IM FELL FLOWERS 2" panose="05000000000000000000" pitchFamily="82" charset="0"/>
              </a:rPr>
              <a:t>o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46061"/>
      </p:ext>
    </p:extLst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Return on investment</a:t>
            </a:r>
            <a:r>
              <a:rPr lang="cs-CZ" sz="4800" smtClean="0">
                <a:latin typeface="IM FELL FLOWERS 2" panose="05000000000000000000" pitchFamily="82" charset="0"/>
              </a:rPr>
              <a:t>o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44934"/>
      </p:ext>
    </p:extLst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Return on investment</a:t>
            </a:r>
            <a:r>
              <a:rPr lang="cs-CZ" sz="4800" smtClean="0">
                <a:latin typeface="IM FELL FLOWERS 2" panose="05000000000000000000" pitchFamily="82" charset="0"/>
              </a:rPr>
              <a:t>o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85326"/>
      </p:ext>
    </p:extLst>
  </p:cSld>
  <p:clrMapOvr>
    <a:masterClrMapping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Return on investment</a:t>
            </a:r>
            <a:r>
              <a:rPr lang="cs-CZ" sz="4800" smtClean="0">
                <a:latin typeface="IM FELL FLOWERS 2" panose="05000000000000000000" pitchFamily="82" charset="0"/>
              </a:rPr>
              <a:t>o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19325"/>
      </p:ext>
    </p:extLst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Return on investment</a:t>
            </a:r>
            <a:r>
              <a:rPr lang="cs-CZ" sz="4800" smtClean="0">
                <a:latin typeface="IM FELL FLOWERS 2" panose="05000000000000000000" pitchFamily="82" charset="0"/>
              </a:rPr>
              <a:t>o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62060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O čem to dnes bude?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2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Return on investment</a:t>
            </a:r>
            <a:r>
              <a:rPr lang="cs-CZ" sz="4800" smtClean="0">
                <a:latin typeface="IM FELL FLOWERS 2" panose="05000000000000000000" pitchFamily="82" charset="0"/>
              </a:rPr>
              <a:t>o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35348"/>
      </p:ext>
    </p:extLst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Příklad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38345"/>
      </p:ext>
    </p:extLst>
  </p:cSld>
  <p:clrMapOvr>
    <a:masterClrMapping/>
  </p:clrMapOvr>
  <p:transition spd="slow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Příklad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8367"/>
      </p:ext>
    </p:extLst>
  </p:cSld>
  <p:clrMapOvr>
    <a:masterClrMapping/>
  </p:clrMapOvr>
  <p:transition spd="slow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Příklad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18186"/>
      </p:ext>
    </p:extLst>
  </p:cSld>
  <p:clrMapOvr>
    <a:masterClrMapping/>
  </p:clrMapOvr>
  <p:transition spd="slow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Příklad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96471"/>
      </p:ext>
    </p:extLst>
  </p:cSld>
  <p:clrMapOvr>
    <a:masterClrMapping/>
  </p:clrMapOvr>
  <p:transition spd="slow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Příklad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77823"/>
      </p:ext>
    </p:extLst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Příklad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81284"/>
      </p:ext>
    </p:extLst>
  </p:cSld>
  <p:clrMapOvr>
    <a:masterClrMapping/>
  </p:clrMapOvr>
  <p:transition spd="slow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>
                <a:solidFill>
                  <a:schemeClr val="bg1"/>
                </a:solidFill>
              </a:rPr>
              <a:t>Inovační pravidlo #1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7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>
                <a:solidFill>
                  <a:schemeClr val="bg1"/>
                </a:solidFill>
              </a:rPr>
              <a:t>Inovační pravidlo #2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7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Jaké suroviny pro inovace?</a:t>
            </a:r>
            <a:r>
              <a:rPr lang="cs-CZ" smtClean="0">
                <a:latin typeface="IM FELL FLOWERS 2"/>
              </a:rPr>
              <a:t>o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6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mtClean="0"/>
              <a:t>Jak se máte, knihovny?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7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Jaké suroviny pro inovace?</a:t>
            </a:r>
            <a:r>
              <a:rPr lang="cs-CZ" smtClean="0">
                <a:latin typeface="IM FELL FLOWERS 2"/>
              </a:rPr>
              <a:t>o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5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Jaké suroviny pro inovace?</a:t>
            </a:r>
            <a:r>
              <a:rPr lang="cs-CZ" smtClean="0">
                <a:latin typeface="IM FELL FLOWERS 2"/>
              </a:rPr>
              <a:t>o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Jaké suroviny pro inovace?</a:t>
            </a:r>
            <a:r>
              <a:rPr lang="cs-CZ" smtClean="0">
                <a:latin typeface="IM FELL FLOWERS 2"/>
              </a:rPr>
              <a:t>o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Jaké suroviny pro inovace?</a:t>
            </a:r>
            <a:r>
              <a:rPr lang="cs-CZ" smtClean="0">
                <a:latin typeface="IM FELL FLOWERS 2"/>
              </a:rPr>
              <a:t>o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7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000" smtClean="0"/>
              <a:t>Kulturní kreativita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5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000" smtClean="0"/>
              <a:t>Kulturní kreativita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000" smtClean="0"/>
              <a:t>Kulturní kreativita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6000" smtClean="0"/>
              <a:t>Open Access e-knihy</a:t>
            </a:r>
            <a:endParaRPr lang="cs-CZ" sz="6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40960"/>
      </p:ext>
    </p:extLst>
  </p:cSld>
  <p:clrMapOvr>
    <a:masterClrMapping/>
  </p:clrMapOvr>
  <p:transition spd="slow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Open Access e-knihy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11989"/>
      </p:ext>
    </p:extLst>
  </p:cSld>
  <p:clrMapOvr>
    <a:masterClrMapping/>
  </p:clrMapOvr>
  <p:transition spd="slow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800" smtClean="0"/>
              <a:t>Open Access e-knihy</a:t>
            </a:r>
            <a:endParaRPr lang="cs-CZ" sz="5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17583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425</Words>
  <Application>Microsoft Office PowerPoint</Application>
  <PresentationFormat>Předvádění na obrazovce (4:3)</PresentationFormat>
  <Paragraphs>114</Paragraphs>
  <Slides>131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131</vt:i4>
      </vt:variant>
    </vt:vector>
  </HeadingPairs>
  <TitlesOfParts>
    <vt:vector size="138" baseType="lpstr">
      <vt:lpstr>Arial</vt:lpstr>
      <vt:lpstr>Calibri</vt:lpstr>
      <vt:lpstr>Calibri Light</vt:lpstr>
      <vt:lpstr>IM FELL DW Pica PRO</vt:lpstr>
      <vt:lpstr>IM FELL FLOWERS 2</vt:lpstr>
      <vt:lpstr>IM FELL French Canon PRO</vt:lpstr>
      <vt:lpstr>Motiv Office</vt:lpstr>
      <vt:lpstr>Budoucnost knihoven vytváříme společně Ekonomicky efektivní cesty pro zavádění změn</vt:lpstr>
      <vt:lpstr>Něco o mně…</vt:lpstr>
      <vt:lpstr>Něco o MKP</vt:lpstr>
      <vt:lpstr>O čem to dnes bude?</vt:lpstr>
      <vt:lpstr>O čem to dnes bude?</vt:lpstr>
      <vt:lpstr>O čem to dnes bude?</vt:lpstr>
      <vt:lpstr>O čem to dnes bude?</vt:lpstr>
      <vt:lpstr>O čem to dnes bude?</vt:lpstr>
      <vt:lpstr>Jak se máte, knihovny?</vt:lpstr>
      <vt:lpstr>Prezentace aplikace PowerPoint</vt:lpstr>
      <vt:lpstr>Jak se máte, knihovny?</vt:lpstr>
      <vt:lpstr>Prezentace aplikace PowerPoint</vt:lpstr>
      <vt:lpstr>Jak se máte, knihovny?</vt:lpstr>
      <vt:lpstr>Prezentace aplikace PowerPoint</vt:lpstr>
      <vt:lpstr>Jak se máte, knihovny?</vt:lpstr>
      <vt:lpstr>Jak se máte, knihovny?</vt:lpstr>
      <vt:lpstr>Jak se máte, knihovny?</vt:lpstr>
      <vt:lpstr>Jak se máte, knihovny?</vt:lpstr>
      <vt:lpstr>Jak se máte, knihovny?</vt:lpstr>
      <vt:lpstr>Jak se máte, knihovny?</vt:lpstr>
      <vt:lpstr>Jak se máte, knihovny?</vt:lpstr>
      <vt:lpstr>Jak se máte, knihovny?</vt:lpstr>
      <vt:lpstr>Jak se máte, knihovny?</vt:lpstr>
      <vt:lpstr>Jak se máte, knihovny?</vt:lpstr>
      <vt:lpstr>Jak se máte, světe?</vt:lpstr>
      <vt:lpstr>Jak se máte, světe?</vt:lpstr>
      <vt:lpstr>Jak se máte, světe?</vt:lpstr>
      <vt:lpstr>Jak se máte, světe?</vt:lpstr>
      <vt:lpstr>Co děláte, knihovny?</vt:lpstr>
      <vt:lpstr>Co děláte, knihovny?</vt:lpstr>
      <vt:lpstr>Co děláte, knihovny?</vt:lpstr>
      <vt:lpstr>Co děláte, knihovny?</vt:lpstr>
      <vt:lpstr>IFLA Global Vision</vt:lpstr>
      <vt:lpstr>IFLA Global Vision</vt:lpstr>
      <vt:lpstr>IFLA Global Vision</vt:lpstr>
      <vt:lpstr>IFLA Global Vision</vt:lpstr>
      <vt:lpstr>Prezentace aplikace PowerPoint</vt:lpstr>
      <vt:lpstr>Koncepce rozvoje 2020</vt:lpstr>
      <vt:lpstr>Koncepce rozvoje 2020</vt:lpstr>
      <vt:lpstr>Strategie MKP 2020</vt:lpstr>
      <vt:lpstr>Strategie MKP 2020</vt:lpstr>
      <vt:lpstr>Strategie MKP 2020</vt:lpstr>
      <vt:lpstr>Strategie MKP 2020</vt:lpstr>
      <vt:lpstr>Co děláte, knihovny?</vt:lpstr>
      <vt:lpstr>Co děláte, knihovny?</vt:lpstr>
      <vt:lpstr>Co děláte, knihovny?</vt:lpstr>
      <vt:lpstr>Prezentace aplikace PowerPoint</vt:lpstr>
      <vt:lpstr>Prezentace aplikace PowerPoint</vt:lpstr>
      <vt:lpstr>Co budete dělat zítra?</vt:lpstr>
      <vt:lpstr>Prezentace aplikace PowerPoint</vt:lpstr>
      <vt:lpstr>Co budete dělat zítra?</vt:lpstr>
      <vt:lpstr>Co budete dělat zítra?</vt:lpstr>
      <vt:lpstr>Co budete dělat zítra?</vt:lpstr>
      <vt:lpstr>Co budete dělat zítra?</vt:lpstr>
      <vt:lpstr>Co budete dělat zítra?</vt:lpstr>
      <vt:lpstr>Transformace</vt:lpstr>
      <vt:lpstr>Transformace</vt:lpstr>
      <vt:lpstr>Transformace</vt:lpstr>
      <vt:lpstr>Transformace</vt:lpstr>
      <vt:lpstr>Transformace</vt:lpstr>
      <vt:lpstr>Transformace? Inovace!</vt:lpstr>
      <vt:lpstr>Transformace? Inovace!</vt:lpstr>
      <vt:lpstr>Informační byznys</vt:lpstr>
      <vt:lpstr>Informační byznys</vt:lpstr>
      <vt:lpstr>Informační byznys</vt:lpstr>
      <vt:lpstr>Počítejte s námi</vt:lpstr>
      <vt:lpstr>Počítejte s námi</vt:lpstr>
      <vt:lpstr>Počítejte s námi</vt:lpstr>
      <vt:lpstr>Počítejte s námi</vt:lpstr>
      <vt:lpstr>Počítejte s námi – „Ohio“</vt:lpstr>
      <vt:lpstr>Počítejte s námi – „Ohio“</vt:lpstr>
      <vt:lpstr>Počítejte s námi</vt:lpstr>
      <vt:lpstr>Jak to víme?</vt:lpstr>
      <vt:lpstr>Return on investmento</vt:lpstr>
      <vt:lpstr>Return on investmento</vt:lpstr>
      <vt:lpstr>Return on investmento</vt:lpstr>
      <vt:lpstr>Return on investmento</vt:lpstr>
      <vt:lpstr>Return on investmento</vt:lpstr>
      <vt:lpstr>Return on investmento</vt:lpstr>
      <vt:lpstr>Return on investmento</vt:lpstr>
      <vt:lpstr>Příklad</vt:lpstr>
      <vt:lpstr>Příklad</vt:lpstr>
      <vt:lpstr>Příklad</vt:lpstr>
      <vt:lpstr>Příklad</vt:lpstr>
      <vt:lpstr>Příklad</vt:lpstr>
      <vt:lpstr>Příklad</vt:lpstr>
      <vt:lpstr>Inovační pravidlo #1</vt:lpstr>
      <vt:lpstr>Inovační pravidlo #2</vt:lpstr>
      <vt:lpstr>Jaké suroviny pro inovace?o</vt:lpstr>
      <vt:lpstr>Jaké suroviny pro inovace?o</vt:lpstr>
      <vt:lpstr>Jaké suroviny pro inovace?o</vt:lpstr>
      <vt:lpstr>Jaké suroviny pro inovace?o</vt:lpstr>
      <vt:lpstr>Jaké suroviny pro inovace?o</vt:lpstr>
      <vt:lpstr>Kulturní kreativita</vt:lpstr>
      <vt:lpstr>Kulturní kreativita</vt:lpstr>
      <vt:lpstr>Kulturní kreativita</vt:lpstr>
      <vt:lpstr>Open Access e-knihy</vt:lpstr>
      <vt:lpstr>Open Access e-knihy</vt:lpstr>
      <vt:lpstr>Open Access e-knihy</vt:lpstr>
      <vt:lpstr>Prezentace aplikace PowerPoint</vt:lpstr>
      <vt:lpstr>Prezentace aplikace PowerPoint</vt:lpstr>
      <vt:lpstr>Open Access e-knihy</vt:lpstr>
      <vt:lpstr>Prezentace aplikace PowerPoint</vt:lpstr>
      <vt:lpstr>Prezentace aplikace PowerPoint</vt:lpstr>
      <vt:lpstr>Open Access e-knihy</vt:lpstr>
      <vt:lpstr>Prezentace aplikace PowerPoint</vt:lpstr>
      <vt:lpstr>Prezentace aplikace PowerPoint</vt:lpstr>
      <vt:lpstr>Open Access e-knihy</vt:lpstr>
      <vt:lpstr>Open Access e-knihy</vt:lpstr>
      <vt:lpstr>Open Access e-knihy</vt:lpstr>
      <vt:lpstr>Hledáme ve fondu…</vt:lpstr>
      <vt:lpstr>…nebo autory</vt:lpstr>
      <vt:lpstr>Jak se dělá e-kniha?</vt:lpstr>
      <vt:lpstr>Provádíme OCR</vt:lpstr>
      <vt:lpstr>Máme redakci</vt:lpstr>
      <vt:lpstr>Převádíme</vt:lpstr>
      <vt:lpstr>Kontrolujeme</vt:lpstr>
      <vt:lpstr>Publikujeme</vt:lpstr>
      <vt:lpstr>A vy čtete…</vt:lpstr>
      <vt:lpstr>Open Access</vt:lpstr>
      <vt:lpstr>Open Access e-knihy</vt:lpstr>
      <vt:lpstr>E-knihy v ČR</vt:lpstr>
      <vt:lpstr>E-knihy v MKP</vt:lpstr>
      <vt:lpstr>E-knihy v MKP</vt:lpstr>
      <vt:lpstr>E-knihy v MKP</vt:lpstr>
      <vt:lpstr>Prezentace aplikace PowerPoint</vt:lpstr>
      <vt:lpstr>Prezentace aplikace PowerPoint</vt:lpstr>
      <vt:lpstr>Budoucnost knihoven tvoříme společně.</vt:lpstr>
      <vt:lpstr>Prezentace aplikace PowerPoint</vt:lpstr>
      <vt:lpstr>…podívejte se na: e-knihovna.cz roi.mlp.cz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Budoucnost knihoven vytváříme společně Ekonomicky efektivní cesty pro zavádění změn</dc:title>
  <dc:creator>Vojtěch Vojtíšek</dc:creator>
  <cp:lastModifiedBy>Vojtěch Vojtíšek</cp:lastModifiedBy>
  <cp:revision>1</cp:revision>
  <dcterms:created xsi:type="dcterms:W3CDTF">2018-04-18T14:27:06Z</dcterms:created>
  <dcterms:modified xsi:type="dcterms:W3CDTF">2018-04-18T14:27:06Z</dcterms:modified>
</cp:coreProperties>
</file>